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56" r:id="rId2"/>
    <p:sldId id="257" r:id="rId3"/>
    <p:sldId id="268" r:id="rId4"/>
    <p:sldId id="2366" r:id="rId5"/>
    <p:sldId id="294" r:id="rId6"/>
    <p:sldId id="269" r:id="rId7"/>
    <p:sldId id="260" r:id="rId8"/>
    <p:sldId id="261" r:id="rId9"/>
    <p:sldId id="262" r:id="rId10"/>
    <p:sldId id="263" r:id="rId11"/>
    <p:sldId id="283" r:id="rId12"/>
    <p:sldId id="284" r:id="rId13"/>
    <p:sldId id="287" r:id="rId14"/>
    <p:sldId id="288" r:id="rId15"/>
    <p:sldId id="289" r:id="rId16"/>
    <p:sldId id="270" r:id="rId17"/>
    <p:sldId id="301" r:id="rId18"/>
    <p:sldId id="314" r:id="rId19"/>
    <p:sldId id="297" r:id="rId20"/>
    <p:sldId id="305" r:id="rId21"/>
    <p:sldId id="307" r:id="rId22"/>
    <p:sldId id="310" r:id="rId23"/>
    <p:sldId id="295" r:id="rId24"/>
    <p:sldId id="311" r:id="rId25"/>
    <p:sldId id="312" r:id="rId26"/>
    <p:sldId id="313" r:id="rId2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614" autoAdjust="0"/>
    <p:restoredTop sz="94660"/>
  </p:normalViewPr>
  <p:slideViewPr>
    <p:cSldViewPr>
      <p:cViewPr varScale="1">
        <p:scale>
          <a:sx n="157" d="100"/>
          <a:sy n="157" d="100"/>
        </p:scale>
        <p:origin x="174" y="24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7/14/2021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233307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318296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25</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250329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802.11-21/0942r5</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July 2021</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19/11-19-0496-01-000m-id-query-proposal.docx" TargetMode="External"/><Relationship Id="rId3" Type="http://schemas.openxmlformats.org/officeDocument/2006/relationships/hyperlink" Target="https://development.standards.ieee.org/myproject-web/public/view.html#pardetail/8770" TargetMode="External"/><Relationship Id="rId7" Type="http://schemas.openxmlformats.org/officeDocument/2006/relationships/hyperlink" Target="https://mentor.ieee.org/802.11/dcn/19/11-19-0179-03-0arc-idquery-query-message-proposal.ppt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1/11-21-0332-09-00bh-issues-tracking.docx" TargetMode="External"/><Relationship Id="rId5" Type="http://schemas.openxmlformats.org/officeDocument/2006/relationships/hyperlink" Target="https://mentor.ieee.org/802.11/dcn/21/11-21-0703-00-0000-2021-april-liaison-from-wba.docx" TargetMode="External"/><Relationship Id="rId4" Type="http://schemas.openxmlformats.org/officeDocument/2006/relationships/hyperlink" Target="https://mentor.ieee.org/802.11/dcn/20/11-20-1117-05-0rcm-rcm-sg-proposed-rcm-csd-draft.docx" TargetMode="External"/><Relationship Id="rId9" Type="http://schemas.openxmlformats.org/officeDocument/2006/relationships/hyperlink" Target="https://mentor.ieee.org/802.11/dcn/21/11-21-1083-00-00bh-a-signature-based-method-for-identifying-stas-with-randomized-mac-addresses.ppt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1/11-21-0882-00-00bh-minutes-may-interim-tgbh.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hyperlink" Target="https://mentor.ieee.org/802.11/dcn/21/11-21-1029-00-00bh-minutes-tgbh-june-28-2021.docx" TargetMode="External"/><Relationship Id="rId4" Type="http://schemas.openxmlformats.org/officeDocument/2006/relationships/hyperlink" Target="https://mentor.ieee.org/802.11/dcn/21/11-21-1023-01-00bh-802-11bh-telecon-minutes-june-14-2021.docx" TargetMode="Externa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1/dcn/21/11-21-0332-10-00bh-issues-tracking.docx" TargetMode="External"/><Relationship Id="rId3" Type="http://schemas.openxmlformats.org/officeDocument/2006/relationships/hyperlink" Target="https://development.standards.ieee.org/myproject-web/public/view.html#pardetail/8770" TargetMode="External"/><Relationship Id="rId7" Type="http://schemas.openxmlformats.org/officeDocument/2006/relationships/hyperlink" Target="https://mentor.ieee.org/802.11/dcn/21/11-21-1140-01-00bh-issues-matrix.ppt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mentor.ieee.org/802.11/dcn/21/11-21-1141-00-00bh-excerpts-of-wba-document-wi-fi-id-scope.pptx" TargetMode="External"/><Relationship Id="rId11" Type="http://schemas.openxmlformats.org/officeDocument/2006/relationships/hyperlink" Target="https://mentor.ieee.org/802.11/dcn/21/11-21-1083-00-00bh-a-signature-based-method-for-identifying-stas-with-randomized-mac-addresses.pptx" TargetMode="External"/><Relationship Id="rId5" Type="http://schemas.openxmlformats.org/officeDocument/2006/relationships/hyperlink" Target="https://mentor.ieee.org/802.11/dcn/21/11-21-0703-00-0000-2021-april-liaison-from-wba.docx" TargetMode="External"/><Relationship Id="rId10" Type="http://schemas.openxmlformats.org/officeDocument/2006/relationships/hyperlink" Target="https://mentor.ieee.org/802.11/dcn/19/11-19-0496-01-000m-id-query-proposal.docx" TargetMode="External"/><Relationship Id="rId4" Type="http://schemas.openxmlformats.org/officeDocument/2006/relationships/hyperlink" Target="https://mentor.ieee.org/802.11/dcn/20/11-20-1117-05-0rcm-rcm-sg-proposed-rcm-csd-draft.docx" TargetMode="External"/><Relationship Id="rId9" Type="http://schemas.openxmlformats.org/officeDocument/2006/relationships/hyperlink" Target="https://mentor.ieee.org/802.11/dcn/19/11-19-0179-03-0arc-idquery-query-message-proposal.pptx"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1/11-21-0703-00-0000-2021-april-liaison-from-wba.docx" TargetMode="External"/><Relationship Id="rId7" Type="http://schemas.openxmlformats.org/officeDocument/2006/relationships/hyperlink" Target="https://mentor.ieee.org/802.11/dcn/21/11-21-1083-00-00bh-a-signature-based-method-for-identifying-stas-with-randomized-mac-addresses.ppt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19/11-19-0496-01-000m-id-query-proposal.docx" TargetMode="External"/><Relationship Id="rId5" Type="http://schemas.openxmlformats.org/officeDocument/2006/relationships/hyperlink" Target="https://mentor.ieee.org/802.11/dcn/19/11-19-0179-03-0arc-idquery-query-message-proposal.pptx" TargetMode="External"/><Relationship Id="rId4" Type="http://schemas.openxmlformats.org/officeDocument/2006/relationships/hyperlink" Target="https://mentor.ieee.org/802.11/dcn/21/11-21-0332-09-00bh-issues-tracking.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D5LYLq"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TGbh-agenda-2021-July-Plenary</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2021-07-13</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spid="_x0000_s3166" name="Document" r:id="rId4" imgW="10457640" imgH="2537948" progId="Word.Document.8">
                  <p:embed/>
                </p:oleObj>
              </mc:Choice>
              <mc:Fallback>
                <p:oleObj name="Document" r:id="rId4" imgW="10457640" imgH="2537948" progId="Word.Document.8">
                  <p:embed/>
                  <p:pic>
                    <p:nvPicPr>
                      <p:cNvPr id="0" name="Picture 3"/>
                      <p:cNvPicPr>
                        <a:picLocks noChangeAspect="1" noChangeArrowheads="1"/>
                      </p:cNvPicPr>
                      <p:nvPr/>
                    </p:nvPicPr>
                    <p:blipFill>
                      <a:blip r:embed="rId5"/>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Agenda – 13 July 2021, 13:30-15:30 ET</a:t>
            </a:r>
            <a:endParaRPr lang="en-GB" dirty="0"/>
          </a:p>
        </p:txBody>
      </p:sp>
      <p:sp>
        <p:nvSpPr>
          <p:cNvPr id="4098" name="Rectangle 2"/>
          <p:cNvSpPr>
            <a:spLocks noGrp="1" noChangeArrowheads="1"/>
          </p:cNvSpPr>
          <p:nvPr>
            <p:ph idx="1"/>
          </p:nvPr>
        </p:nvSpPr>
        <p:spPr>
          <a:xfrm>
            <a:off x="685800" y="1449388"/>
            <a:ext cx="10820399" cy="4494212"/>
          </a:xfrm>
          <a:ln/>
        </p:spPr>
        <p:txBody>
          <a:bodyPr/>
          <a:lstStyle/>
          <a:p>
            <a:pPr marL="457200" indent="-457200">
              <a:lnSpc>
                <a:spcPct val="90000"/>
              </a:lnSpc>
              <a:spcBef>
                <a:spcPts val="0"/>
              </a:spcBef>
              <a:spcAft>
                <a:spcPts val="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0"/>
              </a:spcAft>
              <a:buFont typeface="Arial" panose="020B0604020202020204" pitchFamily="34" charset="0"/>
              <a:buChar char="•"/>
              <a:defRPr/>
            </a:pPr>
            <a:r>
              <a:rPr lang="en-US" altLang="en-US" sz="2400" dirty="0"/>
              <a:t>July Plenary meetings: Tuesday, 13:30-15:30; Wednesday 13:30-15:30; Thursday 13:30-15:30</a:t>
            </a:r>
          </a:p>
          <a:p>
            <a:pPr marL="857250" lvl="1" indent="-457200">
              <a:lnSpc>
                <a:spcPct val="90000"/>
              </a:lnSpc>
              <a:spcBef>
                <a:spcPts val="0"/>
              </a:spcBef>
              <a:spcAft>
                <a:spcPts val="0"/>
              </a:spcAft>
              <a:buFont typeface="Arial" panose="020B0604020202020204" pitchFamily="34" charset="0"/>
              <a:buChar char="•"/>
              <a:defRPr/>
            </a:pPr>
            <a:r>
              <a:rPr lang="en-US" sz="2400" dirty="0"/>
              <a:t>Nominations for Editor</a:t>
            </a:r>
          </a:p>
          <a:p>
            <a:pPr marL="857250" lvl="1" indent="-457200">
              <a:lnSpc>
                <a:spcPct val="90000"/>
              </a:lnSpc>
              <a:spcBef>
                <a:spcPts val="0"/>
              </a:spcBef>
              <a:spcAft>
                <a:spcPts val="0"/>
              </a:spcAft>
              <a:buFont typeface="Arial" panose="020B0604020202020204" pitchFamily="34" charset="0"/>
              <a:buChar char="•"/>
              <a:defRPr/>
            </a:pPr>
            <a:r>
              <a:rPr lang="en-US" sz="2400" dirty="0"/>
              <a:t>Approve May interim and June teleconference minutes</a:t>
            </a:r>
          </a:p>
          <a:p>
            <a:pPr marL="857250" lvl="1" indent="-457200">
              <a:lnSpc>
                <a:spcPct val="90000"/>
              </a:lnSpc>
              <a:spcBef>
                <a:spcPts val="0"/>
              </a:spcBef>
              <a:spcAft>
                <a:spcPts val="0"/>
              </a:spcAft>
              <a:buFont typeface="Arial" panose="020B0604020202020204" pitchFamily="34" charset="0"/>
              <a:buChar char="•"/>
              <a:defRPr/>
            </a:pPr>
            <a:r>
              <a:rPr lang="en-US" sz="2400" dirty="0"/>
              <a:t>PAR: </a:t>
            </a:r>
            <a:r>
              <a:rPr lang="en-US" sz="2400" dirty="0">
                <a:hlinkClick r:id="rId3"/>
              </a:rPr>
              <a:t>https://development.standards.ieee.org/myproject-web/public/view.html#pardetail/8770</a:t>
            </a:r>
            <a:r>
              <a:rPr lang="en-US" sz="2400" dirty="0"/>
              <a:t> , CSD: </a:t>
            </a:r>
            <a:r>
              <a:rPr lang="en-US" sz="2400" dirty="0">
                <a:hlinkClick r:id="rId4"/>
              </a:rPr>
              <a:t>11-20/1117r5</a:t>
            </a:r>
            <a:endParaRPr lang="en-US" sz="2400" dirty="0"/>
          </a:p>
          <a:p>
            <a:pPr marL="457200" indent="-457200">
              <a:lnSpc>
                <a:spcPct val="70000"/>
              </a:lnSpc>
              <a:spcBef>
                <a:spcPts val="300"/>
              </a:spcBef>
              <a:spcAft>
                <a:spcPts val="600"/>
              </a:spcAft>
              <a:buFont typeface="Arial" panose="020B0604020202020204" pitchFamily="34" charset="0"/>
              <a:buChar char="•"/>
              <a:defRPr/>
            </a:pPr>
            <a:r>
              <a:rPr lang="en-US" sz="2800" dirty="0"/>
              <a:t>Liaison from WBA: </a:t>
            </a:r>
            <a:r>
              <a:rPr lang="en-US" sz="2800" u="sng" dirty="0">
                <a:hlinkClick r:id="rId5"/>
              </a:rPr>
              <a:t>11-21/0703r0</a:t>
            </a:r>
            <a:r>
              <a:rPr lang="en-US" sz="2800" u="sng" dirty="0"/>
              <a:t> </a:t>
            </a:r>
          </a:p>
          <a:p>
            <a:pPr marL="457200" indent="-457200">
              <a:lnSpc>
                <a:spcPct val="70000"/>
              </a:lnSpc>
              <a:spcBef>
                <a:spcPts val="300"/>
              </a:spcBef>
              <a:spcAft>
                <a:spcPts val="600"/>
              </a:spcAft>
              <a:buFont typeface="Arial" panose="020B0604020202020204" pitchFamily="34" charset="0"/>
              <a:buChar char="•"/>
              <a:defRPr/>
            </a:pPr>
            <a:r>
              <a:rPr lang="en-US" sz="2800" dirty="0"/>
              <a:t>Contributions:</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dirty="0">
                <a:hlinkClick r:id="rId6"/>
              </a:rPr>
              <a:t>11-21/0332r9</a:t>
            </a:r>
            <a:endParaRPr lang="en-US" sz="2800" dirty="0"/>
          </a:p>
          <a:p>
            <a:pPr marL="457200" indent="-457200">
              <a:lnSpc>
                <a:spcPct val="70000"/>
              </a:lnSpc>
              <a:spcBef>
                <a:spcPts val="300"/>
              </a:spcBef>
              <a:spcAft>
                <a:spcPts val="600"/>
              </a:spcAft>
              <a:buFont typeface="Arial" panose="020B0604020202020204" pitchFamily="34" charset="0"/>
              <a:buChar char="•"/>
              <a:defRPr/>
            </a:pPr>
            <a:r>
              <a:rPr lang="en-US" sz="2800" dirty="0"/>
              <a:t>“Solutions” contributions pending: </a:t>
            </a:r>
            <a:r>
              <a:rPr lang="en-US" sz="2800" dirty="0">
                <a:hlinkClick r:id="rId7"/>
              </a:rPr>
              <a:t>11-19/0179r3</a:t>
            </a:r>
            <a:r>
              <a:rPr lang="en-US" sz="2800" dirty="0"/>
              <a:t> </a:t>
            </a:r>
            <a:r>
              <a:rPr lang="en-US" sz="2800" dirty="0">
                <a:hlinkClick r:id="rId8"/>
              </a:rPr>
              <a:t>11-19/0496r1</a:t>
            </a:r>
            <a:r>
              <a:rPr lang="en-US" sz="2800" dirty="0"/>
              <a:t> </a:t>
            </a:r>
            <a:r>
              <a:rPr lang="en-US" sz="2800" dirty="0">
                <a:hlinkClick r:id="rId9"/>
              </a:rPr>
              <a:t>11-21/1083r0</a:t>
            </a:r>
            <a:r>
              <a:rPr lang="en-US" sz="2800" dirty="0"/>
              <a: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a:t>
            </a:r>
            <a:r>
              <a:rPr lang="en-US" altLang="en-US" dirty="0" err="1"/>
              <a:t>TGbh</a:t>
            </a:r>
            <a:r>
              <a:rPr lang="en-US" altLang="en-US" dirty="0"/>
              <a:t> minutes</a:t>
            </a:r>
            <a:endParaRPr lang="en-GB" dirty="0"/>
          </a:p>
        </p:txBody>
      </p:sp>
      <p:sp>
        <p:nvSpPr>
          <p:cNvPr id="4098" name="Rectangle 2"/>
          <p:cNvSpPr>
            <a:spLocks noGrp="1" noChangeArrowheads="1"/>
          </p:cNvSpPr>
          <p:nvPr>
            <p:ph idx="1"/>
          </p:nvPr>
        </p:nvSpPr>
        <p:spPr>
          <a:xfrm>
            <a:off x="914401" y="1524000"/>
            <a:ext cx="10361084" cy="4113213"/>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400" dirty="0"/>
              <a:t>May Interim session: </a:t>
            </a:r>
            <a:r>
              <a:rPr lang="en-US" sz="2400" dirty="0">
                <a:hlinkClick r:id="rId3"/>
              </a:rPr>
              <a:t>11-21/0882r0</a:t>
            </a:r>
            <a:r>
              <a:rPr lang="en-US" sz="2400" dirty="0"/>
              <a:t> </a:t>
            </a:r>
          </a:p>
          <a:p>
            <a:pPr marL="857250" lvl="1" indent="-457200">
              <a:lnSpc>
                <a:spcPct val="90000"/>
              </a:lnSpc>
              <a:spcBef>
                <a:spcPts val="0"/>
              </a:spcBef>
              <a:spcAft>
                <a:spcPts val="600"/>
              </a:spcAft>
              <a:buFont typeface="Arial" panose="020B0604020202020204" pitchFamily="34" charset="0"/>
              <a:buChar char="•"/>
              <a:defRPr/>
            </a:pPr>
            <a:r>
              <a:rPr lang="en-US" sz="24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400" dirty="0"/>
              <a:t>June 14: </a:t>
            </a:r>
            <a:r>
              <a:rPr lang="en-US" sz="2400" dirty="0">
                <a:hlinkClick r:id="rId4"/>
              </a:rPr>
              <a:t>11-21/1023r1</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June 28: </a:t>
            </a:r>
            <a:r>
              <a:rPr lang="en-US" sz="2400" dirty="0">
                <a:hlinkClick r:id="rId5"/>
              </a:rPr>
              <a:t>11-21/1029r0</a:t>
            </a:r>
            <a:r>
              <a:rPr lang="en-US" sz="2400" dirty="0"/>
              <a:t> </a:t>
            </a:r>
          </a:p>
          <a:p>
            <a:pPr marL="457200" indent="-457200">
              <a:lnSpc>
                <a:spcPct val="90000"/>
              </a:lnSpc>
              <a:spcBef>
                <a:spcPts val="0"/>
              </a:spcBef>
              <a:spcAft>
                <a:spcPts val="600"/>
              </a:spcAft>
              <a:buFont typeface="Arial" panose="020B0604020202020204" pitchFamily="34" charset="0"/>
              <a:buChar char="•"/>
              <a:defRPr/>
            </a:pPr>
            <a:r>
              <a:rPr lang="en-US" sz="2800" dirty="0"/>
              <a:t>Moved: Peter Yee</a:t>
            </a:r>
          </a:p>
          <a:p>
            <a:pPr marL="457200" indent="-457200">
              <a:lnSpc>
                <a:spcPct val="90000"/>
              </a:lnSpc>
              <a:spcBef>
                <a:spcPts val="0"/>
              </a:spcBef>
              <a:spcAft>
                <a:spcPts val="600"/>
              </a:spcAft>
              <a:buFont typeface="Arial" panose="020B0604020202020204" pitchFamily="34" charset="0"/>
              <a:buChar char="•"/>
              <a:defRPr/>
            </a:pPr>
            <a:r>
              <a:rPr lang="en-US" sz="2800" dirty="0"/>
              <a:t>Seconded: Carol Ansley</a:t>
            </a:r>
          </a:p>
          <a:p>
            <a:pPr marL="457200" indent="-457200">
              <a:lnSpc>
                <a:spcPct val="90000"/>
              </a:lnSpc>
              <a:spcBef>
                <a:spcPts val="0"/>
              </a:spcBef>
              <a:spcAft>
                <a:spcPts val="600"/>
              </a:spcAft>
              <a:buFont typeface="Arial" panose="020B0604020202020204" pitchFamily="34" charset="0"/>
              <a:buChar char="•"/>
              <a:defRPr/>
            </a:pPr>
            <a:r>
              <a:rPr lang="en-US" sz="2800" dirty="0"/>
              <a:t>Result: Unanimous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Agenda – 14 July 2021, 13:30-15:30 ET</a:t>
            </a:r>
            <a:endParaRPr lang="en-GB" dirty="0"/>
          </a:p>
        </p:txBody>
      </p:sp>
      <p:sp>
        <p:nvSpPr>
          <p:cNvPr id="4098" name="Rectangle 2"/>
          <p:cNvSpPr>
            <a:spLocks noGrp="1" noChangeArrowheads="1"/>
          </p:cNvSpPr>
          <p:nvPr>
            <p:ph idx="1"/>
          </p:nvPr>
        </p:nvSpPr>
        <p:spPr>
          <a:xfrm>
            <a:off x="685800" y="1677987"/>
            <a:ext cx="10820399" cy="4494212"/>
          </a:xfrm>
          <a:ln/>
        </p:spPr>
        <p:txBody>
          <a:bodyPr/>
          <a:lstStyle/>
          <a:p>
            <a:pPr marL="457200" indent="-457200">
              <a:lnSpc>
                <a:spcPct val="90000"/>
              </a:lnSpc>
              <a:spcBef>
                <a:spcPts val="0"/>
              </a:spcBef>
              <a:spcAft>
                <a:spcPts val="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0"/>
              </a:spcAft>
              <a:buFont typeface="Arial" panose="020B0604020202020204" pitchFamily="34" charset="0"/>
              <a:buChar char="•"/>
              <a:defRPr/>
            </a:pPr>
            <a:r>
              <a:rPr lang="en-US" altLang="en-US" sz="2400" dirty="0"/>
              <a:t>July Plenary meetings: Tuesday, 13:30-15:30; Wednesday 13:30-15:30; Thursday 13:30-15:30</a:t>
            </a:r>
          </a:p>
          <a:p>
            <a:pPr marL="857250" lvl="1" indent="-457200">
              <a:lnSpc>
                <a:spcPct val="90000"/>
              </a:lnSpc>
              <a:spcBef>
                <a:spcPts val="0"/>
              </a:spcBef>
              <a:spcAft>
                <a:spcPts val="0"/>
              </a:spcAft>
              <a:buFont typeface="Arial" panose="020B0604020202020204" pitchFamily="34" charset="0"/>
              <a:buChar char="•"/>
              <a:defRPr/>
            </a:pPr>
            <a:r>
              <a:rPr lang="en-US" sz="2400" dirty="0"/>
              <a:t>PAR: </a:t>
            </a:r>
            <a:r>
              <a:rPr lang="en-US" sz="2400" dirty="0">
                <a:hlinkClick r:id="rId3"/>
              </a:rPr>
              <a:t>https://development.standards.ieee.org/myproject-web/public/view.html#pardetail/8770</a:t>
            </a:r>
            <a:r>
              <a:rPr lang="en-US" sz="2400" dirty="0"/>
              <a:t> , CSD: </a:t>
            </a:r>
            <a:r>
              <a:rPr lang="en-US" sz="2400" dirty="0">
                <a:hlinkClick r:id="rId4"/>
              </a:rPr>
              <a:t>11-20/1117r5</a:t>
            </a:r>
            <a:endParaRPr lang="en-US" sz="2400" dirty="0"/>
          </a:p>
          <a:p>
            <a:pPr marL="457200" indent="-457200">
              <a:lnSpc>
                <a:spcPct val="70000"/>
              </a:lnSpc>
              <a:spcBef>
                <a:spcPts val="300"/>
              </a:spcBef>
              <a:spcAft>
                <a:spcPts val="600"/>
              </a:spcAft>
              <a:buFont typeface="Arial" panose="020B0604020202020204" pitchFamily="34" charset="0"/>
              <a:buChar char="•"/>
              <a:defRPr/>
            </a:pPr>
            <a:r>
              <a:rPr lang="en-US" sz="2800" dirty="0"/>
              <a:t>Liaison from WBA: </a:t>
            </a:r>
            <a:r>
              <a:rPr lang="en-US" sz="2800" u="sng" dirty="0">
                <a:hlinkClick r:id="rId5"/>
              </a:rPr>
              <a:t>11-21/0703r0</a:t>
            </a:r>
            <a:r>
              <a:rPr lang="en-US" sz="2800" u="sng" dirty="0"/>
              <a:t> </a:t>
            </a:r>
          </a:p>
          <a:p>
            <a:pPr marL="457200" indent="-457200">
              <a:lnSpc>
                <a:spcPct val="70000"/>
              </a:lnSpc>
              <a:spcBef>
                <a:spcPts val="300"/>
              </a:spcBef>
              <a:spcAft>
                <a:spcPts val="600"/>
              </a:spcAft>
              <a:buFont typeface="Arial" panose="020B0604020202020204" pitchFamily="34" charset="0"/>
              <a:buChar char="•"/>
              <a:defRPr/>
            </a:pPr>
            <a:r>
              <a:rPr lang="en-US" sz="2800" dirty="0"/>
              <a:t>Contributions: </a:t>
            </a:r>
            <a:r>
              <a:rPr lang="en-US" sz="2800" dirty="0">
                <a:hlinkClick r:id="rId6"/>
              </a:rPr>
              <a:t>11-21/1141r0</a:t>
            </a:r>
            <a:r>
              <a:rPr lang="en-US" sz="2800" dirty="0"/>
              <a:t>, e911 discussion, </a:t>
            </a:r>
            <a:r>
              <a:rPr lang="en-US" sz="2800" dirty="0">
                <a:hlinkClick r:id="rId7"/>
              </a:rPr>
              <a:t>11-21/1140r1</a:t>
            </a:r>
            <a:r>
              <a:rPr lang="en-US" sz="2800" dirty="0"/>
              <a:t> </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dirty="0">
                <a:hlinkClick r:id="rId8"/>
              </a:rPr>
              <a:t>11-21/0332r10</a:t>
            </a:r>
            <a:r>
              <a:rPr lang="en-US" sz="2800" dirty="0"/>
              <a:t> </a:t>
            </a:r>
          </a:p>
          <a:p>
            <a:pPr marL="457200" indent="-457200">
              <a:lnSpc>
                <a:spcPct val="70000"/>
              </a:lnSpc>
              <a:spcBef>
                <a:spcPts val="300"/>
              </a:spcBef>
              <a:spcAft>
                <a:spcPts val="600"/>
              </a:spcAft>
              <a:buFont typeface="Arial" panose="020B0604020202020204" pitchFamily="34" charset="0"/>
              <a:buChar char="•"/>
              <a:defRPr/>
            </a:pPr>
            <a:r>
              <a:rPr lang="en-US" sz="2800" dirty="0"/>
              <a:t>“Solutions” contributions pending: </a:t>
            </a:r>
            <a:r>
              <a:rPr lang="en-US" sz="2800" dirty="0">
                <a:hlinkClick r:id="rId9"/>
              </a:rPr>
              <a:t>11-19/0179r3</a:t>
            </a:r>
            <a:r>
              <a:rPr lang="en-US" sz="2800" dirty="0"/>
              <a:t> </a:t>
            </a:r>
            <a:r>
              <a:rPr lang="en-US" sz="2800" dirty="0">
                <a:hlinkClick r:id="rId10"/>
              </a:rPr>
              <a:t>11-19/0496r1</a:t>
            </a:r>
            <a:r>
              <a:rPr lang="en-US" sz="2800" dirty="0"/>
              <a:t> </a:t>
            </a:r>
            <a:r>
              <a:rPr lang="en-US" sz="2800" dirty="0">
                <a:hlinkClick r:id="rId11"/>
              </a:rPr>
              <a:t>11-21/1083r0</a:t>
            </a:r>
            <a:r>
              <a:rPr lang="en-US" sz="2800" dirty="0"/>
              <a:t> </a:t>
            </a:r>
          </a:p>
          <a:p>
            <a:pPr marL="457200" indent="-457200">
              <a:lnSpc>
                <a:spcPct val="70000"/>
              </a:lnSpc>
              <a:spcBef>
                <a:spcPts val="300"/>
              </a:spcBef>
              <a:spcAft>
                <a:spcPts val="60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Agenda – 15 July 2021, 13:30-15:30 ET</a:t>
            </a:r>
            <a:endParaRPr lang="en-GB" dirty="0"/>
          </a:p>
        </p:txBody>
      </p:sp>
      <p:sp>
        <p:nvSpPr>
          <p:cNvPr id="4098" name="Rectangle 2"/>
          <p:cNvSpPr>
            <a:spLocks noGrp="1" noChangeArrowheads="1"/>
          </p:cNvSpPr>
          <p:nvPr>
            <p:ph idx="1"/>
          </p:nvPr>
        </p:nvSpPr>
        <p:spPr>
          <a:xfrm>
            <a:off x="762000" y="1524000"/>
            <a:ext cx="10744199" cy="4113213"/>
          </a:xfrm>
          <a:ln/>
        </p:spPr>
        <p:txBody>
          <a:bodyPr/>
          <a:lstStyle/>
          <a:p>
            <a:pPr marL="457200" indent="-457200">
              <a:lnSpc>
                <a:spcPct val="90000"/>
              </a:lnSpc>
              <a:spcBef>
                <a:spcPts val="0"/>
              </a:spcBef>
              <a:spcAft>
                <a:spcPts val="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0"/>
              </a:spcAft>
              <a:buFont typeface="Arial" panose="020B0604020202020204" pitchFamily="34" charset="0"/>
              <a:buChar char="•"/>
              <a:defRPr/>
            </a:pPr>
            <a:r>
              <a:rPr lang="en-US" sz="2400" dirty="0"/>
              <a:t>Editor election</a:t>
            </a:r>
          </a:p>
          <a:p>
            <a:pPr marL="457200" indent="-457200">
              <a:lnSpc>
                <a:spcPct val="70000"/>
              </a:lnSpc>
              <a:spcBef>
                <a:spcPts val="300"/>
              </a:spcBef>
              <a:spcAft>
                <a:spcPts val="600"/>
              </a:spcAft>
              <a:buFont typeface="Arial" panose="020B0604020202020204" pitchFamily="34" charset="0"/>
              <a:buChar char="•"/>
              <a:defRPr/>
            </a:pPr>
            <a:r>
              <a:rPr lang="en-US" sz="2800" dirty="0"/>
              <a:t>Liaison from WBA: </a:t>
            </a:r>
            <a:r>
              <a:rPr lang="en-US" sz="2800" u="sng" dirty="0">
                <a:hlinkClick r:id="rId3"/>
              </a:rPr>
              <a:t>11-21/0703r0</a:t>
            </a:r>
            <a:r>
              <a:rPr lang="en-US" sz="2800" u="sng" dirty="0"/>
              <a:t> </a:t>
            </a:r>
          </a:p>
          <a:p>
            <a:pPr marL="457200" indent="-457200">
              <a:lnSpc>
                <a:spcPct val="70000"/>
              </a:lnSpc>
              <a:spcBef>
                <a:spcPts val="300"/>
              </a:spcBef>
              <a:spcAft>
                <a:spcPts val="600"/>
              </a:spcAft>
              <a:buFont typeface="Arial" panose="020B0604020202020204" pitchFamily="34" charset="0"/>
              <a:buChar char="•"/>
              <a:defRPr/>
            </a:pPr>
            <a:r>
              <a:rPr lang="en-US" sz="2800" dirty="0"/>
              <a:t>Contributions:</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dirty="0">
                <a:hlinkClick r:id="rId4"/>
              </a:rPr>
              <a:t>11-21/0332r9</a:t>
            </a:r>
            <a:endParaRPr lang="en-US" sz="2800" dirty="0"/>
          </a:p>
          <a:p>
            <a:pPr marL="457200" indent="-457200">
              <a:lnSpc>
                <a:spcPct val="70000"/>
              </a:lnSpc>
              <a:spcBef>
                <a:spcPts val="300"/>
              </a:spcBef>
              <a:spcAft>
                <a:spcPts val="600"/>
              </a:spcAft>
              <a:buFont typeface="Arial" panose="020B0604020202020204" pitchFamily="34" charset="0"/>
              <a:buChar char="•"/>
              <a:defRPr/>
            </a:pPr>
            <a:r>
              <a:rPr lang="en-US" sz="2800" dirty="0"/>
              <a:t>“Solutions” contributions pending: </a:t>
            </a:r>
            <a:r>
              <a:rPr lang="en-US" sz="2800" dirty="0">
                <a:hlinkClick r:id="rId5"/>
              </a:rPr>
              <a:t>11-19/0179r3</a:t>
            </a:r>
            <a:r>
              <a:rPr lang="en-US" sz="2800" dirty="0"/>
              <a:t> </a:t>
            </a:r>
            <a:r>
              <a:rPr lang="en-US" sz="2800" dirty="0">
                <a:hlinkClick r:id="rId6"/>
              </a:rPr>
              <a:t>11-19/0496r1</a:t>
            </a:r>
            <a:r>
              <a:rPr lang="en-US" sz="2800" dirty="0"/>
              <a:t> </a:t>
            </a:r>
            <a:r>
              <a:rPr lang="en-US" sz="2800" dirty="0">
                <a:hlinkClick r:id="rId7"/>
              </a:rPr>
              <a:t>11-21/1083r0</a:t>
            </a:r>
            <a:r>
              <a:rPr lang="en-US" sz="2800" dirty="0"/>
              <a:t> </a:t>
            </a:r>
          </a:p>
          <a:p>
            <a:pPr marL="457200" indent="-457200">
              <a:lnSpc>
                <a:spcPct val="90000"/>
              </a:lnSpc>
              <a:spcBef>
                <a:spcPts val="0"/>
              </a:spcBef>
              <a:spcAft>
                <a:spcPts val="600"/>
              </a:spcAft>
              <a:buFont typeface="Arial" panose="020B0604020202020204" pitchFamily="34" charset="0"/>
              <a:buChar char="•"/>
              <a:defRPr/>
            </a:pPr>
            <a:r>
              <a:rPr lang="en-US" sz="2800" dirty="0"/>
              <a:t>Next Steps:</a:t>
            </a:r>
          </a:p>
          <a:p>
            <a:pPr marL="857250" lvl="1" indent="-457200">
              <a:lnSpc>
                <a:spcPct val="90000"/>
              </a:lnSpc>
              <a:spcBef>
                <a:spcPts val="0"/>
              </a:spcBef>
              <a:spcAft>
                <a:spcPts val="0"/>
              </a:spcAft>
              <a:buFont typeface="Arial" panose="020B0604020202020204" pitchFamily="34" charset="0"/>
              <a:buChar char="•"/>
              <a:defRPr/>
            </a:pPr>
            <a:r>
              <a:rPr lang="en-US" sz="2400" dirty="0"/>
              <a:t>Timeline review</a:t>
            </a:r>
            <a:endParaRPr lang="en-US" sz="2400" dirty="0">
              <a:solidFill>
                <a:srgbClr val="FF0000"/>
              </a:solidFill>
            </a:endParaRPr>
          </a:p>
          <a:p>
            <a:pPr marL="857250" lvl="1" indent="-457200">
              <a:lnSpc>
                <a:spcPct val="90000"/>
              </a:lnSpc>
              <a:spcBef>
                <a:spcPts val="0"/>
              </a:spcBef>
              <a:spcAft>
                <a:spcPts val="0"/>
              </a:spcAft>
              <a:buFont typeface="Arial" panose="020B0604020202020204" pitchFamily="34" charset="0"/>
              <a:buChar char="•"/>
              <a:defRPr/>
            </a:pPr>
            <a:r>
              <a:rPr lang="en-US" sz="2400" dirty="0"/>
              <a:t>September plan</a:t>
            </a:r>
          </a:p>
          <a:p>
            <a:pPr marL="857250" lvl="1" indent="-457200">
              <a:lnSpc>
                <a:spcPct val="90000"/>
              </a:lnSpc>
              <a:spcBef>
                <a:spcPts val="0"/>
              </a:spcBef>
              <a:spcAft>
                <a:spcPts val="0"/>
              </a:spcAft>
              <a:buFont typeface="Arial" panose="020B0604020202020204" pitchFamily="34" charset="0"/>
              <a:buChar char="•"/>
              <a:defRPr/>
            </a:pPr>
            <a:r>
              <a:rPr lang="en-US" altLang="en-US" sz="2400" dirty="0"/>
              <a:t>Teleconferences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39479107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a:t>
            </a:r>
            <a:r>
              <a:rPr lang="en-US" altLang="en-US" dirty="0" err="1"/>
              <a:t>TGbh</a:t>
            </a:r>
            <a:r>
              <a:rPr lang="en-US" altLang="en-US" dirty="0"/>
              <a:t>, July 2021 Plenary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September interim session plan</a:t>
            </a:r>
            <a:endParaRPr lang="en-GB" dirty="0"/>
          </a:p>
        </p:txBody>
      </p:sp>
      <p:sp>
        <p:nvSpPr>
          <p:cNvPr id="4098" name="Rectangle 2"/>
          <p:cNvSpPr>
            <a:spLocks noGrp="1" noChangeArrowheads="1"/>
          </p:cNvSpPr>
          <p:nvPr>
            <p:ph idx="1"/>
          </p:nvPr>
        </p:nvSpPr>
        <p:spPr>
          <a:xfrm>
            <a:off x="914401" y="1295400"/>
            <a:ext cx="10361084" cy="4113213"/>
          </a:xfrm>
          <a:ln/>
        </p:spPr>
        <p:txBody>
          <a:bodyPr/>
          <a:lstStyle/>
          <a:p>
            <a:r>
              <a:rPr lang="en-US" sz="2800" dirty="0"/>
              <a:t>3 Meeting slots</a:t>
            </a:r>
          </a:p>
          <a:p>
            <a:r>
              <a:rPr lang="en-US" sz="2800" dirty="0"/>
              <a:t>Avoid conflicts with (TGs): </a:t>
            </a:r>
            <a:r>
              <a:rPr lang="en-US" sz="2800" dirty="0" err="1"/>
              <a:t>TGbi</a:t>
            </a:r>
            <a:r>
              <a:rPr lang="en-US" sz="2800" dirty="0"/>
              <a:t>, </a:t>
            </a:r>
            <a:r>
              <a:rPr lang="en-US" sz="2800" dirty="0" err="1"/>
              <a:t>REVme</a:t>
            </a:r>
            <a:r>
              <a:rPr lang="en-US" sz="2800" dirty="0"/>
              <a:t>, ARC, </a:t>
            </a:r>
            <a:r>
              <a:rPr lang="en-US" sz="2800" dirty="0" err="1"/>
              <a:t>TGbe</a:t>
            </a:r>
            <a:r>
              <a:rPr lang="en-US" sz="2800" dirty="0"/>
              <a:t>(MAC/Joint) (</a:t>
            </a:r>
            <a:r>
              <a:rPr lang="en-US" sz="2800" dirty="0" err="1"/>
              <a:t>TGbc</a:t>
            </a:r>
            <a:r>
              <a:rPr lang="en-US" sz="2800" dirty="0"/>
              <a:t>)</a:t>
            </a:r>
          </a:p>
          <a:p>
            <a:endParaRPr lang="en-US" sz="2800" dirty="0"/>
          </a:p>
          <a:p>
            <a:r>
              <a:rPr lang="en-US" sz="2800" dirty="0"/>
              <a:t>Consider contributions; continue discussion on Issues Tracking document; discussion on draft text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196135594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Teleconferences</a:t>
            </a:r>
            <a:endParaRPr lang="en-GB" dirty="0"/>
          </a:p>
        </p:txBody>
      </p:sp>
      <p:sp>
        <p:nvSpPr>
          <p:cNvPr id="4098" name="Rectangle 2"/>
          <p:cNvSpPr>
            <a:spLocks noGrp="1" noChangeArrowheads="1"/>
          </p:cNvSpPr>
          <p:nvPr>
            <p:ph idx="1"/>
          </p:nvPr>
        </p:nvSpPr>
        <p:spPr>
          <a:xfrm>
            <a:off x="914401" y="1676400"/>
            <a:ext cx="10361084" cy="4113213"/>
          </a:xfrm>
          <a:ln/>
        </p:spPr>
        <p:txBody>
          <a:bodyPr/>
          <a:lstStyle/>
          <a:p>
            <a:r>
              <a:rPr lang="en-US" sz="2800" dirty="0"/>
              <a:t>Teleconferences through September session:</a:t>
            </a:r>
          </a:p>
          <a:p>
            <a:pPr marL="457200" indent="-457200">
              <a:buFont typeface="Arial" panose="020B0604020202020204" pitchFamily="34" charset="0"/>
              <a:buChar char="•"/>
            </a:pPr>
            <a:r>
              <a:rPr lang="en-US" sz="2800" dirty="0"/>
              <a:t>3?</a:t>
            </a:r>
          </a:p>
          <a:p>
            <a:pPr marL="457200" indent="-457200">
              <a:buFont typeface="Arial" panose="020B0604020202020204" pitchFamily="34" charset="0"/>
              <a:buChar char="•"/>
            </a:pPr>
            <a:endParaRPr lang="en-US" sz="2800" dirty="0"/>
          </a:p>
          <a:p>
            <a:r>
              <a:rPr lang="en-US" sz="2800" dirty="0"/>
              <a:t>Avoid conflicts with (TGs): </a:t>
            </a:r>
            <a:r>
              <a:rPr lang="en-US" sz="2800" dirty="0" err="1"/>
              <a:t>TGbi</a:t>
            </a:r>
            <a:r>
              <a:rPr lang="en-US" sz="2800" dirty="0"/>
              <a:t>, </a:t>
            </a:r>
            <a:r>
              <a:rPr lang="en-US" sz="2800" dirty="0" err="1"/>
              <a:t>REVme</a:t>
            </a:r>
            <a:r>
              <a:rPr lang="en-US" sz="2800" dirty="0"/>
              <a:t>, ARC, </a:t>
            </a:r>
            <a:r>
              <a:rPr lang="en-US" sz="2800" dirty="0" err="1"/>
              <a:t>TGbe</a:t>
            </a:r>
            <a:r>
              <a:rPr lang="en-US" sz="2800" dirty="0"/>
              <a:t>(MAC/Joint)</a:t>
            </a:r>
          </a:p>
          <a:p>
            <a:pPr marL="457200" indent="-457200">
              <a:buFont typeface="Arial" panose="020B0604020202020204" pitchFamily="34" charset="0"/>
              <a:buChar char="•"/>
            </a:pPr>
            <a:r>
              <a:rPr lang="en-US" sz="2800" dirty="0"/>
              <a:t>Monday 1pm ET (alternate with ARC)?</a:t>
            </a:r>
          </a:p>
          <a:p>
            <a:pPr marL="457200" indent="-457200">
              <a:buFont typeface="Arial" panose="020B0604020202020204" pitchFamily="34" charset="0"/>
              <a:buChar char="•"/>
            </a:pPr>
            <a:r>
              <a:rPr lang="en-US" sz="2800" dirty="0"/>
              <a:t>(not Sept 6, Aug 2-6, other dates?)</a:t>
            </a:r>
          </a:p>
          <a:p>
            <a:pPr marL="457200" indent="-457200">
              <a:buFont typeface="Arial" panose="020B0604020202020204" pitchFamily="34" charset="0"/>
              <a:buChar char="•"/>
            </a:pPr>
            <a:endParaRPr lang="en-US" sz="2800" dirty="0"/>
          </a:p>
          <a:p>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30300014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(Proposal) Work organization</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Contribution driven!</a:t>
            </a:r>
          </a:p>
          <a:p>
            <a:pPr marL="0" indent="0">
              <a:lnSpc>
                <a:spcPct val="90000"/>
              </a:lnSpc>
              <a:spcBef>
                <a:spcPts val="300"/>
              </a:spcBef>
              <a:spcAft>
                <a:spcPts val="600"/>
              </a:spcAft>
              <a:defRPr/>
            </a:pPr>
            <a:r>
              <a:rPr lang="en-US" sz="3200" dirty="0"/>
              <a:t>Issues Tracking – document, tracking per-issue:</a:t>
            </a:r>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Identify specific features/operations/services of 802.11 that are impacted by randomized and/or changing MAC addresses</a:t>
            </a:r>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each would be helpful, to understand the impact and what/who is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pPr>
            <a:r>
              <a:rPr lang="en-US" altLang="zh-CN" sz="2400" dirty="0"/>
              <a:t>PAR approved					</a:t>
            </a:r>
            <a:r>
              <a:rPr lang="en-US" altLang="zh-CN" sz="2400" dirty="0">
                <a:highlight>
                  <a:srgbClr val="00FF00"/>
                </a:highlight>
              </a:rPr>
              <a:t>Feb 2021</a:t>
            </a:r>
          </a:p>
          <a:p>
            <a:pPr lvl="1" algn="just">
              <a:spcBef>
                <a:spcPts val="0"/>
              </a:spcBef>
            </a:pPr>
            <a:r>
              <a:rPr lang="en-US" altLang="zh-CN" sz="2400" dirty="0"/>
              <a:t>First TG meeting					</a:t>
            </a:r>
            <a:r>
              <a:rPr lang="en-US" altLang="zh-CN" sz="2400" dirty="0">
                <a:highlight>
                  <a:srgbClr val="00FF00"/>
                </a:highlight>
              </a:rPr>
              <a:t>Mar 2021</a:t>
            </a:r>
          </a:p>
          <a:p>
            <a:pPr lvl="1" algn="just">
              <a:spcBef>
                <a:spcPts val="0"/>
              </a:spcBef>
            </a:pPr>
            <a:r>
              <a:rPr lang="en-US" altLang="zh-CN" sz="2400" dirty="0"/>
              <a:t>D0.1 								Nov 2021</a:t>
            </a:r>
          </a:p>
          <a:p>
            <a:pPr lvl="1" algn="just">
              <a:spcBef>
                <a:spcPts val="0"/>
              </a:spcBef>
            </a:pPr>
            <a:r>
              <a:rPr lang="en-US" altLang="zh-CN" sz="2400" dirty="0"/>
              <a:t>Initial Letter Ballot (D1.0)		Mar 2022 </a:t>
            </a:r>
          </a:p>
          <a:p>
            <a:pPr lvl="1" algn="just">
              <a:spcBef>
                <a:spcPts val="0"/>
              </a:spcBef>
            </a:pPr>
            <a:r>
              <a:rPr lang="en-US" altLang="zh-CN" sz="2400" dirty="0"/>
              <a:t>Recirculation LB (D2.0)			Jul 2022</a:t>
            </a:r>
          </a:p>
          <a:p>
            <a:pPr lvl="1" algn="just">
              <a:spcBef>
                <a:spcPts val="0"/>
              </a:spcBef>
            </a:pPr>
            <a:r>
              <a:rPr lang="en-US" altLang="zh-CN" sz="2400" dirty="0"/>
              <a:t>Initial SA Ballot (D3.0)			Nov 2022</a:t>
            </a:r>
          </a:p>
          <a:p>
            <a:pPr lvl="1" algn="just">
              <a:spcBef>
                <a:spcPts val="0"/>
              </a:spcBef>
            </a:pPr>
            <a:r>
              <a:rPr lang="en-US" altLang="zh-CN" sz="2400" dirty="0"/>
              <a:t>Final 802.11 WG approval		Mar 2023 </a:t>
            </a:r>
          </a:p>
          <a:p>
            <a:pPr lvl="1" algn="just">
              <a:spcBef>
                <a:spcPts val="0"/>
              </a:spcBef>
            </a:pPr>
            <a:r>
              <a:rPr lang="en-US" altLang="zh-CN" sz="2400" dirty="0"/>
              <a:t>802 EC approval					May 2023</a:t>
            </a:r>
          </a:p>
          <a:p>
            <a:pPr lvl="1" algn="just">
              <a:spcBef>
                <a:spcPts val="0"/>
              </a:spcBef>
            </a:pPr>
            <a:r>
              <a:rPr lang="en-US" altLang="zh-CN" sz="2400" dirty="0" err="1"/>
              <a:t>RevCom</a:t>
            </a:r>
            <a:r>
              <a:rPr lang="en-US" altLang="zh-CN" sz="2400" dirty="0"/>
              <a:t> and SASB approval		May 2023</a:t>
            </a:r>
            <a:endParaRPr lang="en-US" sz="2400" b="1" dirty="0"/>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a:t>
            </a:r>
            <a:r>
              <a:rPr lang="en-US" sz="3200" dirty="0" err="1"/>
              <a:t>TGbh</a:t>
            </a:r>
            <a:r>
              <a:rPr lang="en-US" sz="3200" dirty="0"/>
              <a:t>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26</a:t>
            </a:fld>
            <a:endParaRPr lang="en-GB"/>
          </a:p>
        </p:txBody>
      </p:sp>
    </p:spTree>
    <p:extLst>
      <p:ext uri="{BB962C8B-B14F-4D97-AF65-F5344CB8AC3E}">
        <p14:creationId xmlns:p14="http://schemas.microsoft.com/office/powerpoint/2010/main" val="30358947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a:t>
            </a:r>
            <a:r>
              <a:rPr lang="en-US" altLang="en-US" dirty="0" err="1"/>
              <a:t>TGbh</a:t>
            </a:r>
            <a:r>
              <a:rPr lang="en-US" altLang="en-US" dirty="0"/>
              <a:t>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1752600"/>
          </a:xfrm>
        </p:spPr>
        <p:txBody>
          <a:bodyPr/>
          <a:lstStyle/>
          <a:p>
            <a:r>
              <a:rPr lang="en-US" altLang="en-US" dirty="0"/>
              <a:t>Agenda</a:t>
            </a:r>
          </a:p>
          <a:p>
            <a:r>
              <a:rPr lang="en-US" altLang="en-US" dirty="0"/>
              <a:t>July 2021 Plenary Session</a:t>
            </a:r>
          </a:p>
          <a:p>
            <a:endParaRPr lang="en-US" altLang="en-US" dirty="0"/>
          </a:p>
          <a:p>
            <a:r>
              <a:rPr lang="en-US" altLang="en-US" dirty="0"/>
              <a:t>Chair: Mark Hamilton (Ruckus/CommScope)</a:t>
            </a:r>
          </a:p>
          <a:p>
            <a:r>
              <a:rPr lang="en-US" altLang="en-US" dirty="0"/>
              <a:t>Vice Chair: Peter Yee (NSA-CSD/AKAYLA)</a:t>
            </a:r>
          </a:p>
          <a:p>
            <a:r>
              <a:rPr lang="en-US" altLang="en-US" dirty="0"/>
              <a:t>Vice Chair: Stephen Orr (Cisco)</a:t>
            </a:r>
          </a:p>
          <a:p>
            <a:r>
              <a:rPr lang="en-US" altLang="en-US" dirty="0"/>
              <a:t>Secretary: Graham Smith (SR Technologies)</a:t>
            </a:r>
          </a:p>
          <a:p>
            <a:r>
              <a:rPr lang="en-US" altLang="en-US" dirty="0"/>
              <a:t>Editor: Vacant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July 802 electronic plenary session</a:t>
            </a:r>
          </a:p>
        </p:txBody>
      </p:sp>
      <p:sp>
        <p:nvSpPr>
          <p:cNvPr id="3" name="Content Placeholder 2"/>
          <p:cNvSpPr>
            <a:spLocks noGrp="1"/>
          </p:cNvSpPr>
          <p:nvPr>
            <p:ph idx="1"/>
          </p:nvPr>
        </p:nvSpPr>
        <p:spPr>
          <a:xfrm>
            <a:off x="914401" y="1981201"/>
            <a:ext cx="10361084" cy="4494213"/>
          </a:xfrm>
        </p:spPr>
        <p:txBody>
          <a:bodyPr/>
          <a:lstStyle/>
          <a:p>
            <a:pPr>
              <a:buFont typeface="Arial" panose="020B0604020202020204" pitchFamily="34" charset="0"/>
              <a:buChar char="•"/>
            </a:pPr>
            <a:r>
              <a:rPr lang="en-US" dirty="0"/>
              <a:t>This meeting is part of the July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for this session here </a:t>
            </a:r>
            <a:r>
              <a:rPr lang="en-US" dirty="0">
                <a:hlinkClick r:id="rId3"/>
              </a:rPr>
              <a:t>https://www.ieee802.org/11/Meetings/Meeting_Plan.html</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9470</TotalTime>
  <Words>2640</Words>
  <Application>Microsoft Office PowerPoint</Application>
  <PresentationFormat>Widescreen</PresentationFormat>
  <Paragraphs>283</Paragraphs>
  <Slides>26</Slides>
  <Notes>15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3" baseType="lpstr">
      <vt:lpstr>Arial</vt:lpstr>
      <vt:lpstr>Calibri</vt:lpstr>
      <vt:lpstr>Helvetica</vt:lpstr>
      <vt:lpstr>Monotype Sorts</vt:lpstr>
      <vt:lpstr>Times New Roman</vt:lpstr>
      <vt:lpstr>Office Theme</vt:lpstr>
      <vt:lpstr>Document</vt:lpstr>
      <vt:lpstr>TGbh-agenda-2021-July-Plenary</vt:lpstr>
      <vt:lpstr>Abstract</vt:lpstr>
      <vt:lpstr>IEEE 802.11 TGbh   Randomized and Changing MAC Addresses (RCM)</vt:lpstr>
      <vt:lpstr>Registration for the July 802 electronic plenary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13 July 2021, 13:30-15:30 ET</vt:lpstr>
      <vt:lpstr>Approve prior TGbh minutes</vt:lpstr>
      <vt:lpstr>TGbh Agenda – 14 July 2021, 13:30-15:30 ET</vt:lpstr>
      <vt:lpstr>TGbh Agenda – 15 July 2021, 13:30-15:30 ET</vt:lpstr>
      <vt:lpstr>September interim session plan</vt:lpstr>
      <vt:lpstr>TGbh Teleconferences</vt:lpstr>
      <vt:lpstr>Backup material</vt:lpstr>
      <vt:lpstr>TGbh (Proposal) Work organization</vt:lpstr>
      <vt:lpstr>TGbh PAR Scope (emphasis added)</vt:lpstr>
      <vt:lpstr>Timeline</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87</cp:revision>
  <cp:lastPrinted>1601-01-01T00:00:00Z</cp:lastPrinted>
  <dcterms:created xsi:type="dcterms:W3CDTF">2021-01-26T19:12:38Z</dcterms:created>
  <dcterms:modified xsi:type="dcterms:W3CDTF">2021-07-14T19:27:45Z</dcterms:modified>
</cp:coreProperties>
</file>