
<file path=[Content_Types].xml><?xml version="1.0" encoding="utf-8"?>
<Types xmlns="http://schemas.openxmlformats.org/package/2006/content-types">
  <Default Extension="vml" ContentType="application/vnd.openxmlformats-officedocument.vmlDrawing"/>
  <Default Extension="doc" ContentType="application/msword"/>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1"/>
  </p:notesMasterIdLst>
  <p:handoutMasterIdLst>
    <p:handoutMasterId r:id="rId32"/>
  </p:handoutMasterIdLst>
  <p:sldIdLst>
    <p:sldId id="720" r:id="rId3"/>
    <p:sldId id="736" r:id="rId4"/>
    <p:sldId id="737" r:id="rId5"/>
    <p:sldId id="738" r:id="rId6"/>
    <p:sldId id="739" r:id="rId7"/>
    <p:sldId id="740" r:id="rId8"/>
    <p:sldId id="1061" r:id="rId9"/>
    <p:sldId id="1062" r:id="rId10"/>
    <p:sldId id="1063" r:id="rId11"/>
    <p:sldId id="741" r:id="rId12"/>
    <p:sldId id="742" r:id="rId13"/>
    <p:sldId id="793" r:id="rId14"/>
    <p:sldId id="833" r:id="rId15"/>
    <p:sldId id="753" r:id="rId16"/>
    <p:sldId id="885" r:id="rId17"/>
    <p:sldId id="935" r:id="rId18"/>
    <p:sldId id="1107" r:id="rId19"/>
    <p:sldId id="1157" r:id="rId20"/>
    <p:sldId id="1164" r:id="rId21"/>
    <p:sldId id="1158" r:id="rId22"/>
    <p:sldId id="1171" r:id="rId23"/>
    <p:sldId id="1179" r:id="rId24"/>
    <p:sldId id="1178" r:id="rId25"/>
    <p:sldId id="1163" r:id="rId26"/>
    <p:sldId id="1177" r:id="rId27"/>
    <p:sldId id="1176" r:id="rId28"/>
    <p:sldId id="1165" r:id="rId29"/>
    <p:sldId id="1166" r:id="rId3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notesMaster" Target="notesMasters/notesMaster1.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41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hyperlink" Target="https://www.ieee802.org/11/Meetings/Meeting_Plan.html" TargetMode="External"/><Relationship Id="rId1" Type="http://schemas.openxmlformats.org/officeDocument/2006/relationships/hyperlink" Target="https://cvent.me/D5LYLq"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mentor.ieee.org/802.11/dcn/21/11-21-0889-00-00bd-ieee-802-11bd-may-june-2021-tc-meeting-minutes.docx" TargetMode="External"/><Relationship Id="rId1" Type="http://schemas.openxmlformats.org/officeDocument/2006/relationships/hyperlink" Target="https://mentor.ieee.org/802.11/dcn/21/11-21-0454-00-00bd-tgbd-march-plenary-2021-teleconference-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hyperlink" Target="https://www.ieee802.org/11/Meetings/Meeting_Plan.html" TargetMode="External"/><Relationship Id="rId1" Type="http://schemas.openxmlformats.org/officeDocument/2006/relationships/hyperlink" Target="https://cvent.me/D5LYLq"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1.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2021-06-10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62"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Jul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sym typeface="+mn-ea"/>
              </a:rPr>
              <a:t>Jul 13, 9:00am ~ 11:00am,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(802.11 plenary week)</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Jul 16, 9:00am ~ 11:00am,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(802.11 plenary week)</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Jul 27,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endParaRPr lang="en-US" altLang="zh-CN"/>
          </a:p>
        </p:txBody>
      </p:sp>
      <p:graphicFrame>
        <p:nvGraphicFramePr>
          <p:cNvPr id="8" name="表格 7"/>
          <p:cNvGraphicFramePr>
            <a:graphicFrameLocks noGrp="1"/>
          </p:cNvGraphicFramePr>
          <p:nvPr>
            <p:custDataLst>
              <p:tags r:id="rId1"/>
            </p:custDataLst>
          </p:nvPr>
        </p:nvGraphicFramePr>
        <p:xfrm>
          <a:off x="1447922" y="1756302"/>
          <a:ext cx="9637599" cy="448056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endParaRPr lang="en-US" altLang="zh-CN" sz="1800" dirty="0" smtClean="0"/>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endParaRPr lang="en-US" altLang="zh-CN" sz="1200" dirty="0" smtClean="0"/>
                    </a:p>
                  </a:txBody>
                  <a:tcPr/>
                </a:tc>
                <a:tc>
                  <a:txBody>
                    <a:bodyPr/>
                    <a:lstStyle/>
                    <a:p>
                      <a:r>
                        <a:rPr lang="en-US" altLang="zh-CN" sz="1200" dirty="0" smtClean="0"/>
                        <a:t>11-19/0202r1</a:t>
                      </a:r>
                      <a:endParaRPr lang="en-US" altLang="zh-CN" sz="1200" dirty="0" smtClean="0"/>
                    </a:p>
                  </a:txBody>
                  <a:tcPr/>
                </a:tc>
              </a:tr>
              <a:tr h="160689">
                <a:tc>
                  <a:txBody>
                    <a:bodyPr/>
                    <a:lstStyle/>
                    <a:p>
                      <a:r>
                        <a:rPr lang="en-US" altLang="zh-CN" sz="1200" dirty="0" smtClean="0"/>
                        <a:t>Selection Procedure document</a:t>
                      </a:r>
                      <a:endParaRPr lang="en-US" altLang="zh-CN" sz="1200" dirty="0" smtClean="0"/>
                    </a:p>
                  </a:txBody>
                  <a:tcPr/>
                </a:tc>
                <a:tc>
                  <a:txBody>
                    <a:bodyPr/>
                    <a:lstStyle/>
                    <a:p>
                      <a:r>
                        <a:rPr lang="en-US" altLang="zh-CN" sz="1200" dirty="0" smtClean="0">
                          <a:solidFill>
                            <a:schemeClr val="tx1"/>
                          </a:solidFill>
                        </a:rPr>
                        <a:t>11-19/0030r6</a:t>
                      </a:r>
                      <a:endParaRPr lang="en-US" altLang="zh-CN" sz="1200" dirty="0" smtClean="0">
                        <a:solidFill>
                          <a:schemeClr val="tx1"/>
                        </a:solidFill>
                      </a:endParaRPr>
                    </a:p>
                  </a:txBody>
                  <a:tcPr/>
                </a:tc>
              </a:tr>
              <a:tr h="160355">
                <a:tc>
                  <a:txBody>
                    <a:bodyPr/>
                    <a:lstStyle/>
                    <a:p>
                      <a:r>
                        <a:rPr lang="en-US" altLang="zh-CN" sz="1200" dirty="0" smtClean="0"/>
                        <a:t>Functional Requirement document</a:t>
                      </a:r>
                      <a:endParaRPr lang="en-US" altLang="zh-CN" sz="1200" dirty="0" smtClean="0"/>
                    </a:p>
                  </a:txBody>
                  <a:tcPr/>
                </a:tc>
                <a:tc>
                  <a:txBody>
                    <a:bodyPr/>
                    <a:lstStyle/>
                    <a:p>
                      <a:r>
                        <a:rPr lang="en-US" altLang="zh-CN" sz="1200" dirty="0" smtClean="0">
                          <a:solidFill>
                            <a:schemeClr val="tx1"/>
                          </a:solidFill>
                        </a:rPr>
                        <a:t>11-19/0495r3</a:t>
                      </a:r>
                      <a:endParaRPr lang="en-US" altLang="zh-CN" sz="1200" dirty="0" smtClean="0">
                        <a:solidFill>
                          <a:schemeClr val="tx1"/>
                        </a:solidFill>
                      </a:endParaRPr>
                    </a:p>
                  </a:txBody>
                  <a:tcPr/>
                </a:tc>
              </a:tr>
              <a:tr h="160355">
                <a:tc>
                  <a:txBody>
                    <a:bodyPr/>
                    <a:lstStyle/>
                    <a:p>
                      <a:r>
                        <a:rPr lang="en-US" altLang="zh-CN" sz="1200" dirty="0" smtClean="0"/>
                        <a:t>Spec Framework document</a:t>
                      </a:r>
                      <a:endParaRPr lang="en-US" altLang="zh-CN" sz="1200" dirty="0" smtClean="0"/>
                    </a:p>
                  </a:txBody>
                  <a:tcPr/>
                </a:tc>
                <a:tc>
                  <a:txBody>
                    <a:bodyPr/>
                    <a:lstStyle/>
                    <a:p>
                      <a:r>
                        <a:rPr lang="en-US" altLang="zh-CN" sz="1200" dirty="0" smtClean="0">
                          <a:solidFill>
                            <a:schemeClr val="tx1"/>
                          </a:solidFill>
                        </a:rPr>
                        <a:t>11-19/0497r7</a:t>
                      </a:r>
                      <a:endParaRPr lang="en-US" altLang="zh-CN" sz="1200" dirty="0" smtClean="0">
                        <a:solidFill>
                          <a:schemeClr val="tx1"/>
                        </a:solidFill>
                      </a:endParaRP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endParaRPr lang="en-US" altLang="zh-CN" sz="1200" dirty="0" smtClean="0">
                        <a:solidFill>
                          <a:schemeClr val="tx1"/>
                        </a:solidFill>
                      </a:endParaRP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endParaRPr lang="en-US" altLang="zh-CN" sz="1200" dirty="0" smtClean="0">
                        <a:solidFill>
                          <a:schemeClr val="tx1"/>
                        </a:solidFill>
                      </a:endParaRP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endParaRPr lang="en-US" altLang="zh-CN" sz="1200" dirty="0" smtClean="0">
                        <a:solidFill>
                          <a:schemeClr val="tx1"/>
                        </a:solidFill>
                      </a:endParaRP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endParaRPr lang="en-US" altLang="zh-CN" sz="1200" dirty="0" smtClean="0">
                        <a:solidFill>
                          <a:schemeClr val="tx1"/>
                        </a:solidFill>
                      </a:endParaRPr>
                    </a:p>
                  </a:txBody>
                  <a:tcPr/>
                </a:tc>
              </a:tr>
              <a:tr h="160355">
                <a:tc>
                  <a:txBody>
                    <a:bodyPr/>
                    <a:lstStyle/>
                    <a:p>
                      <a:pPr>
                        <a:buNone/>
                      </a:pPr>
                      <a:r>
                        <a:rPr lang="en-US" altLang="zh-CN" sz="1200" dirty="0"/>
                        <a:t>Teleconference Agenda</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a:t>
                      </a:r>
                      <a:r>
                        <a:rPr lang="en-US" altLang="zh-CN" sz="1200" dirty="0" smtClean="0">
                          <a:solidFill>
                            <a:srgbClr val="0070C0"/>
                          </a:solidFill>
                        </a:rPr>
                        <a:t>11-21/0595r3, 11-21/0597r7, 11-21/0904r1, 11-21/0941r0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endParaRPr lang="en-US" altLang="zh-CN" sz="1200" dirty="0"/>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a:t>
                      </a:r>
                      <a:r>
                        <a:rPr lang="en-US" altLang="zh-CN" sz="1200" dirty="0" smtClean="0">
                          <a:solidFill>
                            <a:srgbClr val="0070C0"/>
                          </a:solidFill>
                          <a:sym typeface="+mn-ea"/>
                        </a:rPr>
                        <a:t>11-21/0454r0, 11-21/0565r0,</a:t>
                      </a:r>
                      <a:r>
                        <a:rPr lang="en-US" altLang="zh-CN" sz="1200" baseline="0" dirty="0" smtClean="0">
                          <a:solidFill>
                            <a:srgbClr val="0070C0"/>
                          </a:solidFill>
                          <a:sym typeface="+mn-ea"/>
                        </a:rPr>
                        <a:t> 11-21/0655r0, </a:t>
                      </a:r>
                      <a:r>
                        <a:rPr lang="en-US" altLang="zh-CN" sz="1200" baseline="0" dirty="0" smtClean="0">
                          <a:solidFill>
                            <a:srgbClr val="0070C0"/>
                          </a:solidFill>
                          <a:sym typeface="+mn-ea"/>
                        </a:rPr>
                        <a:t>11-21/0806r0, 11-21/0889r0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11-19/2045r10 </a:t>
                      </a:r>
                      <a:r>
                        <a:rPr lang="en-US" altLang="zh-CN" sz="1200" dirty="0" smtClean="0">
                          <a:solidFill>
                            <a:schemeClr val="tx1"/>
                          </a:solidFill>
                        </a:rPr>
                        <a:t>(D1.0)</a:t>
                      </a:r>
                      <a:endParaRPr lang="en-US" altLang="zh-CN" sz="1200" dirty="0" smtClean="0">
                        <a:solidFill>
                          <a:schemeClr val="tx1"/>
                        </a:solidFill>
                      </a:endParaRPr>
                    </a:p>
                  </a:txBody>
                  <a:tcPr/>
                </a:tc>
              </a:tr>
              <a:tr h="160689">
                <a:tc>
                  <a:txBody>
                    <a:bodyPr/>
                    <a:lstStyle/>
                    <a:p>
                      <a:pPr>
                        <a:buNone/>
                      </a:pPr>
                      <a:r>
                        <a:rPr lang="en-US" altLang="zh-CN" sz="1200" dirty="0"/>
                        <a:t>Comment Database</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11-20/1887r10</a:t>
                      </a:r>
                      <a:r>
                        <a:rPr lang="en-US" altLang="zh-CN" sz="1200" dirty="0" smtClean="0">
                          <a:solidFill>
                            <a:schemeClr val="tx1"/>
                          </a:solidFill>
                        </a:rPr>
                        <a:t> (LB251)</a:t>
                      </a:r>
                      <a:endParaRPr lang="en-US" altLang="zh-CN" sz="1200" dirty="0" smtClean="0">
                        <a:solidFill>
                          <a:schemeClr val="tx1"/>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endParaRPr lang="en-US" altLang="zh-CN" sz="1200" dirty="0" smtClean="0">
                        <a:solidFill>
                          <a:schemeClr val="tx1"/>
                        </a:solidFill>
                      </a:endParaRP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a:t>
            </a:r>
            <a:r>
              <a:rPr lang="en-US" altLang="en-US" sz="2000" kern="0" dirty="0">
                <a:solidFill>
                  <a:schemeClr val="tx1"/>
                </a:solidFill>
                <a:cs typeface="+mn-ea"/>
                <a:sym typeface="Wingdings" panose="05000000000000000000" pitchFamily="2" charset="2"/>
              </a:rPr>
              <a:t>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cs typeface="+mn-ea"/>
              <a:sym typeface="Wingdings" panose="05000000000000000000" pitchFamily="2" charset="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(Empty)</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sz="2000" dirty="0" smtClean="0">
                <a:solidFill>
                  <a:schemeClr val="tx1"/>
                </a:solidFill>
                <a:latin typeface="Calibri" panose="020F0502020204030204" pitchFamily="34" charset="0"/>
                <a:cs typeface="Calibri" panose="020F0502020204030204" pitchFamily="34" charset="0"/>
              </a:rPr>
              <a:t>Call for submission</a:t>
            </a:r>
            <a:endParaRPr lang="en-US" sz="20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sym typeface="+mn-ea"/>
              </a:rPr>
              <a:t>During IEEE 802 Jul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a:t>
            </a:r>
            <a:r>
              <a:rPr lang="en-US" altLang="en-US" sz="3200" b="1" dirty="0">
                <a:solidFill>
                  <a:schemeClr val="tx2"/>
                </a:solidFill>
                <a:latin typeface="Times New Roman" panose="02020603050405020304" pitchFamily="18" charset="0"/>
              </a:rPr>
              <a:t>egistration for the Jul 802 Electronic Plenary Sessions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July 802 plenary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1"/>
              </a:rPr>
              <a:t>here</a:t>
            </a:r>
            <a:r>
              <a:rPr lang="en-US" dirty="0">
                <a:sym typeface="+mn-ea"/>
              </a:rPr>
              <a:t> or follow the registration link for this session here </a:t>
            </a:r>
            <a:r>
              <a:rPr lang="en-US" dirty="0">
                <a:sym typeface="+mn-ea"/>
                <a:hlinkClick r:id="rId2"/>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Approval of TG minutes</a:t>
            </a:r>
            <a:endParaRPr kumimoji="0" lang="en-GB" altLang="en-US"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Timeline update (Recirculation LB 254)</a:t>
            </a:r>
            <a:endParaRPr lang="en-US" altLang="zh-CN"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Meeting Plan for Aug</a:t>
            </a:r>
            <a:endParaRPr lang="en-US" altLang="zh-CN"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May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1"/>
              </a:rPr>
              <a:t>https://mentor.ieee.org/802.11/dcn/21/11-21-0806-00-00bd-ieee-802-11bd-may-2021-interim-meeting-minutes.docx</a:t>
            </a:r>
            <a:endParaRPr lang="en-US" altLang="zh-CN" sz="2100" dirty="0">
              <a:latin typeface="Calibri" panose="020F0502020204030204" pitchFamily="34" charset="0"/>
              <a:cs typeface="Calibri" panose="020F0502020204030204" pitchFamily="34" charset="0"/>
            </a:endParaRPr>
          </a:p>
          <a:p>
            <a:pPr marL="685800" lvl="1" indent="-342900">
              <a:buFontTx/>
              <a:buChar char="-"/>
            </a:pPr>
            <a:r>
              <a:rPr lang="en-US" altLang="zh-CN" sz="2100">
                <a:latin typeface="Calibri" panose="020F0502020204030204" pitchFamily="34" charset="0"/>
                <a:cs typeface="Calibri" panose="020F0502020204030204" pitchFamily="34" charset="0"/>
                <a:hlinkClick r:id="rId2"/>
              </a:rPr>
              <a:t>https</a:t>
            </a:r>
            <a:r>
              <a:rPr lang="en-US" altLang="zh-CN" sz="2100">
                <a:latin typeface="Calibri" panose="020F0502020204030204" pitchFamily="34" charset="0"/>
                <a:cs typeface="Calibri" panose="020F0502020204030204" pitchFamily="34" charset="0"/>
                <a:hlinkClick r:id="rId2"/>
              </a:rPr>
              <a:t>://</a:t>
            </a:r>
            <a:r>
              <a:rPr lang="en-US" altLang="zh-CN" sz="2100" smtClean="0">
                <a:latin typeface="Calibri" panose="020F0502020204030204" pitchFamily="34" charset="0"/>
                <a:cs typeface="Calibri" panose="020F0502020204030204" pitchFamily="34" charset="0"/>
                <a:hlinkClick r:id="rId2"/>
              </a:rPr>
              <a:t>mentor.ieee.org/802.11/dcn/21/11-21-0889-00-00bd-ieee-802-11bd-may-june-2021-tc-meeting-minutes.docx</a:t>
            </a:r>
            <a:endParaRPr lang="en-US" altLang="zh-CN" sz="210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endParaRPr lang="en-US" altLang="zh-CN" dirty="0" smtClean="0"/>
          </a:p>
          <a:p>
            <a:r>
              <a:rPr lang="en-US" altLang="zh-CN" dirty="0" smtClean="0"/>
              <a:t>Seconded: </a:t>
            </a:r>
            <a:endParaRPr lang="en-US" altLang="zh-CN"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a:t>
            </a:r>
            <a:r>
              <a:rPr lang="en-US" altLang="en-US" sz="3200" b="1" dirty="0">
                <a:solidFill>
                  <a:schemeClr val="tx2"/>
                </a:solidFill>
                <a:latin typeface="Times New Roman" panose="02020603050405020304" pitchFamily="18" charset="0"/>
              </a:rPr>
              <a:t>ecirculation LB 254 for IEEE P802.11bd D2.0</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100000"/>
              </a:lnSpc>
              <a:spcBef>
                <a:spcPts val="0"/>
              </a:spcBef>
              <a:spcAft>
                <a:spcPts val="600"/>
              </a:spcAft>
              <a:buFont typeface="Arial" panose="020B0604020202020204" pitchFamily="34" charset="0"/>
              <a:buChar char="•"/>
            </a:pPr>
            <a:r>
              <a:rPr lang="en-US" dirty="0">
                <a:sym typeface="+mn-ea"/>
              </a:rPr>
              <a:t>With the WG motion approving a recirculation WG LB for 802.11bd D2.0 was approved during Jul 802.11 opening plenary, the WG chair has announced the start of IEEE 802.11 LB254 for P802.11bd D2.0 (Mandatory recirculation letter ballot - vote required if no vote submitted to date) from Jul 12 and the LB 254 will close on Aug 1</a:t>
            </a:r>
            <a:endParaRPr lang="en-US" dirty="0">
              <a:sym typeface="+mn-ea"/>
            </a:endParaRPr>
          </a:p>
          <a:p>
            <a:pPr>
              <a:lnSpc>
                <a:spcPct val="100000"/>
              </a:lnSpc>
              <a:spcBef>
                <a:spcPts val="0"/>
              </a:spcBef>
              <a:spcAft>
                <a:spcPts val="600"/>
              </a:spcAft>
              <a:buFont typeface="Arial" panose="020B0604020202020204" pitchFamily="34" charset="0"/>
              <a:buChar char="•"/>
            </a:pPr>
            <a:endParaRPr lang="en-US" dirty="0">
              <a:sym typeface="+mn-ea"/>
            </a:endParaRPr>
          </a:p>
          <a:p>
            <a:pPr>
              <a:lnSpc>
                <a:spcPct val="100000"/>
              </a:lnSpc>
              <a:spcBef>
                <a:spcPts val="0"/>
              </a:spcBef>
              <a:spcAft>
                <a:spcPts val="600"/>
              </a:spcAft>
              <a:buFont typeface="Arial" panose="020B0604020202020204" pitchFamily="34" charset="0"/>
              <a:buChar cha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Please see the WG chair’s email for operation details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nSpc>
                <a:spcPct val="100000"/>
              </a:lnSpc>
              <a:spcBef>
                <a:spcPts val="0"/>
              </a:spcBef>
              <a:spcAft>
                <a:spcPts val="600"/>
              </a:spcAft>
              <a:buFont typeface="Arial" panose="020B0604020202020204" pitchFamily="34" charset="0"/>
              <a:buChar char="•"/>
            </a:pP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nSpc>
                <a:spcPct val="100000"/>
              </a:lnSpc>
              <a:spcBef>
                <a:spcPts val="0"/>
              </a:spcBef>
              <a:spcAft>
                <a:spcPts val="600"/>
              </a:spcAft>
              <a:buFont typeface="Arial" panose="020B0604020202020204" pitchFamily="34" charset="0"/>
              <a:buChar cha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If there’s any problem or question per this recirculation WG LB, please let me know</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Proposed 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rgbClr val="00B050"/>
                </a:solidFill>
                <a:cs typeface="+mn-ea"/>
                <a:sym typeface="+mn-ea"/>
              </a:rPr>
              <a:t>Aug 10, 10:00am ~ 11:59am, ET; </a:t>
            </a:r>
            <a:r>
              <a:rPr lang="en-US" altLang="zh-CN" sz="2400" u="sng" dirty="0" err="1">
                <a:solidFill>
                  <a:srgbClr val="00B050"/>
                </a:solidFill>
                <a:cs typeface="+mn-ea"/>
                <a:sym typeface="+mn-ea"/>
              </a:rPr>
              <a:t>Webex</a:t>
            </a:r>
            <a:r>
              <a:rPr lang="en-US" altLang="zh-CN" sz="2400" u="sng" dirty="0">
                <a:solidFill>
                  <a:srgbClr val="00B050"/>
                </a:solidFill>
                <a:cs typeface="+mn-ea"/>
                <a:sym typeface="+mn-ea"/>
              </a:rPr>
              <a:t> (new)</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17, 10:00am ~ 11:59am, ET; </a:t>
            </a:r>
            <a:r>
              <a:rPr lang="en-US" altLang="zh-CN" sz="2400" u="sng" dirty="0" err="1">
                <a:solidFill>
                  <a:srgbClr val="00B050"/>
                </a:solidFill>
                <a:cs typeface="+mn-ea"/>
                <a:sym typeface="+mn-ea"/>
              </a:rPr>
              <a:t>Webex (new)</a:t>
            </a:r>
            <a:endParaRPr lang="en-US" altLang="zh-CN" sz="2400" u="sng" dirty="0" err="1">
              <a:solidFill>
                <a:srgbClr val="00B050"/>
              </a:solidFill>
              <a:cs typeface="+mn-ea"/>
              <a:sym typeface="+mn-ea"/>
            </a:endParaRPr>
          </a:p>
          <a:p>
            <a:pPr eaLnBrk="1" hangingPunct="1"/>
            <a:r>
              <a:rPr lang="en-US" altLang="zh-CN" sz="2400" u="sng" dirty="0">
                <a:solidFill>
                  <a:srgbClr val="00B050"/>
                </a:solidFill>
                <a:cs typeface="+mn-ea"/>
                <a:sym typeface="+mn-ea"/>
              </a:rPr>
              <a:t>Aug 24, 10:00am ~ 11:59am, ET; </a:t>
            </a:r>
            <a:r>
              <a:rPr lang="en-US" altLang="zh-CN" sz="2400" u="sng" dirty="0" err="1">
                <a:solidFill>
                  <a:srgbClr val="00B050"/>
                </a:solidFill>
                <a:cs typeface="+mn-ea"/>
                <a:sym typeface="+mn-ea"/>
              </a:rPr>
              <a:t>Webex (new)</a:t>
            </a:r>
            <a:endParaRPr lang="en-US" altLang="zh-CN" sz="2400" u="sng" dirty="0" err="1">
              <a:solidFill>
                <a:srgbClr val="00B050"/>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a:solidFill>
                  <a:srgbClr val="00B050"/>
                </a:solidFill>
                <a:cs typeface="+mn-ea"/>
                <a:sym typeface="+mn-ea"/>
              </a:rPr>
              <a:t>Webex (new)</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sym typeface="+mn-ea"/>
              </a:rPr>
              <a:t>During IEEE 802 Jul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929640" y="606425"/>
            <a:ext cx="103505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R</a:t>
            </a:r>
            <a:r>
              <a:rPr lang="en-US" altLang="en-US" sz="3200" b="1" dirty="0">
                <a:solidFill>
                  <a:schemeClr val="tx2"/>
                </a:solidFill>
                <a:latin typeface="Times New Roman" panose="02020603050405020304" pitchFamily="18" charset="0"/>
              </a:rPr>
              <a:t>egistration for the Jul 802 Electronic Plenary Sessions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 typeface="Arial" panose="020B0604020202020204" pitchFamily="34" charset="0"/>
              <a:buChar char="•"/>
            </a:pPr>
            <a:r>
              <a:rPr lang="en-US" dirty="0">
                <a:sym typeface="+mn-ea"/>
              </a:rPr>
              <a:t>This meeting is part of the July 802 plenary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You must pay the registration fee in order to attend</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have not already done so, you can register </a:t>
            </a:r>
            <a:r>
              <a:rPr lang="en-US" dirty="0">
                <a:sym typeface="+mn-ea"/>
                <a:hlinkClick r:id="rId1"/>
              </a:rPr>
              <a:t>here</a:t>
            </a:r>
            <a:r>
              <a:rPr lang="en-US" dirty="0">
                <a:sym typeface="+mn-ea"/>
              </a:rPr>
              <a:t> or follow the registration link for this session here </a:t>
            </a:r>
            <a:r>
              <a:rPr lang="en-US" dirty="0">
                <a:sym typeface="+mn-ea"/>
                <a:hlinkClick r:id="rId2"/>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sym typeface="+mn-ea"/>
              </a:rPr>
              <a:t>If you do not intend to register for this session you must leave this meeting and, if you have logged attendance on IMAT, email the 802.11 chair or vice chairs to have your attendance cancelled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Next TC on Jul 27th, 2021</a:t>
            </a:r>
            <a:endParaRPr lang="en-US" altLang="zh-CN"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0" algn="just" eaLnBrk="0" hangingPunct="0">
              <a:defRPr/>
            </a:pPr>
            <a:r>
              <a:rPr lang="en-GB" altLang="en-US" dirty="0" smtClean="0"/>
              <a:t>Call for tech editor candidate</a:t>
            </a:r>
            <a:endParaRPr lang="en-GB" altLang="en-US" dirty="0" smtClean="0"/>
          </a:p>
          <a:p>
            <a:pPr lvl="0" algn="just" eaLnBrk="0" hangingPunct="0">
              <a:defRPr/>
            </a:pPr>
            <a:r>
              <a:rPr lang="en-GB" altLang="en-US" dirty="0" smtClean="0"/>
              <a:t>Present</a:t>
            </a:r>
            <a:r>
              <a:rPr lang="en-US" altLang="en-GB" dirty="0" err="1"/>
              <a:t>ations</a:t>
            </a:r>
            <a:r>
              <a:rPr lang="en-US" altLang="en-GB" dirty="0"/>
              <a:t> and </a:t>
            </a:r>
            <a:r>
              <a:rPr lang="en-US" altLang="en-GB" dirty="0" smtClean="0"/>
              <a:t>discussion</a:t>
            </a:r>
            <a:endParaRPr lang="en-US" altLang="en-GB" dirty="0"/>
          </a:p>
          <a:p>
            <a:pPr marL="800100" lvl="1" indent="-342900" algn="just">
              <a:buFontTx/>
              <a:buChar char="•"/>
              <a:defRPr/>
            </a:pPr>
            <a:r>
              <a:rPr lang="en-US" altLang="zh-CN" dirty="0" smtClean="0">
                <a:latin typeface="Calibri" panose="020F0502020204030204" pitchFamily="34" charset="0"/>
                <a:cs typeface="Calibri" panose="020F0502020204030204" pitchFamily="34" charset="0"/>
              </a:rPr>
              <a:t>TBD</a:t>
            </a:r>
            <a:endParaRPr lang="en-US" altLang="zh-CN"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endParaRPr lang="en-US" altLang="en-US" sz="2800" b="1" noProof="1" smtClean="0">
              <a:latin typeface="Calibri" panose="020F0502020204030204" pitchFamily="34" charset="0"/>
            </a:endParaRP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endParaRPr lang="en-US" altLang="en-US" sz="2400" i="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endParaRPr lang="en-US" altLang="zh-CN" sz="2000" dirty="0" smtClean="0"/>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17137</Words>
  <Application>WPS 演示</Application>
  <PresentationFormat>宽屏</PresentationFormat>
  <Paragraphs>524</Paragraphs>
  <Slides>28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4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Jul 2021</vt:lpstr>
      <vt:lpstr>TGbd Documents Update</vt:lpstr>
      <vt:lpstr>Current TGbd Timeline</vt:lpstr>
      <vt:lpstr>Submission List (Empty)</vt:lpstr>
      <vt:lpstr>IEEE 802.11 TGbd Teleconference During IEEE 802 Jul 2021 Plenary</vt:lpstr>
      <vt:lpstr>PowerPoint 演示文稿</vt:lpstr>
      <vt:lpstr>PowerPoint 演示文稿</vt:lpstr>
      <vt:lpstr>Approval of TGbd meeting minutes</vt:lpstr>
      <vt:lpstr>PowerPoint 演示文稿</vt:lpstr>
      <vt:lpstr>Teleconference Plan for Jul 2021</vt:lpstr>
      <vt:lpstr>IEEE 802.11 TGbd Teleconference During IEEE 802 Jul 2021 Plenary</vt:lpstr>
      <vt:lpstr>PowerPoint 演示文稿</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brix</cp:lastModifiedBy>
  <cp:revision>5147</cp:revision>
  <cp:lastPrinted>2014-11-04T15:04:00Z</cp:lastPrinted>
  <dcterms:created xsi:type="dcterms:W3CDTF">2007-04-17T18:10:00Z</dcterms:created>
  <dcterms:modified xsi:type="dcterms:W3CDTF">2021-07-12T23:48:41Z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