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71" r:id="rId22"/>
    <p:sldId id="334" r:id="rId23"/>
    <p:sldId id="368" r:id="rId24"/>
    <p:sldId id="369" r:id="rId25"/>
    <p:sldId id="372" r:id="rId26"/>
    <p:sldId id="373"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57" d="100"/>
          <a:sy n="157" d="100"/>
        </p:scale>
        <p:origin x="1176" y="1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4869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802.11-21/0940r6</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43-00-0arc-frame-exchange-sequenc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577-05-00be-cr-mld-architectur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1/11-21-1111-01-00be-mld-architecture-part-2.docx" TargetMode="External"/><Relationship Id="rId4" Type="http://schemas.openxmlformats.org/officeDocument/2006/relationships/hyperlink" Target="https://mentor.ieee.org/802.11/dcn/21/11-21-0396-04-00be-11be-ap-mld-architecture-discussion-2.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921-02-0arc-obsolete-annex-g-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0414-02-0arc-draft-examples-of-a-proposed-notation-for-frame-exchange-sequence-sequences-in-annex-g-of-802-11-2020.docx" TargetMode="External"/><Relationship Id="rId5" Type="http://schemas.openxmlformats.org/officeDocument/2006/relationships/hyperlink" Target="https://mentor.ieee.org/802.11/dcn/21/11-21-1143-00-0arc-frame-exchange-sequence.docx" TargetMode="External"/><Relationship Id="rId4" Type="http://schemas.openxmlformats.org/officeDocument/2006/relationships/hyperlink" Target="https://mentor.ieee.org/802.11/dcn/21/11-21-0833-01-0arc-frame-exchange-sequence-annenx-g-divorce.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900-04-00bc-ebcs-architecture.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9/11-19-2117-00-00bc-ocb-operation-in-ebcs.pptx" TargetMode="External"/><Relationship Id="rId4" Type="http://schemas.openxmlformats.org/officeDocument/2006/relationships/hyperlink" Target="https://mentor.ieee.org/802.11/dcn/21/11-21-1076-00-00bc-802-11bc-architecture-discussion.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2021-07-13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96"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 defer</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July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 anything additional (covered on Tuesday)?</a:t>
            </a:r>
          </a:p>
          <a:p>
            <a:pPr lvl="2" eaLnBrk="1" hangingPunct="1">
              <a:lnSpc>
                <a:spcPct val="90000"/>
              </a:lnSpc>
              <a:spcBef>
                <a:spcPts val="300"/>
              </a:spcBef>
              <a:spcAft>
                <a:spcPts val="600"/>
              </a:spcAft>
              <a:defRPr/>
            </a:pPr>
            <a:r>
              <a:rPr lang="en-US" dirty="0">
                <a:hlinkClick r:id="rId3"/>
              </a:rPr>
              <a:t>11-21/1143r0</a:t>
            </a:r>
            <a:r>
              <a:rPr lang="en-US" dirty="0"/>
              <a:t> ?</a:t>
            </a:r>
          </a:p>
          <a:p>
            <a:pPr lvl="1" eaLnBrk="1" hangingPunct="1">
              <a:lnSpc>
                <a:spcPct val="90000"/>
              </a:lnSpc>
              <a:spcBef>
                <a:spcPts val="300"/>
              </a:spcBef>
              <a:spcAft>
                <a:spcPts val="600"/>
              </a:spcAft>
              <a:defRPr/>
            </a:pPr>
            <a:r>
              <a:rPr lang="en-US" dirty="0" err="1"/>
              <a:t>TGbc</a:t>
            </a:r>
            <a:r>
              <a:rPr lang="en-US" dirty="0"/>
              <a:t> architecture – anything additional (covered on Tuesday)?</a:t>
            </a:r>
          </a:p>
          <a:p>
            <a:pPr lvl="1" eaLnBrk="1" hangingPunct="1">
              <a:lnSpc>
                <a:spcPct val="90000"/>
              </a:lnSpc>
              <a:spcBef>
                <a:spcPts val="300"/>
              </a:spcBef>
              <a:spcAft>
                <a:spcPts val="600"/>
              </a:spcAft>
              <a:defRPr/>
            </a:pPr>
            <a:r>
              <a:rPr lang="en-US" dirty="0"/>
              <a:t>IEEE Std 802 revision – anything additional (covered on Tuesday)?</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a:t>
            </a:r>
          </a:p>
          <a:p>
            <a:pPr lvl="1" eaLnBrk="1" hangingPunct="1">
              <a:lnSpc>
                <a:spcPct val="90000"/>
              </a:lnSpc>
              <a:spcBef>
                <a:spcPts val="300"/>
              </a:spcBef>
              <a:spcAft>
                <a:spcPts val="600"/>
              </a:spcAft>
              <a:defRPr/>
            </a:pPr>
            <a:r>
              <a:rPr lang="en-US" sz="2400" dirty="0" err="1"/>
              <a:t>TGbc</a:t>
            </a:r>
            <a:r>
              <a:rPr lang="en-US" sz="2400" dirty="0"/>
              <a:t> architecture</a:t>
            </a:r>
          </a:p>
          <a:p>
            <a:pPr lvl="1" eaLnBrk="1" hangingPunct="1">
              <a:lnSpc>
                <a:spcPct val="90000"/>
              </a:lnSpc>
              <a:spcBef>
                <a:spcPts val="300"/>
              </a:spcBef>
              <a:spcAft>
                <a:spcPts val="600"/>
              </a:spcAft>
              <a:defRPr/>
            </a:pPr>
            <a:r>
              <a:rPr lang="en-US" sz="2400" dirty="0"/>
              <a:t>IEEE Std 802 revision</a:t>
            </a:r>
          </a:p>
          <a:p>
            <a:pPr lvl="1" eaLnBrk="1" hangingPunct="1">
              <a:lnSpc>
                <a:spcPct val="90000"/>
              </a:lnSpc>
              <a:spcBef>
                <a:spcPts val="300"/>
              </a:spcBef>
              <a:spcAft>
                <a:spcPts val="600"/>
              </a:spcAft>
              <a:defRPr/>
            </a:pPr>
            <a:r>
              <a:rPr lang="en-US" sz="2400"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May interim: </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3: </a:t>
            </a:r>
          </a:p>
          <a:p>
            <a:pPr lvl="1" eaLnBrk="1" hangingPunct="1">
              <a:lnSpc>
                <a:spcPct val="90000"/>
              </a:lnSpc>
              <a:spcBef>
                <a:spcPts val="300"/>
              </a:spcBef>
              <a:defRPr/>
            </a:pPr>
            <a:r>
              <a:rPr lang="en-US" sz="2400" dirty="0">
                <a:solidFill>
                  <a:srgbClr val="000000"/>
                </a:solidFill>
              </a:rPr>
              <a:t>June 7: </a:t>
            </a:r>
          </a:p>
          <a:p>
            <a:pPr lvl="1" eaLnBrk="1" hangingPunct="1">
              <a:lnSpc>
                <a:spcPct val="90000"/>
              </a:lnSpc>
              <a:spcBef>
                <a:spcPts val="300"/>
              </a:spcBef>
              <a:defRPr/>
            </a:pPr>
            <a:r>
              <a:rPr lang="en-US" sz="2400" dirty="0">
                <a:solidFill>
                  <a:srgbClr val="000000"/>
                </a:solidFill>
              </a:rPr>
              <a:t>June 17: </a:t>
            </a:r>
          </a:p>
          <a:p>
            <a:pPr lvl="1" eaLnBrk="1" hangingPunct="1">
              <a:lnSpc>
                <a:spcPct val="90000"/>
              </a:lnSpc>
              <a:spcBef>
                <a:spcPts val="300"/>
              </a:spcBef>
              <a:defRPr/>
            </a:pPr>
            <a:r>
              <a:rPr lang="en-US" sz="2400" dirty="0">
                <a:solidFill>
                  <a:srgbClr val="000000"/>
                </a:solidFill>
              </a:rPr>
              <a:t>June 21: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 [Related to IEEE Std 802 work?]</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a:t>
            </a:r>
          </a:p>
          <a:p>
            <a:pPr marL="685800" lvl="2" indent="-342900">
              <a:lnSpc>
                <a:spcPct val="90000"/>
              </a:lnSpc>
              <a:buFont typeface="Arial" pitchFamily="34" charset="0"/>
              <a:buChar char="•"/>
              <a:defRPr/>
            </a:pPr>
            <a:r>
              <a:rPr lang="en-US" b="1" dirty="0"/>
              <a:t>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 [Related to IEEE Std 802 work?]</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685800" lvl="2" indent="-342900">
              <a:lnSpc>
                <a:spcPct val="90000"/>
              </a:lnSpc>
              <a:buFont typeface="Arial" pitchFamily="34" charset="0"/>
              <a:buChar char="•"/>
              <a:defRPr/>
            </a:pPr>
            <a:r>
              <a:rPr lang="en-US" b="1" dirty="0">
                <a:solidFill>
                  <a:srgbClr val="FF0000"/>
                </a:solidFill>
              </a:rPr>
              <a:t>802.1AC mapping from ISS to 802.11 MAC SAP interface</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144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600200"/>
            <a:ext cx="8458200" cy="48006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3"/>
              </a:rPr>
              <a:t>11-21/0577r5</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4"/>
              </a:rPr>
              <a:t>11-21/0396r4</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5"/>
              </a:rPr>
              <a:t>11-21/1111r1</a:t>
            </a:r>
            <a:r>
              <a:rPr lang="en-US" sz="2000"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11-21/0921r2</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11-21/0833r1</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Frame Exchange Sequence - </a:t>
            </a:r>
            <a:r>
              <a:rPr lang="en-US" sz="2400" dirty="0">
                <a:hlinkClick r:id="rId5"/>
              </a:rPr>
              <a:t>11-21/1143r0</a:t>
            </a:r>
            <a:r>
              <a:rPr lang="en-US" sz="2400" dirty="0"/>
              <a:t> </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6"/>
              </a:rPr>
              <a:t>11-21/0414r2</a:t>
            </a:r>
            <a:r>
              <a:rPr lang="en-US" sz="2400" dirty="0"/>
              <a:t> – Harry Bims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marL="0" indent="0" eaLnBrk="1" hangingPunct="1">
              <a:lnSpc>
                <a:spcPct val="90000"/>
              </a:lnSpc>
              <a:spcBef>
                <a:spcPts val="1200"/>
              </a:spcBef>
              <a:buNone/>
              <a:defRPr/>
            </a:pPr>
            <a:r>
              <a:rPr lang="en-US" dirty="0">
                <a:solidFill>
                  <a:srgbClr val="000000"/>
                </a:solidFill>
              </a:rPr>
              <a:t>802.11 </a:t>
            </a:r>
            <a:r>
              <a:rPr lang="en-US" dirty="0" err="1">
                <a:solidFill>
                  <a:srgbClr val="000000"/>
                </a:solidFill>
              </a:rPr>
              <a:t>TGbc</a:t>
            </a:r>
            <a:r>
              <a:rPr lang="en-US" dirty="0">
                <a:solidFill>
                  <a:srgbClr val="000000"/>
                </a:solidFill>
              </a:rPr>
              <a:t> architecture</a:t>
            </a:r>
          </a:p>
        </p:txBody>
      </p:sp>
      <p:sp>
        <p:nvSpPr>
          <p:cNvPr id="11267" name="Rectangle 3"/>
          <p:cNvSpPr>
            <a:spLocks noGrp="1" noChangeArrowheads="1"/>
          </p:cNvSpPr>
          <p:nvPr>
            <p:ph idx="1"/>
          </p:nvPr>
        </p:nvSpPr>
        <p:spPr>
          <a:xfrm>
            <a:off x="342900" y="1219200"/>
            <a:ext cx="8458200" cy="5181600"/>
          </a:xfrm>
        </p:spPr>
        <p:txBody>
          <a:bodyPr/>
          <a:lstStyle/>
          <a:p>
            <a:pPr marL="342900" lvl="1" indent="-342900" eaLnBrk="1" hangingPunct="1">
              <a:lnSpc>
                <a:spcPct val="90000"/>
              </a:lnSpc>
              <a:spcBef>
                <a:spcPts val="300"/>
              </a:spcBef>
              <a:buFont typeface="Arial" pitchFamily="34" charset="0"/>
              <a:buChar char="•"/>
              <a:defRPr/>
            </a:pPr>
            <a:r>
              <a:rPr lang="en-US" sz="2400" b="1" dirty="0">
                <a:hlinkClick r:id="rId3"/>
              </a:rPr>
              <a:t>11-21/0900r4</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4"/>
              </a:rPr>
              <a:t>11-21/1076r0</a:t>
            </a:r>
            <a:endParaRPr lang="en-US" sz="2400" b="1" dirty="0"/>
          </a:p>
          <a:p>
            <a:pPr marL="342900" lvl="1" indent="-342900" eaLnBrk="1" hangingPunct="1">
              <a:lnSpc>
                <a:spcPct val="90000"/>
              </a:lnSpc>
              <a:spcBef>
                <a:spcPts val="300"/>
              </a:spcBef>
              <a:buFont typeface="Arial" pitchFamily="34" charset="0"/>
              <a:buChar char="•"/>
              <a:defRPr/>
            </a:pPr>
            <a:r>
              <a:rPr lang="en-US" sz="2400" b="1" dirty="0">
                <a:hlinkClick r:id="rId5"/>
              </a:rPr>
              <a:t>11-19/2117r0</a:t>
            </a:r>
            <a:r>
              <a:rPr lang="en-US" sz="2400" b="1" dirty="0"/>
              <a:t> </a:t>
            </a:r>
            <a:r>
              <a:rPr lang="en-US" sz="1800" b="1" dirty="0"/>
              <a:t>(</a:t>
            </a:r>
            <a:r>
              <a:rPr lang="en-US" sz="1800" b="1" dirty="0" err="1"/>
              <a:t>TGbc</a:t>
            </a:r>
            <a:r>
              <a:rPr lang="en-US" sz="1800" b="1" dirty="0"/>
              <a:t> will not rely on OCB, using Public Action instead) </a:t>
            </a:r>
          </a:p>
          <a:p>
            <a:pPr marL="342900" lvl="1" indent="-342900" eaLnBrk="1" hangingPunct="1">
              <a:lnSpc>
                <a:spcPct val="90000"/>
              </a:lnSpc>
              <a:spcBef>
                <a:spcPts val="300"/>
              </a:spcBef>
              <a:buFont typeface="Arial" pitchFamily="34" charset="0"/>
              <a:buChar char="•"/>
              <a:defRPr/>
            </a:pPr>
            <a:endParaRPr lang="en-US" sz="2400" b="1" dirty="0"/>
          </a:p>
          <a:p>
            <a:pPr marL="342900" lvl="1" indent="-342900" eaLnBrk="1" hangingPunct="1">
              <a:lnSpc>
                <a:spcPct val="90000"/>
              </a:lnSpc>
              <a:spcBef>
                <a:spcPts val="300"/>
              </a:spcBef>
              <a:buFont typeface="Arial" pitchFamily="34" charset="0"/>
              <a:buChar char="•"/>
              <a:defRPr/>
            </a:pPr>
            <a:r>
              <a:rPr lang="en-US" sz="2400" b="1" dirty="0"/>
              <a:t>TX only or RX only non-AP STAs in </a:t>
            </a:r>
            <a:r>
              <a:rPr lang="en-US" sz="2400" b="1" dirty="0" err="1"/>
              <a:t>TGbc</a:t>
            </a:r>
            <a:r>
              <a:rPr lang="en-US" sz="2400" b="1" dirty="0"/>
              <a:t> context?</a:t>
            </a:r>
          </a:p>
          <a:p>
            <a:pPr marL="685800" lvl="2" indent="-342900" eaLnBrk="1" hangingPunct="1">
              <a:lnSpc>
                <a:spcPct val="90000"/>
              </a:lnSpc>
              <a:spcBef>
                <a:spcPts val="300"/>
              </a:spcBef>
              <a:buFont typeface="Arial" pitchFamily="34" charset="0"/>
              <a:buChar char="•"/>
              <a:defRPr/>
            </a:pPr>
            <a:r>
              <a:rPr lang="en-US" sz="2200" b="1" dirty="0"/>
              <a:t>Related: Architecture of EBCS Proxy service/server(?) and uplink structure in general, still TBD</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r>
              <a:rPr lang="en-US" sz="2200" b="1" dirty="0"/>
              <a:t>“TX only”: still needs medium sensing (including CCA “PD”)…  “Upstream EBCS traffic only”</a:t>
            </a:r>
          </a:p>
          <a:p>
            <a:pPr marL="685800" lvl="2" indent="-342900" eaLnBrk="1" hangingPunct="1">
              <a:lnSpc>
                <a:spcPct val="90000"/>
              </a:lnSpc>
              <a:spcBef>
                <a:spcPts val="300"/>
              </a:spcBef>
              <a:buFont typeface="Arial" pitchFamily="34" charset="0"/>
              <a:buChar char="•"/>
              <a:defRPr/>
            </a:pPr>
            <a:r>
              <a:rPr lang="en-US" sz="2200" b="1" dirty="0"/>
              <a:t>“RX only”: needs any management TX to start downlink stream?  Not necessarily (that is optional facility).  “Downstream EBCS traffic only”</a:t>
            </a:r>
          </a:p>
          <a:p>
            <a:pPr marL="1028700" lvl="3" indent="-342900" eaLnBrk="1" hangingPunct="1">
              <a:lnSpc>
                <a:spcPct val="90000"/>
              </a:lnSpc>
              <a:spcBef>
                <a:spcPts val="300"/>
              </a:spcBef>
              <a:buFont typeface="Arial" pitchFamily="34" charset="0"/>
              <a:buChar char="•"/>
              <a:defRPr/>
            </a:pPr>
            <a:r>
              <a:rPr lang="en-US" sz="2000" b="1" dirty="0"/>
              <a:t>Make sure </a:t>
            </a:r>
            <a:r>
              <a:rPr lang="en-US" sz="2000" b="1" dirty="0" err="1"/>
              <a:t>TGbc</a:t>
            </a:r>
            <a:r>
              <a:rPr lang="en-US" sz="2000" b="1" dirty="0"/>
              <a:t> is aware of comments around the above.</a:t>
            </a:r>
          </a:p>
          <a:p>
            <a:pPr marL="685800" lvl="2" indent="-342900" eaLnBrk="1" hangingPunct="1">
              <a:lnSpc>
                <a:spcPct val="90000"/>
              </a:lnSpc>
              <a:spcBef>
                <a:spcPts val="300"/>
              </a:spcBef>
              <a:buFont typeface="Arial" pitchFamily="34" charset="0"/>
              <a:buChar char="•"/>
              <a:defRPr/>
            </a:pPr>
            <a:r>
              <a:rPr lang="en-US" sz="2200" b="1" dirty="0"/>
              <a:t>Any implications on general architecture concepts, to allow these STAs?</a:t>
            </a:r>
          </a:p>
          <a:p>
            <a:pPr marL="685800" lvl="2" indent="-342900" eaLnBrk="1" hangingPunct="1">
              <a:lnSpc>
                <a:spcPct val="90000"/>
              </a:lnSpc>
              <a:spcBef>
                <a:spcPts val="300"/>
              </a:spcBef>
              <a:buFont typeface="Arial" pitchFamily="34" charset="0"/>
              <a:buChar char="•"/>
              <a:defRPr/>
            </a:pPr>
            <a:endParaRPr lang="en-US" sz="2200" b="1" dirty="0"/>
          </a:p>
          <a:p>
            <a:pPr marL="685800" lvl="2" indent="-342900" eaLnBrk="1" hangingPunct="1">
              <a:lnSpc>
                <a:spcPct val="90000"/>
              </a:lnSpc>
              <a:spcBef>
                <a:spcPts val="300"/>
              </a:spcBef>
              <a:buFont typeface="Arial" pitchFamily="34" charset="0"/>
              <a:buChar char="•"/>
              <a:defRPr/>
            </a:pPr>
            <a:endParaRPr lang="en-US" sz="2200" b="1"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202769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September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July to Sept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Not Sept 6, Aug 2-6, others??</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96785</TotalTime>
  <Words>2801</Words>
  <Application>Microsoft Office PowerPoint</Application>
  <PresentationFormat>On-screen Show (4:3)</PresentationFormat>
  <Paragraphs>291</Paragraphs>
  <Slides>27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ARC-SC-agenda-July-2021</vt:lpstr>
      <vt:lpstr>Abstract</vt:lpstr>
      <vt:lpstr>IEEE 802.11   Architecture Standing Committee</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July 2021, 13:30 ET</vt:lpstr>
      <vt:lpstr>ARC Agenda – 13 July 2021, 19:00 ET</vt:lpstr>
      <vt:lpstr>ARC Agenda – 14 July 2021, 11:15 ET</vt:lpstr>
      <vt:lpstr>Prior meeting minutes</vt:lpstr>
      <vt:lpstr>ARC (Architecture) – Other</vt:lpstr>
      <vt:lpstr>802.11 TGbe’s evolving multi-link architecture</vt:lpstr>
      <vt:lpstr>Annex G way forward</vt:lpstr>
      <vt:lpstr>March Straw Poll on Annex G  (pick one answer)</vt:lpstr>
      <vt:lpstr>March Straw Poll on Annex G  (pick multiple answers)</vt:lpstr>
      <vt:lpstr>802.11 TGbc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984</cp:revision>
  <cp:lastPrinted>1998-02-10T13:28:06Z</cp:lastPrinted>
  <dcterms:created xsi:type="dcterms:W3CDTF">2009-07-15T16:38:20Z</dcterms:created>
  <dcterms:modified xsi:type="dcterms:W3CDTF">2021-07-14T01:14:02Z</dcterms:modified>
</cp:coreProperties>
</file>