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272" r:id="rId3"/>
    <p:sldId id="315" r:id="rId4"/>
    <p:sldId id="2366" r:id="rId5"/>
    <p:sldId id="328" r:id="rId6"/>
    <p:sldId id="267" r:id="rId7"/>
    <p:sldId id="260" r:id="rId8"/>
    <p:sldId id="261" r:id="rId9"/>
    <p:sldId id="262" r:id="rId10"/>
    <p:sldId id="263" r:id="rId11"/>
    <p:sldId id="283" r:id="rId12"/>
    <p:sldId id="284" r:id="rId13"/>
    <p:sldId id="287" r:id="rId14"/>
    <p:sldId id="288" r:id="rId15"/>
    <p:sldId id="289" r:id="rId16"/>
    <p:sldId id="361" r:id="rId17"/>
    <p:sldId id="370" r:id="rId18"/>
    <p:sldId id="365" r:id="rId19"/>
    <p:sldId id="363" r:id="rId20"/>
    <p:sldId id="367" r:id="rId21"/>
    <p:sldId id="371" r:id="rId22"/>
    <p:sldId id="334" r:id="rId23"/>
    <p:sldId id="368" r:id="rId24"/>
    <p:sldId id="369" r:id="rId25"/>
    <p:sldId id="372" r:id="rId26"/>
    <p:sldId id="373" r:id="rId27"/>
    <p:sldId id="360"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73" autoAdjust="0"/>
    <p:restoredTop sz="98505" autoAdjust="0"/>
  </p:normalViewPr>
  <p:slideViewPr>
    <p:cSldViewPr>
      <p:cViewPr varScale="1">
        <p:scale>
          <a:sx n="157" d="100"/>
          <a:sy n="157" d="100"/>
        </p:scale>
        <p:origin x="1176" y="132"/>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2681195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25</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48693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06876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989034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July 2021</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70" y="332601"/>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802.11-21/0940r5</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1143-00-0arc-frame-exchange-sequence.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577-05-00be-cr-mld-architecture.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mentor.ieee.org/802.11/dcn/21/11-21-1111-00-00be-mld-architecture-part-2.docx" TargetMode="External"/><Relationship Id="rId4" Type="http://schemas.openxmlformats.org/officeDocument/2006/relationships/hyperlink" Target="https://mentor.ieee.org/802.11/dcn/21/11-21-0396-04-00be-11be-ap-mld-architecture-discussion-2.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0921-02-0arc-obsolete-annex-g-part-2.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1/11-21-0414-02-0arc-draft-examples-of-a-proposed-notation-for-frame-exchange-sequence-sequences-in-annex-g-of-802-11-2020.docx" TargetMode="External"/><Relationship Id="rId5" Type="http://schemas.openxmlformats.org/officeDocument/2006/relationships/hyperlink" Target="https://mentor.ieee.org/802.11/dcn/21/11-21-1143-00-0arc-frame-exchange-sequence.docx" TargetMode="External"/><Relationship Id="rId4" Type="http://schemas.openxmlformats.org/officeDocument/2006/relationships/hyperlink" Target="https://mentor.ieee.org/802.11/dcn/21/11-21-0833-01-0arc-frame-exchange-sequence-annenx-g-divorce.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1/11-21-0900-04-00bc-ebcs-architecture.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https://mentor.ieee.org/802.11/dcn/19/11-19-2117-00-00bc-ocb-operation-in-ebcs.pptx" TargetMode="External"/><Relationship Id="rId4" Type="http://schemas.openxmlformats.org/officeDocument/2006/relationships/hyperlink" Target="https://mentor.ieee.org/802.11/dcn/21/11-21-1076-00-00bc-802-11bc-architecture-discussion.ppt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ec/dcn/21/ec-21-0142-01-00EC-technical-coherence-sub-ad-hoc-22jun2021-notes.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mentor.ieee.org/802-ec/dcn/21/ec-21-0131-00-00EC-views-on-revision-of-ieee-std-802.ppt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ARC-SC-agenda-July-2021</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2021-07-13</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893"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12 July 2021, 13:30 ET</a:t>
            </a:r>
          </a:p>
        </p:txBody>
      </p:sp>
      <p:sp>
        <p:nvSpPr>
          <p:cNvPr id="11267" name="Rectangle 3"/>
          <p:cNvSpPr>
            <a:spLocks noGrp="1" noChangeArrowheads="1"/>
          </p:cNvSpPr>
          <p:nvPr>
            <p:ph idx="1"/>
          </p:nvPr>
        </p:nvSpPr>
        <p:spPr>
          <a:xfrm>
            <a:off x="342900" y="14097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Reminder: 3 meetings this week: Monday 13:30 ET,   Tuesday 19:00 ET, Wednesday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 - defer</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r>
              <a:rPr lang="en-US" dirty="0"/>
              <a:t> contributions</a:t>
            </a:r>
          </a:p>
          <a:p>
            <a:pPr lvl="1" eaLnBrk="1" hangingPunct="1">
              <a:lnSpc>
                <a:spcPct val="90000"/>
              </a:lnSpc>
              <a:spcBef>
                <a:spcPts val="300"/>
              </a:spcBef>
              <a:spcAft>
                <a:spcPts val="600"/>
              </a:spcAft>
              <a:defRPr/>
            </a:pPr>
            <a:r>
              <a:rPr lang="en-US" dirty="0"/>
              <a:t>Annex G way forward </a:t>
            </a:r>
          </a:p>
          <a:p>
            <a:pPr lvl="1" eaLnBrk="1" hangingPunct="1">
              <a:lnSpc>
                <a:spcPct val="90000"/>
              </a:lnSpc>
              <a:spcBef>
                <a:spcPts val="300"/>
              </a:spcBef>
              <a:spcAft>
                <a:spcPts val="600"/>
              </a:spcAft>
              <a:defRPr/>
            </a:pPr>
            <a:r>
              <a:rPr lang="en-US" dirty="0" err="1"/>
              <a:t>TGbc</a:t>
            </a:r>
            <a:r>
              <a:rPr lang="en-US" dirty="0"/>
              <a:t> architecture</a:t>
            </a:r>
          </a:p>
          <a:p>
            <a:pPr lvl="1" eaLnBrk="1" hangingPunct="1">
              <a:lnSpc>
                <a:spcPct val="90000"/>
              </a:lnSpc>
              <a:spcBef>
                <a:spcPts val="300"/>
              </a:spcBef>
              <a:spcAft>
                <a:spcPts val="600"/>
              </a:spcAft>
              <a:defRPr/>
            </a:pPr>
            <a:r>
              <a:rPr lang="en-US" dirty="0"/>
              <a:t>IEEE Std 802 revision</a:t>
            </a:r>
          </a:p>
          <a:p>
            <a:pPr lvl="1" eaLnBrk="1" hangingPunct="1">
              <a:lnSpc>
                <a:spcPct val="90000"/>
              </a:lnSpc>
              <a:spcBef>
                <a:spcPts val="300"/>
              </a:spcBef>
              <a:spcAft>
                <a:spcPts val="600"/>
              </a:spcAft>
              <a:defRPr/>
            </a:pPr>
            <a:r>
              <a:rPr lang="en-US" dirty="0"/>
              <a:t>Other topics?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13 July 2021, 19:00 ET</a:t>
            </a:r>
          </a:p>
        </p:txBody>
      </p:sp>
      <p:sp>
        <p:nvSpPr>
          <p:cNvPr id="11267" name="Rectangle 3"/>
          <p:cNvSpPr>
            <a:spLocks noGrp="1" noChangeArrowheads="1"/>
          </p:cNvSpPr>
          <p:nvPr>
            <p:ph idx="1"/>
          </p:nvPr>
        </p:nvSpPr>
        <p:spPr>
          <a:xfrm>
            <a:off x="342900" y="14097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Reminder: 3 meetings this week: Monday 13:30 ET,   Tuesday 19:00 ET, Wednesday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r>
              <a:rPr lang="en-US" dirty="0"/>
              <a:t> contributions</a:t>
            </a:r>
          </a:p>
          <a:p>
            <a:pPr lvl="1" eaLnBrk="1" hangingPunct="1">
              <a:lnSpc>
                <a:spcPct val="90000"/>
              </a:lnSpc>
              <a:spcBef>
                <a:spcPts val="300"/>
              </a:spcBef>
              <a:spcAft>
                <a:spcPts val="600"/>
              </a:spcAft>
              <a:defRPr/>
            </a:pPr>
            <a:r>
              <a:rPr lang="en-US" dirty="0"/>
              <a:t>Annex G way forward – anything additional (covered on Tuesday)?</a:t>
            </a:r>
          </a:p>
          <a:p>
            <a:pPr lvl="2" eaLnBrk="1" hangingPunct="1">
              <a:lnSpc>
                <a:spcPct val="90000"/>
              </a:lnSpc>
              <a:spcBef>
                <a:spcPts val="300"/>
              </a:spcBef>
              <a:spcAft>
                <a:spcPts val="600"/>
              </a:spcAft>
              <a:defRPr/>
            </a:pPr>
            <a:r>
              <a:rPr lang="en-US" dirty="0">
                <a:hlinkClick r:id="rId3"/>
              </a:rPr>
              <a:t>11-21/1143r0</a:t>
            </a:r>
            <a:r>
              <a:rPr lang="en-US" dirty="0"/>
              <a:t> ?</a:t>
            </a:r>
          </a:p>
          <a:p>
            <a:pPr lvl="1" eaLnBrk="1" hangingPunct="1">
              <a:lnSpc>
                <a:spcPct val="90000"/>
              </a:lnSpc>
              <a:spcBef>
                <a:spcPts val="300"/>
              </a:spcBef>
              <a:spcAft>
                <a:spcPts val="600"/>
              </a:spcAft>
              <a:defRPr/>
            </a:pPr>
            <a:r>
              <a:rPr lang="en-US" dirty="0" err="1"/>
              <a:t>TGbc</a:t>
            </a:r>
            <a:r>
              <a:rPr lang="en-US" dirty="0"/>
              <a:t> architecture – anything additional (covered on Tuesday)?</a:t>
            </a:r>
          </a:p>
          <a:p>
            <a:pPr lvl="1" eaLnBrk="1" hangingPunct="1">
              <a:lnSpc>
                <a:spcPct val="90000"/>
              </a:lnSpc>
              <a:spcBef>
                <a:spcPts val="300"/>
              </a:spcBef>
              <a:spcAft>
                <a:spcPts val="600"/>
              </a:spcAft>
              <a:defRPr/>
            </a:pPr>
            <a:r>
              <a:rPr lang="en-US" dirty="0"/>
              <a:t>IEEE Std 802 revision – anything additional (covered on Tuesday)?</a:t>
            </a:r>
          </a:p>
          <a:p>
            <a:pPr lvl="1" eaLnBrk="1" hangingPunct="1">
              <a:lnSpc>
                <a:spcPct val="90000"/>
              </a:lnSpc>
              <a:spcBef>
                <a:spcPts val="300"/>
              </a:spcBef>
              <a:spcAft>
                <a:spcPts val="600"/>
              </a:spcAft>
              <a:defRPr/>
            </a:pPr>
            <a:r>
              <a:rPr lang="en-US" dirty="0"/>
              <a:t>Other topics?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4335952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14 July 2021, 11:15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sz="2400" dirty="0">
                <a:solidFill>
                  <a:srgbClr val="000000"/>
                </a:solidFill>
              </a:rPr>
              <a:t>802.11 </a:t>
            </a:r>
            <a:r>
              <a:rPr lang="en-US" sz="2400" dirty="0" err="1">
                <a:solidFill>
                  <a:srgbClr val="000000"/>
                </a:solidFill>
              </a:rPr>
              <a:t>TGbe’s</a:t>
            </a:r>
            <a:r>
              <a:rPr lang="en-US" sz="2400" dirty="0">
                <a:solidFill>
                  <a:srgbClr val="000000"/>
                </a:solidFill>
              </a:rPr>
              <a:t> evolving multi-link architecture</a:t>
            </a:r>
            <a:r>
              <a:rPr lang="en-US" sz="2400" dirty="0"/>
              <a:t> contributions</a:t>
            </a:r>
          </a:p>
          <a:p>
            <a:pPr lvl="1" eaLnBrk="1" hangingPunct="1">
              <a:lnSpc>
                <a:spcPct val="90000"/>
              </a:lnSpc>
              <a:spcBef>
                <a:spcPts val="300"/>
              </a:spcBef>
              <a:spcAft>
                <a:spcPts val="600"/>
              </a:spcAft>
              <a:defRPr/>
            </a:pPr>
            <a:r>
              <a:rPr lang="en-US" sz="2400" dirty="0"/>
              <a:t>Annex G way forward </a:t>
            </a:r>
          </a:p>
          <a:p>
            <a:pPr lvl="1" eaLnBrk="1" hangingPunct="1">
              <a:lnSpc>
                <a:spcPct val="90000"/>
              </a:lnSpc>
              <a:spcBef>
                <a:spcPts val="300"/>
              </a:spcBef>
              <a:spcAft>
                <a:spcPts val="600"/>
              </a:spcAft>
              <a:defRPr/>
            </a:pPr>
            <a:r>
              <a:rPr lang="en-US" sz="2400" dirty="0" err="1"/>
              <a:t>TGbc</a:t>
            </a:r>
            <a:r>
              <a:rPr lang="en-US" sz="2400" dirty="0"/>
              <a:t> architecture</a:t>
            </a:r>
          </a:p>
          <a:p>
            <a:pPr lvl="1" eaLnBrk="1" hangingPunct="1">
              <a:lnSpc>
                <a:spcPct val="90000"/>
              </a:lnSpc>
              <a:spcBef>
                <a:spcPts val="300"/>
              </a:spcBef>
              <a:spcAft>
                <a:spcPts val="600"/>
              </a:spcAft>
              <a:defRPr/>
            </a:pPr>
            <a:r>
              <a:rPr lang="en-US" sz="2400" dirty="0"/>
              <a:t>IEEE Std 802 revision</a:t>
            </a:r>
          </a:p>
          <a:p>
            <a:pPr lvl="1" eaLnBrk="1" hangingPunct="1">
              <a:lnSpc>
                <a:spcPct val="90000"/>
              </a:lnSpc>
              <a:spcBef>
                <a:spcPts val="300"/>
              </a:spcBef>
              <a:spcAft>
                <a:spcPts val="600"/>
              </a:spcAft>
              <a:defRPr/>
            </a:pPr>
            <a:r>
              <a:rPr lang="en-US" sz="2400" dirty="0"/>
              <a:t>Other topics?</a:t>
            </a:r>
          </a:p>
          <a:p>
            <a:pPr eaLnBrk="1" hangingPunct="1">
              <a:lnSpc>
                <a:spcPct val="90000"/>
              </a:lnSpc>
              <a:spcBef>
                <a:spcPts val="300"/>
              </a:spcBef>
              <a:spcAft>
                <a:spcPts val="6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sz="2800"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dirty="0">
                <a:solidFill>
                  <a:srgbClr val="000000"/>
                </a:solidFill>
              </a:rPr>
              <a:t>May interim: </a:t>
            </a:r>
          </a:p>
          <a:p>
            <a:pPr marL="400050" lvl="1" indent="0" eaLnBrk="1" hangingPunct="1">
              <a:lnSpc>
                <a:spcPct val="90000"/>
              </a:lnSpc>
              <a:spcBef>
                <a:spcPts val="300"/>
              </a:spcBef>
              <a:buNone/>
              <a:defRPr/>
            </a:pPr>
            <a:r>
              <a:rPr lang="en-US" sz="2400" dirty="0">
                <a:solidFill>
                  <a:srgbClr val="000000"/>
                </a:solidFill>
              </a:rPr>
              <a:t>June telecons:</a:t>
            </a:r>
          </a:p>
          <a:p>
            <a:pPr lvl="1" eaLnBrk="1" hangingPunct="1">
              <a:lnSpc>
                <a:spcPct val="90000"/>
              </a:lnSpc>
              <a:spcBef>
                <a:spcPts val="300"/>
              </a:spcBef>
              <a:defRPr/>
            </a:pPr>
            <a:r>
              <a:rPr lang="en-US" sz="2400" dirty="0">
                <a:solidFill>
                  <a:srgbClr val="000000"/>
                </a:solidFill>
              </a:rPr>
              <a:t>June 3: </a:t>
            </a:r>
          </a:p>
          <a:p>
            <a:pPr lvl="1" eaLnBrk="1" hangingPunct="1">
              <a:lnSpc>
                <a:spcPct val="90000"/>
              </a:lnSpc>
              <a:spcBef>
                <a:spcPts val="300"/>
              </a:spcBef>
              <a:defRPr/>
            </a:pPr>
            <a:r>
              <a:rPr lang="en-US" sz="2400" dirty="0">
                <a:solidFill>
                  <a:srgbClr val="000000"/>
                </a:solidFill>
              </a:rPr>
              <a:t>June 7: </a:t>
            </a:r>
          </a:p>
          <a:p>
            <a:pPr lvl="1" eaLnBrk="1" hangingPunct="1">
              <a:lnSpc>
                <a:spcPct val="90000"/>
              </a:lnSpc>
              <a:spcBef>
                <a:spcPts val="300"/>
              </a:spcBef>
              <a:defRPr/>
            </a:pPr>
            <a:r>
              <a:rPr lang="en-US" sz="2400" dirty="0">
                <a:solidFill>
                  <a:srgbClr val="000000"/>
                </a:solidFill>
              </a:rPr>
              <a:t>June 17: </a:t>
            </a:r>
          </a:p>
          <a:p>
            <a:pPr lvl="1" eaLnBrk="1" hangingPunct="1">
              <a:lnSpc>
                <a:spcPct val="90000"/>
              </a:lnSpc>
              <a:spcBef>
                <a:spcPts val="300"/>
              </a:spcBef>
              <a:defRPr/>
            </a:pPr>
            <a:r>
              <a:rPr lang="en-US" sz="2400" dirty="0">
                <a:solidFill>
                  <a:srgbClr val="000000"/>
                </a:solidFill>
              </a:rPr>
              <a:t>June 21: </a:t>
            </a:r>
            <a:endParaRPr lang="en-US" b="1" dirty="0"/>
          </a:p>
          <a:p>
            <a:pPr marL="457200" indent="-457200">
              <a:lnSpc>
                <a:spcPct val="90000"/>
              </a:lnSpc>
              <a:spcBef>
                <a:spcPts val="0"/>
              </a:spcBef>
              <a:spcAft>
                <a:spcPts val="600"/>
              </a:spcAft>
              <a:buFont typeface="Arial" panose="020B0604020202020204" pitchFamily="34" charset="0"/>
              <a:buChar char="•"/>
              <a:defRPr/>
            </a:pPr>
            <a:r>
              <a:rPr lang="en-US" dirty="0"/>
              <a:t>Moved: </a:t>
            </a:r>
          </a:p>
          <a:p>
            <a:pPr marL="457200" indent="-457200">
              <a:lnSpc>
                <a:spcPct val="90000"/>
              </a:lnSpc>
              <a:spcBef>
                <a:spcPts val="0"/>
              </a:spcBef>
              <a:spcAft>
                <a:spcPts val="600"/>
              </a:spcAft>
              <a:buFont typeface="Arial" panose="020B0604020202020204" pitchFamily="34" charset="0"/>
              <a:buChar char="•"/>
              <a:defRPr/>
            </a:pPr>
            <a:r>
              <a:rPr lang="en-US" dirty="0"/>
              <a:t>Seconded: </a:t>
            </a:r>
          </a:p>
          <a:p>
            <a:pPr marL="457200" indent="-457200">
              <a:lnSpc>
                <a:spcPct val="90000"/>
              </a:lnSpc>
              <a:spcBef>
                <a:spcPts val="0"/>
              </a:spcBef>
              <a:spcAft>
                <a:spcPts val="600"/>
              </a:spcAft>
              <a:buFont typeface="Arial" panose="020B0604020202020204" pitchFamily="34" charset="0"/>
              <a:buChar char="•"/>
              <a:defRPr/>
            </a:pPr>
            <a:r>
              <a:rPr lang="en-US" dirty="0"/>
              <a:t>Result: </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July 2021, Plenary meetings (Teleconferences)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11267" name="Rectangle 3"/>
          <p:cNvSpPr>
            <a:spLocks noGrp="1" noChangeArrowheads="1"/>
          </p:cNvSpPr>
          <p:nvPr>
            <p:ph idx="1"/>
          </p:nvPr>
        </p:nvSpPr>
        <p:spPr>
          <a:xfrm>
            <a:off x="342900" y="1524000"/>
            <a:ext cx="8458200" cy="4038600"/>
          </a:xfrm>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b="1" dirty="0"/>
              <a:t>Consider any changes to remove 802.2/LLC terms? [Related to IEEE Std 802 work?]</a:t>
            </a:r>
            <a:endParaRPr lang="en-US" b="1" dirty="0">
              <a:solidFill>
                <a:schemeClr val="accent2">
                  <a:lumMod val="75000"/>
                </a:schemeClr>
              </a:solidFill>
            </a:endParaRPr>
          </a:p>
          <a:p>
            <a:pPr marL="685800" lvl="2" indent="-342900">
              <a:lnSpc>
                <a:spcPct val="90000"/>
              </a:lnSpc>
              <a:buFont typeface="Arial" pitchFamily="34" charset="0"/>
              <a:buChar char="•"/>
              <a:defRPr/>
            </a:pPr>
            <a:r>
              <a:rPr lang="en-US" b="1" dirty="0"/>
              <a:t>“What is a STA?” (per </a:t>
            </a:r>
            <a:r>
              <a:rPr lang="en-US" b="1" dirty="0" err="1"/>
              <a:t>REVmd</a:t>
            </a:r>
            <a:r>
              <a:rPr lang="en-US" b="1" dirty="0"/>
              <a:t> discussion: </a:t>
            </a:r>
            <a:r>
              <a:rPr lang="en-US" b="1"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b="1" dirty="0"/>
              <a:t>)</a:t>
            </a:r>
          </a:p>
          <a:p>
            <a:pPr marL="685800" lvl="2" indent="-342900">
              <a:lnSpc>
                <a:spcPct val="90000"/>
              </a:lnSpc>
              <a:buFont typeface="Arial" pitchFamily="34" charset="0"/>
              <a:buChar char="•"/>
              <a:defRPr/>
            </a:pPr>
            <a:r>
              <a:rPr lang="en-US" b="1" dirty="0"/>
              <a:t>Off-channel TDLS architecture</a:t>
            </a:r>
          </a:p>
          <a:p>
            <a:pPr marL="685800" lvl="2" indent="-342900">
              <a:lnSpc>
                <a:spcPct val="90000"/>
              </a:lnSpc>
              <a:spcBef>
                <a:spcPts val="300"/>
              </a:spcBef>
              <a:spcAft>
                <a:spcPts val="0"/>
              </a:spcAft>
              <a:buFont typeface="Arial" pitchFamily="34" charset="0"/>
              <a:buChar char="•"/>
              <a:defRPr/>
            </a:pPr>
            <a:r>
              <a:rPr lang="en-US"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b="1" dirty="0"/>
              <a:t>One aspect is how MAC address is set/controlled – related to IEEE 1609/</a:t>
            </a:r>
            <a:r>
              <a:rPr lang="en-US" b="1" dirty="0" err="1"/>
              <a:t>TGbd</a:t>
            </a:r>
            <a:r>
              <a:rPr lang="en-US" b="1" dirty="0"/>
              <a:t>  activities</a:t>
            </a:r>
          </a:p>
          <a:p>
            <a:pPr marL="685800" lvl="3" indent="-342900">
              <a:lnSpc>
                <a:spcPct val="90000"/>
              </a:lnSpc>
              <a:spcBef>
                <a:spcPts val="300"/>
              </a:spcBef>
              <a:spcAft>
                <a:spcPts val="0"/>
              </a:spcAft>
              <a:buFont typeface="Arial" panose="020B0604020202020204" pitchFamily="34" charset="0"/>
              <a:buChar char="•"/>
              <a:defRPr/>
            </a:pPr>
            <a:r>
              <a:rPr lang="en-US" sz="1800" b="1" dirty="0" err="1"/>
              <a:t>TGaz</a:t>
            </a:r>
            <a:r>
              <a:rPr lang="en-US" sz="1800" b="1" dirty="0"/>
              <a:t> work on Fine Timing Measurement and IEEE 1588 mapping</a:t>
            </a:r>
          </a:p>
          <a:p>
            <a:pPr marL="685800" lvl="2" indent="-342900">
              <a:lnSpc>
                <a:spcPct val="90000"/>
              </a:lnSpc>
              <a:buFont typeface="Arial" pitchFamily="34" charset="0"/>
              <a:buChar char="•"/>
              <a:defRPr/>
            </a:pPr>
            <a:r>
              <a:rPr lang="en-US" b="1" dirty="0"/>
              <a:t>Clarifying EPD/LPD: </a:t>
            </a:r>
            <a:r>
              <a:rPr lang="en-US" dirty="0">
                <a:hlinkClick r:id="rId4"/>
              </a:rPr>
              <a:t>11-20/0174r0</a:t>
            </a:r>
            <a:r>
              <a:rPr lang="en-US" dirty="0"/>
              <a:t>; </a:t>
            </a:r>
            <a:r>
              <a:rPr lang="en-US" b="1" dirty="0"/>
              <a:t>monitor 802.1 discussions [Related to IEEE Std 802 work?]</a:t>
            </a:r>
          </a:p>
          <a:p>
            <a:pPr marL="685800" lvl="2" indent="-342900">
              <a:lnSpc>
                <a:spcPct val="90000"/>
              </a:lnSpc>
              <a:buFont typeface="Arial" pitchFamily="34" charset="0"/>
              <a:buChar char="•"/>
              <a:defRPr/>
            </a:pPr>
            <a:r>
              <a:rPr lang="en-US" b="1" dirty="0" err="1"/>
              <a:t>Nendica’s</a:t>
            </a:r>
            <a:r>
              <a:rPr lang="en-US" b="1" dirty="0"/>
              <a:t>/</a:t>
            </a:r>
            <a:r>
              <a:rPr lang="en-US" b="1" dirty="0" err="1"/>
              <a:t>TGbe’s</a:t>
            </a:r>
            <a:r>
              <a:rPr lang="en-US" b="1" dirty="0"/>
              <a:t> discussion on 802.11 in a Deterministic Network/Time-Sensitive Networking</a:t>
            </a:r>
          </a:p>
          <a:p>
            <a:pPr marL="0" lvl="1" indent="0" eaLnBrk="1" hangingPunct="1">
              <a:lnSpc>
                <a:spcPct val="90000"/>
              </a:lnSpc>
              <a:spcBef>
                <a:spcPts val="300"/>
              </a:spcBef>
              <a:buNone/>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978869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914400"/>
          </a:xfrm>
        </p:spPr>
        <p:txBody>
          <a:bodyPr/>
          <a:lstStyle/>
          <a:p>
            <a:pPr marL="0" indent="0" eaLnBrk="1" hangingPunct="1">
              <a:lnSpc>
                <a:spcPct val="90000"/>
              </a:lnSpc>
              <a:spcBef>
                <a:spcPts val="300"/>
              </a:spcBef>
              <a:buFontTx/>
              <a:buNone/>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endParaRPr lang="en-US" dirty="0"/>
          </a:p>
        </p:txBody>
      </p:sp>
      <p:sp>
        <p:nvSpPr>
          <p:cNvPr id="11267" name="Rectangle 3"/>
          <p:cNvSpPr>
            <a:spLocks noGrp="1" noChangeArrowheads="1"/>
          </p:cNvSpPr>
          <p:nvPr>
            <p:ph idx="1"/>
          </p:nvPr>
        </p:nvSpPr>
        <p:spPr>
          <a:xfrm>
            <a:off x="342900" y="1600200"/>
            <a:ext cx="8458200" cy="48006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b="1" dirty="0"/>
              <a:t>How does the architecture (still evolving) within 802.11 </a:t>
            </a:r>
            <a:r>
              <a:rPr lang="en-US" b="1" dirty="0" err="1"/>
              <a:t>TGbe</a:t>
            </a:r>
            <a:r>
              <a:rPr lang="en-US" b="1" dirty="0"/>
              <a:t> fit into or affect the overall (baseline) 802.11 architecture?</a:t>
            </a:r>
          </a:p>
          <a:p>
            <a:pPr marL="342900" lvl="1" indent="-342900" eaLnBrk="1" hangingPunct="1">
              <a:lnSpc>
                <a:spcPct val="90000"/>
              </a:lnSpc>
              <a:spcBef>
                <a:spcPts val="300"/>
              </a:spcBef>
              <a:buFont typeface="Arial" pitchFamily="34" charset="0"/>
              <a:buChar char="•"/>
              <a:defRPr/>
            </a:pPr>
            <a:r>
              <a:rPr lang="en-US" b="1" dirty="0"/>
              <a:t>Contributions:</a:t>
            </a:r>
          </a:p>
          <a:p>
            <a:pPr marL="1257300" lvl="2" indent="-457200">
              <a:lnSpc>
                <a:spcPct val="90000"/>
              </a:lnSpc>
              <a:spcBef>
                <a:spcPts val="300"/>
              </a:spcBef>
              <a:spcAft>
                <a:spcPts val="600"/>
              </a:spcAft>
              <a:buFont typeface="Arial" panose="020B0604020202020204" pitchFamily="34" charset="0"/>
              <a:buChar char="•"/>
              <a:defRPr/>
            </a:pPr>
            <a:r>
              <a:rPr lang="en-US" sz="2000" dirty="0">
                <a:hlinkClick r:id="rId3"/>
              </a:rPr>
              <a:t>11-21/0577r5</a:t>
            </a:r>
            <a:r>
              <a:rPr lang="en-US" sz="2000" dirty="0"/>
              <a:t> </a:t>
            </a:r>
          </a:p>
          <a:p>
            <a:pPr marL="1257300" lvl="2" indent="-457200">
              <a:lnSpc>
                <a:spcPct val="90000"/>
              </a:lnSpc>
              <a:spcBef>
                <a:spcPts val="300"/>
              </a:spcBef>
              <a:spcAft>
                <a:spcPts val="600"/>
              </a:spcAft>
              <a:buFont typeface="Arial" panose="020B0604020202020204" pitchFamily="34" charset="0"/>
              <a:buChar char="•"/>
              <a:defRPr/>
            </a:pPr>
            <a:r>
              <a:rPr lang="en-US" sz="2000" dirty="0">
                <a:hlinkClick r:id="rId4"/>
              </a:rPr>
              <a:t>11-21/0396r4</a:t>
            </a:r>
            <a:r>
              <a:rPr lang="en-US" sz="2000" dirty="0"/>
              <a:t> </a:t>
            </a:r>
          </a:p>
          <a:p>
            <a:pPr marL="1257300" lvl="2" indent="-457200">
              <a:lnSpc>
                <a:spcPct val="90000"/>
              </a:lnSpc>
              <a:spcBef>
                <a:spcPts val="300"/>
              </a:spcBef>
              <a:spcAft>
                <a:spcPts val="600"/>
              </a:spcAft>
              <a:buFont typeface="Arial" panose="020B0604020202020204" pitchFamily="34" charset="0"/>
              <a:buChar char="•"/>
              <a:defRPr/>
            </a:pPr>
            <a:r>
              <a:rPr lang="en-US" sz="2000" dirty="0">
                <a:hlinkClick r:id="rId5"/>
              </a:rPr>
              <a:t>11-21/1111r0</a:t>
            </a:r>
            <a:r>
              <a:rPr lang="en-US" sz="2000" dirty="0"/>
              <a:t> </a:t>
            </a:r>
          </a:p>
          <a:p>
            <a:pPr marL="342900" lvl="1" indent="-342900" eaLnBrk="1" hangingPunct="1">
              <a:lnSpc>
                <a:spcPct val="90000"/>
              </a:lnSpc>
              <a:spcBef>
                <a:spcPts val="300"/>
              </a:spcBef>
              <a:buFont typeface="Arial" pitchFamily="34" charset="0"/>
              <a:buChar char="•"/>
              <a:defRPr/>
            </a:pPr>
            <a:endParaRPr lang="en-US" dirty="0"/>
          </a:p>
          <a:p>
            <a:pPr marL="0" indent="0" eaLnBrk="1" hangingPunct="1">
              <a:lnSpc>
                <a:spcPct val="90000"/>
              </a:lnSpc>
              <a:spcBef>
                <a:spcPts val="300"/>
              </a:spcBef>
              <a:buNone/>
              <a:defRPr/>
            </a:pPr>
            <a:endParaRPr lang="en-US" sz="2000" b="0" dirty="0"/>
          </a:p>
          <a:p>
            <a:pPr marL="0" indent="-400050" eaLnBrk="1" hangingPunct="1">
              <a:lnSpc>
                <a:spcPct val="90000"/>
              </a:lnSpc>
              <a:spcBef>
                <a:spcPts val="300"/>
              </a:spcBef>
              <a:buFont typeface="Arial" pitchFamily="34" charset="0"/>
              <a:buChar char="•"/>
              <a:defRPr/>
            </a:pPr>
            <a:endParaRPr lang="en-US" sz="20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1440696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857250" lvl="1" indent="-457200">
              <a:lnSpc>
                <a:spcPct val="90000"/>
              </a:lnSpc>
              <a:spcBef>
                <a:spcPts val="300"/>
              </a:spcBef>
              <a:spcAft>
                <a:spcPts val="0"/>
              </a:spcAft>
              <a:buFont typeface="Arial" panose="020B0604020202020204" pitchFamily="34" charset="0"/>
              <a:buChar char="•"/>
              <a:defRPr/>
            </a:pPr>
            <a:r>
              <a:rPr lang="en-US" sz="2400" b="1" dirty="0"/>
              <a:t>Current plan: </a:t>
            </a:r>
          </a:p>
          <a:p>
            <a:pPr marL="1257300" lvl="2" indent="-457200">
              <a:lnSpc>
                <a:spcPct val="90000"/>
              </a:lnSpc>
              <a:spcBef>
                <a:spcPts val="300"/>
              </a:spcBef>
              <a:spcAft>
                <a:spcPts val="0"/>
              </a:spcAft>
              <a:buFont typeface="Arial" panose="020B0604020202020204" pitchFamily="34" charset="0"/>
              <a:buChar char="•"/>
              <a:defRPr/>
            </a:pPr>
            <a:r>
              <a:rPr lang="en-US" sz="2200" dirty="0"/>
              <a:t>Replace any references in main body text (to Annex G or “frame exchange sequence” in various spellings) with normative text in-place, add definition(s), etc. </a:t>
            </a:r>
          </a:p>
          <a:p>
            <a:pPr marL="1257300" lvl="2" indent="-457200">
              <a:lnSpc>
                <a:spcPct val="90000"/>
              </a:lnSpc>
              <a:spcBef>
                <a:spcPts val="300"/>
              </a:spcBef>
              <a:spcAft>
                <a:spcPts val="0"/>
              </a:spcAft>
              <a:buFont typeface="Arial" panose="020B0604020202020204" pitchFamily="34" charset="0"/>
              <a:buChar char="•"/>
              <a:defRPr/>
            </a:pPr>
            <a:r>
              <a:rPr lang="en-US" sz="2200" dirty="0"/>
              <a:t>Create a new and more useable Annex G with a friendly notation/style and cross-references to main body text for technical details – make it more of an introduction/overview of 802.11 frame exchanges</a:t>
            </a:r>
          </a:p>
          <a:p>
            <a:pPr marL="857250" lvl="1" indent="-457200">
              <a:lnSpc>
                <a:spcPct val="90000"/>
              </a:lnSpc>
              <a:spcBef>
                <a:spcPts val="300"/>
              </a:spcBef>
              <a:spcAft>
                <a:spcPts val="0"/>
              </a:spcAft>
              <a:buFont typeface="Arial" panose="020B0604020202020204" pitchFamily="34" charset="0"/>
              <a:buChar char="•"/>
              <a:defRPr/>
            </a:pPr>
            <a:r>
              <a:rPr lang="en-US" sz="2400" dirty="0"/>
              <a:t>Obsolete Annex G, part 2 - </a:t>
            </a:r>
            <a:r>
              <a:rPr lang="en-US" sz="2400" dirty="0">
                <a:hlinkClick r:id="rId3"/>
              </a:rPr>
              <a:t>11-21/0921r2</a:t>
            </a:r>
            <a:r>
              <a:rPr lang="en-US" sz="2400" dirty="0"/>
              <a:t> – Graham Smith</a:t>
            </a:r>
          </a:p>
          <a:p>
            <a:pPr marL="857250" lvl="1" indent="-457200">
              <a:lnSpc>
                <a:spcPct val="90000"/>
              </a:lnSpc>
              <a:spcBef>
                <a:spcPts val="300"/>
              </a:spcBef>
              <a:spcAft>
                <a:spcPts val="0"/>
              </a:spcAft>
              <a:buFont typeface="Arial" panose="020B0604020202020204" pitchFamily="34" charset="0"/>
              <a:buChar char="•"/>
              <a:defRPr/>
            </a:pPr>
            <a:r>
              <a:rPr lang="en-US" sz="2400" dirty="0"/>
              <a:t>Divorce frame exchange/Annex G -  </a:t>
            </a:r>
            <a:r>
              <a:rPr lang="en-US" sz="2400" dirty="0">
                <a:hlinkClick r:id="rId4"/>
              </a:rPr>
              <a:t>11-21/0833r1</a:t>
            </a:r>
            <a:r>
              <a:rPr lang="en-US" sz="2400" dirty="0"/>
              <a:t> – Robert Stacey</a:t>
            </a:r>
          </a:p>
          <a:p>
            <a:pPr marL="857250" lvl="1" indent="-457200">
              <a:lnSpc>
                <a:spcPct val="90000"/>
              </a:lnSpc>
              <a:spcBef>
                <a:spcPts val="300"/>
              </a:spcBef>
              <a:spcAft>
                <a:spcPts val="0"/>
              </a:spcAft>
              <a:buFont typeface="Arial" panose="020B0604020202020204" pitchFamily="34" charset="0"/>
              <a:buChar char="•"/>
              <a:defRPr/>
            </a:pPr>
            <a:r>
              <a:rPr lang="en-US" sz="2400" dirty="0"/>
              <a:t>Frame Exchange Sequence - </a:t>
            </a:r>
            <a:r>
              <a:rPr lang="en-US" sz="2400" dirty="0">
                <a:hlinkClick r:id="rId5"/>
              </a:rPr>
              <a:t>11-21/1143r0</a:t>
            </a:r>
            <a:r>
              <a:rPr lang="en-US" sz="2400" dirty="0"/>
              <a:t> </a:t>
            </a:r>
          </a:p>
          <a:p>
            <a:pPr marL="857250" lvl="1" indent="-457200">
              <a:lnSpc>
                <a:spcPct val="90000"/>
              </a:lnSpc>
              <a:spcBef>
                <a:spcPts val="300"/>
              </a:spcBef>
              <a:spcAft>
                <a:spcPts val="0"/>
              </a:spcAft>
              <a:buFont typeface="Arial" panose="020B0604020202020204" pitchFamily="34" charset="0"/>
              <a:buChar char="•"/>
              <a:defRPr/>
            </a:pPr>
            <a:r>
              <a:rPr lang="en-US" sz="2400" dirty="0"/>
              <a:t>Replace Annex G with some other notation/style – </a:t>
            </a:r>
            <a:r>
              <a:rPr lang="en-US" sz="2400" dirty="0">
                <a:hlinkClick r:id="rId6"/>
              </a:rPr>
              <a:t>11-21/0414r2</a:t>
            </a:r>
            <a:r>
              <a:rPr lang="en-US" sz="2400" dirty="0"/>
              <a:t> – Harry Bims</a:t>
            </a:r>
          </a:p>
          <a:p>
            <a:pPr marL="914400" lvl="1" indent="-457200">
              <a:lnSpc>
                <a:spcPct val="90000"/>
              </a:lnSpc>
              <a:spcBef>
                <a:spcPts val="300"/>
              </a:spcBef>
              <a:spcAft>
                <a:spcPts val="0"/>
              </a:spcAft>
              <a:buFont typeface="Arial" panose="020B0604020202020204" pitchFamily="34" charset="0"/>
              <a:buChar char="•"/>
              <a:defRPr/>
            </a:pPr>
            <a:endParaRPr lang="en-US" sz="2400" dirty="0"/>
          </a:p>
          <a:p>
            <a:pPr marL="0" indent="0" eaLnBrk="1" hangingPunct="1">
              <a:lnSpc>
                <a:spcPct val="90000"/>
              </a:lnSpc>
              <a:spcBef>
                <a:spcPts val="300"/>
              </a:spcBef>
              <a:buNone/>
              <a:defRPr/>
            </a:pPr>
            <a:endParaRPr lang="en-US" sz="2000" b="0" dirty="0"/>
          </a:p>
          <a:p>
            <a:pPr marL="0" indent="-400050" eaLnBrk="1" hangingPunct="1">
              <a:lnSpc>
                <a:spcPct val="90000"/>
              </a:lnSpc>
              <a:spcBef>
                <a:spcPts val="300"/>
              </a:spcBef>
              <a:buFont typeface="Arial" pitchFamily="34" charset="0"/>
              <a:buChar char="•"/>
              <a:defRPr/>
            </a:pPr>
            <a:endParaRPr lang="en-US" sz="2000" b="0" dirty="0"/>
          </a:p>
          <a:p>
            <a:pPr marL="0" indent="-400050" eaLnBrk="1" hangingPunct="1">
              <a:lnSpc>
                <a:spcPct val="90000"/>
              </a:lnSpc>
              <a:spcBef>
                <a:spcPts val="300"/>
              </a:spcBef>
              <a:buFont typeface="Arial" pitchFamily="34" charset="0"/>
              <a:buChar char="•"/>
              <a:defRPr/>
            </a:pPr>
            <a:endParaRPr lang="en-US" sz="2000" b="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8C705-A864-4772-AE7C-9B60C4FA144E}"/>
              </a:ext>
            </a:extLst>
          </p:cNvPr>
          <p:cNvSpPr>
            <a:spLocks noGrp="1"/>
          </p:cNvSpPr>
          <p:nvPr>
            <p:ph type="title"/>
          </p:nvPr>
        </p:nvSpPr>
        <p:spPr/>
        <p:txBody>
          <a:bodyPr/>
          <a:lstStyle/>
          <a:p>
            <a:r>
              <a:rPr lang="en-US" dirty="0"/>
              <a:t>March Straw Poll on Annex G </a:t>
            </a:r>
            <a:br>
              <a:rPr lang="en-US" dirty="0"/>
            </a:br>
            <a:r>
              <a:rPr lang="en-US" dirty="0"/>
              <a:t>(pick one answer)</a:t>
            </a:r>
          </a:p>
        </p:txBody>
      </p:sp>
      <p:sp>
        <p:nvSpPr>
          <p:cNvPr id="3" name="Content Placeholder 2">
            <a:extLst>
              <a:ext uri="{FF2B5EF4-FFF2-40B4-BE49-F238E27FC236}">
                <a16:creationId xmlns:a16="http://schemas.microsoft.com/office/drawing/2014/main" id="{DE042089-EF40-4E67-852E-711FB312094D}"/>
              </a:ext>
            </a:extLst>
          </p:cNvPr>
          <p:cNvSpPr>
            <a:spLocks noGrp="1"/>
          </p:cNvSpPr>
          <p:nvPr>
            <p:ph idx="1"/>
          </p:nvPr>
        </p:nvSpPr>
        <p:spPr>
          <a:xfrm>
            <a:off x="685800" y="1752600"/>
            <a:ext cx="7772400" cy="4343400"/>
          </a:xfrm>
        </p:spPr>
        <p:txBody>
          <a:bodyPr/>
          <a:lstStyle/>
          <a:p>
            <a:pPr marL="457200" indent="-457200">
              <a:buFont typeface="+mj-lt"/>
              <a:buAutoNum type="alphaUcPeriod"/>
            </a:pPr>
            <a:r>
              <a:rPr lang="en-US" sz="2000" dirty="0"/>
              <a:t>Update Annex G – be correct and complete (in EBNF) </a:t>
            </a:r>
            <a:r>
              <a:rPr lang="en-US" sz="2000" dirty="0">
                <a:solidFill>
                  <a:srgbClr val="FF0000"/>
                </a:solidFill>
              </a:rPr>
              <a:t>8</a:t>
            </a:r>
          </a:p>
          <a:p>
            <a:pPr marL="457200" indent="-457200">
              <a:buFont typeface="+mj-lt"/>
              <a:buAutoNum type="alphaUcPeriod"/>
            </a:pPr>
            <a:r>
              <a:rPr lang="en-US" sz="2000" dirty="0"/>
              <a:t>Replace Annex G with some other notation/style </a:t>
            </a:r>
            <a:r>
              <a:rPr lang="en-US" sz="2000" dirty="0">
                <a:solidFill>
                  <a:srgbClr val="FF0000"/>
                </a:solidFill>
              </a:rPr>
              <a:t>8</a:t>
            </a:r>
          </a:p>
          <a:p>
            <a:pPr lvl="1"/>
            <a:r>
              <a:rPr lang="en-US" sz="1800" dirty="0"/>
              <a:t>Still communicate the concepts, but simpler (_maybe_? less rigorous)</a:t>
            </a:r>
          </a:p>
          <a:p>
            <a:pPr marL="457200" indent="-457200">
              <a:buFont typeface="+mj-lt"/>
              <a:buAutoNum type="alphaUcPeriod"/>
            </a:pPr>
            <a:r>
              <a:rPr lang="en-US" sz="2000" dirty="0"/>
              <a:t>Remove Annex G, replace references (direct or indirect) in text if/where needed. </a:t>
            </a:r>
            <a:r>
              <a:rPr lang="en-US" sz="2000" dirty="0">
                <a:solidFill>
                  <a:srgbClr val="FF0000"/>
                </a:solidFill>
              </a:rPr>
              <a:t>9</a:t>
            </a:r>
          </a:p>
          <a:p>
            <a:pPr marL="457200" indent="-457200">
              <a:buFont typeface="+mj-lt"/>
              <a:buAutoNum type="alphaUcPeriod"/>
            </a:pPr>
            <a:r>
              <a:rPr lang="en-US" sz="2000" dirty="0"/>
              <a:t>Limit the scope of Annex G </a:t>
            </a:r>
            <a:r>
              <a:rPr lang="en-US" sz="2000" dirty="0">
                <a:solidFill>
                  <a:srgbClr val="FF0000"/>
                </a:solidFill>
              </a:rPr>
              <a:t>19</a:t>
            </a:r>
          </a:p>
          <a:p>
            <a:pPr lvl="1"/>
            <a:r>
              <a:rPr lang="en-US" sz="1800" dirty="0"/>
              <a:t>To certain PHYs?  Or some other historical cut-off?  Certain kinds of sequences?  (Done by excluding where it doesn’t apply?)	</a:t>
            </a:r>
          </a:p>
          <a:p>
            <a:pPr marL="457200" indent="-457200">
              <a:buFont typeface="+mj-lt"/>
              <a:buAutoNum type="alphaUcPeriod"/>
            </a:pPr>
            <a:r>
              <a:rPr lang="en-US" sz="2000" dirty="0"/>
              <a:t>Change to informative </a:t>
            </a:r>
            <a:r>
              <a:rPr lang="en-US" sz="2000" dirty="0">
                <a:solidFill>
                  <a:srgbClr val="FF0000"/>
                </a:solidFill>
              </a:rPr>
              <a:t>8</a:t>
            </a:r>
          </a:p>
          <a:p>
            <a:pPr lvl="1"/>
            <a:r>
              <a:rPr lang="en-US" sz="1800" dirty="0"/>
              <a:t>Perhaps also “limit” it.  Probably still needs to have references replaced</a:t>
            </a:r>
          </a:p>
          <a:p>
            <a:r>
              <a:rPr lang="en-US" sz="2000" dirty="0"/>
              <a:t>No response </a:t>
            </a:r>
            <a:r>
              <a:rPr lang="en-US" sz="2000" dirty="0">
                <a:solidFill>
                  <a:srgbClr val="FF0000"/>
                </a:solidFill>
              </a:rPr>
              <a:t>65</a:t>
            </a:r>
          </a:p>
        </p:txBody>
      </p:sp>
    </p:spTree>
    <p:extLst>
      <p:ext uri="{BB962C8B-B14F-4D97-AF65-F5344CB8AC3E}">
        <p14:creationId xmlns:p14="http://schemas.microsoft.com/office/powerpoint/2010/main" val="20809471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8C705-A864-4772-AE7C-9B60C4FA144E}"/>
              </a:ext>
            </a:extLst>
          </p:cNvPr>
          <p:cNvSpPr>
            <a:spLocks noGrp="1"/>
          </p:cNvSpPr>
          <p:nvPr>
            <p:ph type="title"/>
          </p:nvPr>
        </p:nvSpPr>
        <p:spPr/>
        <p:txBody>
          <a:bodyPr/>
          <a:lstStyle/>
          <a:p>
            <a:r>
              <a:rPr lang="en-US" dirty="0"/>
              <a:t>March Straw Poll on Annex G </a:t>
            </a:r>
            <a:br>
              <a:rPr lang="en-US" dirty="0"/>
            </a:br>
            <a:r>
              <a:rPr lang="en-US" dirty="0"/>
              <a:t>(pick multiple answers)</a:t>
            </a:r>
          </a:p>
        </p:txBody>
      </p:sp>
      <p:sp>
        <p:nvSpPr>
          <p:cNvPr id="3" name="Content Placeholder 2">
            <a:extLst>
              <a:ext uri="{FF2B5EF4-FFF2-40B4-BE49-F238E27FC236}">
                <a16:creationId xmlns:a16="http://schemas.microsoft.com/office/drawing/2014/main" id="{DE042089-EF40-4E67-852E-711FB312094D}"/>
              </a:ext>
            </a:extLst>
          </p:cNvPr>
          <p:cNvSpPr>
            <a:spLocks noGrp="1"/>
          </p:cNvSpPr>
          <p:nvPr>
            <p:ph idx="1"/>
          </p:nvPr>
        </p:nvSpPr>
        <p:spPr>
          <a:xfrm>
            <a:off x="685800" y="1752600"/>
            <a:ext cx="7772400" cy="4343400"/>
          </a:xfrm>
        </p:spPr>
        <p:txBody>
          <a:bodyPr/>
          <a:lstStyle/>
          <a:p>
            <a:pPr marL="457200" indent="-457200">
              <a:buFont typeface="+mj-lt"/>
              <a:buAutoNum type="alphaUcPeriod"/>
            </a:pPr>
            <a:r>
              <a:rPr lang="en-US" sz="2000" dirty="0"/>
              <a:t>Update Annex G – be correct and complete (in EBNF) </a:t>
            </a:r>
            <a:r>
              <a:rPr lang="en-US" sz="2000" dirty="0">
                <a:solidFill>
                  <a:srgbClr val="FF0000"/>
                </a:solidFill>
              </a:rPr>
              <a:t>20</a:t>
            </a:r>
          </a:p>
          <a:p>
            <a:pPr marL="457200" indent="-457200">
              <a:buFont typeface="+mj-lt"/>
              <a:buAutoNum type="alphaUcPeriod"/>
            </a:pPr>
            <a:r>
              <a:rPr lang="en-US" sz="2000" dirty="0"/>
              <a:t>Replace Annex G with some other notation/style </a:t>
            </a:r>
            <a:r>
              <a:rPr lang="en-US" sz="2000" dirty="0">
                <a:solidFill>
                  <a:srgbClr val="FF0000"/>
                </a:solidFill>
              </a:rPr>
              <a:t>16</a:t>
            </a:r>
          </a:p>
          <a:p>
            <a:pPr lvl="1"/>
            <a:r>
              <a:rPr lang="en-US" sz="1800" dirty="0"/>
              <a:t>Still communicate the concepts, but simpler (_maybe_? less rigorous)</a:t>
            </a:r>
          </a:p>
          <a:p>
            <a:pPr marL="457200" indent="-457200">
              <a:buFont typeface="+mj-lt"/>
              <a:buAutoNum type="alphaUcPeriod"/>
            </a:pPr>
            <a:r>
              <a:rPr lang="en-US" sz="2000" dirty="0"/>
              <a:t>Remove Annex G, replace references (direct or indirect) in text if/where needed. </a:t>
            </a:r>
            <a:r>
              <a:rPr lang="en-US" sz="2000" dirty="0">
                <a:solidFill>
                  <a:srgbClr val="FF0000"/>
                </a:solidFill>
              </a:rPr>
              <a:t>22</a:t>
            </a:r>
          </a:p>
          <a:p>
            <a:pPr marL="457200" indent="-457200">
              <a:buFont typeface="+mj-lt"/>
              <a:buAutoNum type="alphaUcPeriod"/>
            </a:pPr>
            <a:r>
              <a:rPr lang="en-US" sz="2000" dirty="0"/>
              <a:t>Limit the scope of Annex G </a:t>
            </a:r>
            <a:r>
              <a:rPr lang="en-US" sz="2000" dirty="0">
                <a:solidFill>
                  <a:srgbClr val="FF0000"/>
                </a:solidFill>
              </a:rPr>
              <a:t>25</a:t>
            </a:r>
          </a:p>
          <a:p>
            <a:pPr lvl="1"/>
            <a:r>
              <a:rPr lang="en-US" sz="1800" dirty="0"/>
              <a:t>To certain PHYs?  Or some other historical cut-off?  Certain kinds of sequences?  (Done by excluding where it doesn’t apply?)	</a:t>
            </a:r>
          </a:p>
          <a:p>
            <a:pPr marL="457200" indent="-457200">
              <a:buFont typeface="+mj-lt"/>
              <a:buAutoNum type="alphaUcPeriod"/>
            </a:pPr>
            <a:r>
              <a:rPr lang="en-US" sz="2000" dirty="0"/>
              <a:t>Change to informative </a:t>
            </a:r>
            <a:r>
              <a:rPr lang="en-US" sz="2000" dirty="0">
                <a:solidFill>
                  <a:srgbClr val="FF0000"/>
                </a:solidFill>
              </a:rPr>
              <a:t>15</a:t>
            </a:r>
          </a:p>
          <a:p>
            <a:pPr lvl="1"/>
            <a:r>
              <a:rPr lang="en-US" sz="1800" dirty="0"/>
              <a:t>Perhaps also “limit” it.  Probably still needs to have references replaced</a:t>
            </a:r>
          </a:p>
          <a:p>
            <a:r>
              <a:rPr lang="en-US" sz="2000" dirty="0"/>
              <a:t>No response </a:t>
            </a:r>
            <a:r>
              <a:rPr lang="en-US" sz="2000" dirty="0">
                <a:solidFill>
                  <a:srgbClr val="FF0000"/>
                </a:solidFill>
              </a:rPr>
              <a:t>66</a:t>
            </a:r>
          </a:p>
        </p:txBody>
      </p:sp>
    </p:spTree>
    <p:extLst>
      <p:ext uri="{BB962C8B-B14F-4D97-AF65-F5344CB8AC3E}">
        <p14:creationId xmlns:p14="http://schemas.microsoft.com/office/powerpoint/2010/main" val="31982182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marL="0" indent="0" eaLnBrk="1" hangingPunct="1">
              <a:lnSpc>
                <a:spcPct val="90000"/>
              </a:lnSpc>
              <a:spcBef>
                <a:spcPts val="1200"/>
              </a:spcBef>
              <a:buNone/>
              <a:defRPr/>
            </a:pPr>
            <a:r>
              <a:rPr lang="en-US" dirty="0">
                <a:solidFill>
                  <a:srgbClr val="000000"/>
                </a:solidFill>
              </a:rPr>
              <a:t>802.11 </a:t>
            </a:r>
            <a:r>
              <a:rPr lang="en-US" dirty="0" err="1">
                <a:solidFill>
                  <a:srgbClr val="000000"/>
                </a:solidFill>
              </a:rPr>
              <a:t>TGbc</a:t>
            </a:r>
            <a:r>
              <a:rPr lang="en-US" dirty="0">
                <a:solidFill>
                  <a:srgbClr val="000000"/>
                </a:solidFill>
              </a:rPr>
              <a:t> architecture</a:t>
            </a:r>
          </a:p>
        </p:txBody>
      </p:sp>
      <p:sp>
        <p:nvSpPr>
          <p:cNvPr id="11267" name="Rectangle 3"/>
          <p:cNvSpPr>
            <a:spLocks noGrp="1" noChangeArrowheads="1"/>
          </p:cNvSpPr>
          <p:nvPr>
            <p:ph idx="1"/>
          </p:nvPr>
        </p:nvSpPr>
        <p:spPr>
          <a:xfrm>
            <a:off x="342900" y="1219200"/>
            <a:ext cx="8458200" cy="5181600"/>
          </a:xfrm>
        </p:spPr>
        <p:txBody>
          <a:bodyPr/>
          <a:lstStyle/>
          <a:p>
            <a:pPr marL="342900" lvl="1" indent="-342900" eaLnBrk="1" hangingPunct="1">
              <a:lnSpc>
                <a:spcPct val="90000"/>
              </a:lnSpc>
              <a:spcBef>
                <a:spcPts val="300"/>
              </a:spcBef>
              <a:buFont typeface="Arial" pitchFamily="34" charset="0"/>
              <a:buChar char="•"/>
              <a:defRPr/>
            </a:pPr>
            <a:r>
              <a:rPr lang="en-US" sz="2400" b="1" dirty="0">
                <a:hlinkClick r:id="rId3"/>
              </a:rPr>
              <a:t>11-21/0900r4</a:t>
            </a:r>
            <a:endParaRPr lang="en-US" sz="2400" b="1" dirty="0"/>
          </a:p>
          <a:p>
            <a:pPr marL="342900" lvl="1" indent="-342900" eaLnBrk="1" hangingPunct="1">
              <a:lnSpc>
                <a:spcPct val="90000"/>
              </a:lnSpc>
              <a:spcBef>
                <a:spcPts val="300"/>
              </a:spcBef>
              <a:buFont typeface="Arial" pitchFamily="34" charset="0"/>
              <a:buChar char="•"/>
              <a:defRPr/>
            </a:pPr>
            <a:r>
              <a:rPr lang="en-US" sz="2400" b="1" dirty="0">
                <a:hlinkClick r:id="rId4"/>
              </a:rPr>
              <a:t>11-21/1076r0</a:t>
            </a:r>
            <a:endParaRPr lang="en-US" sz="2400" b="1" dirty="0"/>
          </a:p>
          <a:p>
            <a:pPr marL="342900" lvl="1" indent="-342900" eaLnBrk="1" hangingPunct="1">
              <a:lnSpc>
                <a:spcPct val="90000"/>
              </a:lnSpc>
              <a:spcBef>
                <a:spcPts val="300"/>
              </a:spcBef>
              <a:buFont typeface="Arial" pitchFamily="34" charset="0"/>
              <a:buChar char="•"/>
              <a:defRPr/>
            </a:pPr>
            <a:r>
              <a:rPr lang="en-US" sz="2400" b="1" dirty="0">
                <a:hlinkClick r:id="rId5"/>
              </a:rPr>
              <a:t>11-19/2117r0</a:t>
            </a:r>
            <a:r>
              <a:rPr lang="en-US" sz="2400" b="1" dirty="0"/>
              <a:t> </a:t>
            </a:r>
            <a:r>
              <a:rPr lang="en-US" sz="1800" b="1" dirty="0"/>
              <a:t>(</a:t>
            </a:r>
            <a:r>
              <a:rPr lang="en-US" sz="1800" b="1" dirty="0" err="1"/>
              <a:t>TGbc</a:t>
            </a:r>
            <a:r>
              <a:rPr lang="en-US" sz="1800" b="1" dirty="0"/>
              <a:t> will not rely on OCB, using Public Action instead) </a:t>
            </a:r>
          </a:p>
          <a:p>
            <a:pPr marL="342900" lvl="1" indent="-342900" eaLnBrk="1" hangingPunct="1">
              <a:lnSpc>
                <a:spcPct val="90000"/>
              </a:lnSpc>
              <a:spcBef>
                <a:spcPts val="300"/>
              </a:spcBef>
              <a:buFont typeface="Arial" pitchFamily="34" charset="0"/>
              <a:buChar char="•"/>
              <a:defRPr/>
            </a:pPr>
            <a:endParaRPr lang="en-US" sz="2400" b="1" dirty="0"/>
          </a:p>
          <a:p>
            <a:pPr marL="342900" lvl="1" indent="-342900" eaLnBrk="1" hangingPunct="1">
              <a:lnSpc>
                <a:spcPct val="90000"/>
              </a:lnSpc>
              <a:spcBef>
                <a:spcPts val="300"/>
              </a:spcBef>
              <a:buFont typeface="Arial" pitchFamily="34" charset="0"/>
              <a:buChar char="•"/>
              <a:defRPr/>
            </a:pPr>
            <a:r>
              <a:rPr lang="en-US" sz="2400" b="1" dirty="0"/>
              <a:t>TX only or RX only non-AP STAs in </a:t>
            </a:r>
            <a:r>
              <a:rPr lang="en-US" sz="2400" b="1" dirty="0" err="1"/>
              <a:t>TGbc</a:t>
            </a:r>
            <a:r>
              <a:rPr lang="en-US" sz="2400" b="1" dirty="0"/>
              <a:t> context?</a:t>
            </a:r>
          </a:p>
          <a:p>
            <a:pPr marL="685800" lvl="2" indent="-342900" eaLnBrk="1" hangingPunct="1">
              <a:lnSpc>
                <a:spcPct val="90000"/>
              </a:lnSpc>
              <a:spcBef>
                <a:spcPts val="300"/>
              </a:spcBef>
              <a:buFont typeface="Arial" pitchFamily="34" charset="0"/>
              <a:buChar char="•"/>
              <a:defRPr/>
            </a:pPr>
            <a:r>
              <a:rPr lang="en-US" sz="2200" b="1" dirty="0"/>
              <a:t>Related: Architecture of EBCS Proxy service/server(?) and uplink structure in general, still TBD</a:t>
            </a:r>
          </a:p>
          <a:p>
            <a:pPr marL="685800" lvl="2" indent="-342900" eaLnBrk="1" hangingPunct="1">
              <a:lnSpc>
                <a:spcPct val="90000"/>
              </a:lnSpc>
              <a:spcBef>
                <a:spcPts val="300"/>
              </a:spcBef>
              <a:buFont typeface="Arial" pitchFamily="34" charset="0"/>
              <a:buChar char="•"/>
              <a:defRPr/>
            </a:pPr>
            <a:endParaRPr lang="en-US" sz="2200" b="1" dirty="0"/>
          </a:p>
          <a:p>
            <a:pPr marL="685800" lvl="2" indent="-342900" eaLnBrk="1" hangingPunct="1">
              <a:lnSpc>
                <a:spcPct val="90000"/>
              </a:lnSpc>
              <a:spcBef>
                <a:spcPts val="300"/>
              </a:spcBef>
              <a:buFont typeface="Arial" pitchFamily="34" charset="0"/>
              <a:buChar char="•"/>
              <a:defRPr/>
            </a:pPr>
            <a:r>
              <a:rPr lang="en-US" sz="2200" b="1" dirty="0"/>
              <a:t>“TX only”: still needs medium sensing (including CCA “PD”)…  “Upstream EBCS traffic only”</a:t>
            </a:r>
          </a:p>
          <a:p>
            <a:pPr marL="685800" lvl="2" indent="-342900" eaLnBrk="1" hangingPunct="1">
              <a:lnSpc>
                <a:spcPct val="90000"/>
              </a:lnSpc>
              <a:spcBef>
                <a:spcPts val="300"/>
              </a:spcBef>
              <a:buFont typeface="Arial" pitchFamily="34" charset="0"/>
              <a:buChar char="•"/>
              <a:defRPr/>
            </a:pPr>
            <a:r>
              <a:rPr lang="en-US" sz="2200" b="1" dirty="0"/>
              <a:t>“RX only”: needs any management TX to start downlink stream?  Not necessarily (that is optional facility).  “Downstream EBCS traffic only”</a:t>
            </a:r>
          </a:p>
          <a:p>
            <a:pPr marL="1028700" lvl="3" indent="-342900" eaLnBrk="1" hangingPunct="1">
              <a:lnSpc>
                <a:spcPct val="90000"/>
              </a:lnSpc>
              <a:spcBef>
                <a:spcPts val="300"/>
              </a:spcBef>
              <a:buFont typeface="Arial" pitchFamily="34" charset="0"/>
              <a:buChar char="•"/>
              <a:defRPr/>
            </a:pPr>
            <a:r>
              <a:rPr lang="en-US" sz="2000" b="1" dirty="0"/>
              <a:t>Make sure </a:t>
            </a:r>
            <a:r>
              <a:rPr lang="en-US" sz="2000" b="1" dirty="0" err="1"/>
              <a:t>TGbc</a:t>
            </a:r>
            <a:r>
              <a:rPr lang="en-US" sz="2000" b="1" dirty="0"/>
              <a:t> is aware of comments around the above.</a:t>
            </a:r>
          </a:p>
          <a:p>
            <a:pPr marL="685800" lvl="2" indent="-342900" eaLnBrk="1" hangingPunct="1">
              <a:lnSpc>
                <a:spcPct val="90000"/>
              </a:lnSpc>
              <a:spcBef>
                <a:spcPts val="300"/>
              </a:spcBef>
              <a:buFont typeface="Arial" pitchFamily="34" charset="0"/>
              <a:buChar char="•"/>
              <a:defRPr/>
            </a:pPr>
            <a:r>
              <a:rPr lang="en-US" sz="2200" b="1" dirty="0"/>
              <a:t>Any implications on general architecture concepts, to allow these STAs?</a:t>
            </a:r>
          </a:p>
          <a:p>
            <a:pPr marL="685800" lvl="2" indent="-342900" eaLnBrk="1" hangingPunct="1">
              <a:lnSpc>
                <a:spcPct val="90000"/>
              </a:lnSpc>
              <a:spcBef>
                <a:spcPts val="300"/>
              </a:spcBef>
              <a:buFont typeface="Arial" pitchFamily="34" charset="0"/>
              <a:buChar char="•"/>
              <a:defRPr/>
            </a:pPr>
            <a:endParaRPr lang="en-US" sz="2200" b="1" dirty="0"/>
          </a:p>
          <a:p>
            <a:pPr marL="685800" lvl="2" indent="-342900" eaLnBrk="1" hangingPunct="1">
              <a:lnSpc>
                <a:spcPct val="90000"/>
              </a:lnSpc>
              <a:spcBef>
                <a:spcPts val="300"/>
              </a:spcBef>
              <a:buFont typeface="Arial" pitchFamily="34" charset="0"/>
              <a:buChar char="•"/>
              <a:defRPr/>
            </a:pPr>
            <a:endParaRPr lang="en-US" sz="2200" b="1" dirty="0"/>
          </a:p>
          <a:p>
            <a:pPr marL="0" indent="0" eaLnBrk="1" hangingPunct="1">
              <a:lnSpc>
                <a:spcPct val="90000"/>
              </a:lnSpc>
              <a:spcBef>
                <a:spcPts val="300"/>
              </a:spcBef>
              <a:buNone/>
              <a:defRPr/>
            </a:pPr>
            <a:endParaRPr lang="en-US" sz="2000" b="0" dirty="0"/>
          </a:p>
          <a:p>
            <a:pPr marL="0" indent="-400050" eaLnBrk="1" hangingPunct="1">
              <a:lnSpc>
                <a:spcPct val="90000"/>
              </a:lnSpc>
              <a:spcBef>
                <a:spcPts val="300"/>
              </a:spcBef>
              <a:buFont typeface="Arial" pitchFamily="34" charset="0"/>
              <a:buChar char="•"/>
              <a:defRPr/>
            </a:pPr>
            <a:endParaRPr lang="en-US" sz="20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2027690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eaLnBrk="1" hangingPunct="1">
              <a:lnSpc>
                <a:spcPct val="90000"/>
              </a:lnSpc>
              <a:spcBef>
                <a:spcPts val="300"/>
              </a:spcBef>
              <a:defRPr/>
            </a:pPr>
            <a:r>
              <a:rPr lang="en-US" dirty="0"/>
              <a:t>802EC 22 June 2021 (meeting notes: </a:t>
            </a:r>
            <a:r>
              <a:rPr lang="en-US" u="sng" dirty="0">
                <a:hlinkClick r:id="rId3"/>
              </a:rPr>
              <a:t>https://mentor.ieee.org/802-ec/dcn/21/ec-21-0142-01-00EC-technical-coherence-sub-ad-hoc-22jun2021-notes.docx</a:t>
            </a:r>
            <a:r>
              <a:rPr lang="en-US" u="sng" dirty="0"/>
              <a:t>)</a:t>
            </a:r>
            <a:endParaRPr lang="en-US" dirty="0">
              <a:solidFill>
                <a:srgbClr val="000000"/>
              </a:solidFill>
              <a:hlinkClick r:id="rId4"/>
            </a:endParaRPr>
          </a:p>
          <a:p>
            <a:pPr eaLnBrk="1" hangingPunct="1">
              <a:lnSpc>
                <a:spcPct val="90000"/>
              </a:lnSpc>
              <a:spcBef>
                <a:spcPts val="300"/>
              </a:spcBef>
              <a:defRPr/>
            </a:pPr>
            <a:endParaRPr lang="en-US" dirty="0">
              <a:solidFill>
                <a:srgbClr val="000000"/>
              </a:solidFill>
              <a:hlinkClick r:id="rId4"/>
            </a:endParaRPr>
          </a:p>
          <a:p>
            <a:pPr eaLnBrk="1" hangingPunct="1">
              <a:lnSpc>
                <a:spcPct val="90000"/>
              </a:lnSpc>
              <a:spcBef>
                <a:spcPts val="300"/>
              </a:spcBef>
              <a:defRPr/>
            </a:pPr>
            <a:r>
              <a:rPr lang="en-US" dirty="0">
                <a:solidFill>
                  <a:srgbClr val="000000"/>
                </a:solidFill>
                <a:hlinkClick r:id="rId4"/>
              </a:rPr>
              <a:t>ec-21-0131-00-00EC-views-on-revision-of-ieee-std-802.pptx</a:t>
            </a:r>
            <a:r>
              <a:rPr lang="en-US" dirty="0">
                <a:solidFill>
                  <a:srgbClr val="000000"/>
                </a:solidFill>
              </a:rPr>
              <a:t> </a:t>
            </a:r>
            <a:endParaRPr lang="en-US" sz="2000" dirty="0">
              <a:solidFill>
                <a:srgbClr val="000000"/>
              </a:solidFill>
            </a:endParaRPr>
          </a:p>
          <a:p>
            <a:pPr marL="0" indent="0" eaLnBrk="1" hangingPunct="1">
              <a:lnSpc>
                <a:spcPct val="90000"/>
              </a:lnSpc>
              <a:spcBef>
                <a:spcPts val="300"/>
              </a:spcBef>
              <a:buNone/>
              <a:defRPr/>
            </a:pPr>
            <a:endParaRPr lang="en-US" sz="2000" b="0" dirty="0"/>
          </a:p>
          <a:p>
            <a:pPr marL="0" indent="-400050" eaLnBrk="1" hangingPunct="1">
              <a:lnSpc>
                <a:spcPct val="90000"/>
              </a:lnSpc>
              <a:spcBef>
                <a:spcPts val="300"/>
              </a:spcBef>
              <a:buFont typeface="Arial" pitchFamily="34" charset="0"/>
              <a:buChar char="•"/>
              <a:defRPr/>
            </a:pPr>
            <a:endParaRPr lang="en-US" sz="2000" b="0" dirty="0"/>
          </a:p>
          <a:p>
            <a:r>
              <a:rPr lang="en-US" dirty="0"/>
              <a:t>Proposal at EC:</a:t>
            </a:r>
          </a:p>
          <a:p>
            <a:pPr lvl="1"/>
            <a:r>
              <a:rPr lang="en-US" dirty="0"/>
              <a:t>A project to revise IEEE Std 802 should be initiated.</a:t>
            </a:r>
          </a:p>
          <a:p>
            <a:pPr lvl="1"/>
            <a:r>
              <a:rPr lang="en-US" dirty="0"/>
              <a:t>The project should be charged with ambitious but documented goals.</a:t>
            </a:r>
          </a:p>
          <a:p>
            <a:pPr lvl="1"/>
            <a:r>
              <a:rPr lang="en-US" dirty="0"/>
              <a:t>The goals should be specified in a consensus report to accompany the PAR.</a:t>
            </a:r>
          </a:p>
          <a:p>
            <a:pPr lvl="1"/>
            <a:r>
              <a:rPr lang="en-US" dirty="0"/>
              <a:t>The report and PAR could be generated by a focused pre-PAR activity, conducted in, for example, a Study Group or an Industry Connections Activity such as </a:t>
            </a:r>
            <a:r>
              <a:rPr lang="en-US" dirty="0" err="1"/>
              <a:t>Nendica</a:t>
            </a:r>
            <a:r>
              <a:rPr lang="en-US" dirty="0"/>
              <a:t>.</a:t>
            </a:r>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3266342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Contributions requested/expected:</a:t>
            </a:r>
          </a:p>
          <a:p>
            <a:pPr lvl="1" eaLnBrk="1" hangingPunct="1"/>
            <a:r>
              <a:rPr lang="en-US" altLang="en-US" dirty="0" err="1"/>
              <a:t>TGbe</a:t>
            </a:r>
            <a:r>
              <a:rPr lang="en-US" altLang="en-US" dirty="0"/>
              <a:t> architecture topics</a:t>
            </a:r>
          </a:p>
          <a:p>
            <a:pPr lvl="1" eaLnBrk="1" hangingPunct="1"/>
            <a:r>
              <a:rPr lang="en-US" altLang="en-US" dirty="0"/>
              <a:t>Annex G</a:t>
            </a:r>
          </a:p>
          <a:p>
            <a:pPr eaLnBrk="1" hangingPunct="1"/>
            <a:r>
              <a:rPr lang="en-US" altLang="en-US" dirty="0"/>
              <a:t>September planning</a:t>
            </a:r>
          </a:p>
          <a:p>
            <a:pPr lvl="1" eaLnBrk="1" hangingPunct="1"/>
            <a:r>
              <a:rPr lang="en-US" altLang="en-US" dirty="0"/>
              <a:t>3 slots?</a:t>
            </a:r>
          </a:p>
          <a:p>
            <a:pPr lvl="1" eaLnBrk="1" hangingPunct="1"/>
            <a:r>
              <a:rPr lang="en-US" altLang="en-US" dirty="0"/>
              <a:t>Topics…?</a:t>
            </a:r>
          </a:p>
          <a:p>
            <a:pPr eaLnBrk="1" hangingPunct="1"/>
            <a:r>
              <a:rPr lang="en-US" altLang="en-US" dirty="0"/>
              <a:t>Next Teleconference(s):</a:t>
            </a:r>
          </a:p>
          <a:p>
            <a:pPr lvl="1" eaLnBrk="1" hangingPunct="1"/>
            <a:r>
              <a:rPr lang="en-US" altLang="en-US" dirty="0"/>
              <a:t>July to Sept teleconference plan…?</a:t>
            </a:r>
          </a:p>
          <a:p>
            <a:pPr lvl="2" eaLnBrk="1" hangingPunct="1"/>
            <a:r>
              <a:rPr lang="en-US" altLang="en-US" dirty="0"/>
              <a:t>Conflicts to avoid: </a:t>
            </a:r>
            <a:r>
              <a:rPr lang="en-US" altLang="en-US" dirty="0" err="1"/>
              <a:t>TGbe</a:t>
            </a:r>
            <a:r>
              <a:rPr lang="en-US" altLang="en-US" dirty="0"/>
              <a:t>, </a:t>
            </a:r>
            <a:r>
              <a:rPr lang="en-US" altLang="en-US" dirty="0" err="1"/>
              <a:t>REVme</a:t>
            </a:r>
            <a:r>
              <a:rPr lang="en-US" altLang="en-US" dirty="0"/>
              <a:t>, </a:t>
            </a:r>
            <a:r>
              <a:rPr lang="en-US" altLang="en-US" dirty="0" err="1"/>
              <a:t>TGbd</a:t>
            </a:r>
            <a:r>
              <a:rPr lang="en-US" altLang="en-US" dirty="0"/>
              <a:t>, AANI, </a:t>
            </a:r>
            <a:r>
              <a:rPr lang="en-US" altLang="en-US" dirty="0" err="1"/>
              <a:t>TGbh</a:t>
            </a:r>
            <a:endParaRPr lang="en-US" altLang="en-US" dirty="0"/>
          </a:p>
          <a:p>
            <a:pPr lvl="2" eaLnBrk="1" hangingPunct="1"/>
            <a:r>
              <a:rPr lang="en-US" altLang="en-US" dirty="0"/>
              <a:t>Split topics across times, to get equal access in different time zones</a:t>
            </a:r>
          </a:p>
          <a:p>
            <a:pPr lvl="2" eaLnBrk="1" hangingPunct="1"/>
            <a:r>
              <a:rPr lang="en-US" altLang="en-US" dirty="0"/>
              <a:t>Monday 1PM ET?  Thursday 7PM ET?</a:t>
            </a:r>
          </a:p>
          <a:p>
            <a:pPr lvl="2" eaLnBrk="1" hangingPunct="1"/>
            <a:r>
              <a:rPr lang="en-US" altLang="en-US" dirty="0"/>
              <a:t>Not Sept 6, Aug 2-6, others??</a:t>
            </a:r>
          </a:p>
          <a:p>
            <a:pPr lvl="1" eaLnBrk="1" hangingPunct="1"/>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July 2021 Interim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 electronic plenary session</a:t>
            </a:r>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96618</TotalTime>
  <Words>2780</Words>
  <Application>Microsoft Office PowerPoint</Application>
  <PresentationFormat>On-screen Show (4:3)</PresentationFormat>
  <Paragraphs>290</Paragraphs>
  <Slides>27</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Helvetica</vt:lpstr>
      <vt:lpstr>Monotype Sorts</vt:lpstr>
      <vt:lpstr>Times New Roman</vt:lpstr>
      <vt:lpstr>802-11-Submission</vt:lpstr>
      <vt:lpstr>Document</vt:lpstr>
      <vt:lpstr>ARC-SC-agenda-July-2021</vt:lpstr>
      <vt:lpstr>Abstract</vt:lpstr>
      <vt:lpstr>IEEE 802.11   Architecture Standing Committee</vt:lpstr>
      <vt:lpstr>Registration for the July 802 electronic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12 July 2021, 13:30 ET</vt:lpstr>
      <vt:lpstr>ARC Agenda – 13 July 2021, 19:00 ET</vt:lpstr>
      <vt:lpstr>ARC Agenda – 14 July 2021, 11:15 ET</vt:lpstr>
      <vt:lpstr>Prior meeting minutes</vt:lpstr>
      <vt:lpstr>ARC (Architecture) – Other</vt:lpstr>
      <vt:lpstr>802.11 TGbe’s evolving multi-link architecture</vt:lpstr>
      <vt:lpstr>Annex G way forward</vt:lpstr>
      <vt:lpstr>March Straw Poll on Annex G  (pick one answer)</vt:lpstr>
      <vt:lpstr>March Straw Poll on Annex G  (pick multiple answers)</vt:lpstr>
      <vt:lpstr>802.11 TGbc architecture</vt:lpstr>
      <vt:lpstr>IEEE Std 802 revision</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980</cp:revision>
  <cp:lastPrinted>1998-02-10T13:28:06Z</cp:lastPrinted>
  <dcterms:created xsi:type="dcterms:W3CDTF">2009-07-15T16:38:20Z</dcterms:created>
  <dcterms:modified xsi:type="dcterms:W3CDTF">2021-07-13T22:26:23Z</dcterms:modified>
</cp:coreProperties>
</file>