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272" r:id="rId3"/>
    <p:sldId id="315" r:id="rId4"/>
    <p:sldId id="328" r:id="rId5"/>
    <p:sldId id="267" r:id="rId6"/>
    <p:sldId id="260" r:id="rId7"/>
    <p:sldId id="261" r:id="rId8"/>
    <p:sldId id="262" r:id="rId9"/>
    <p:sldId id="263" r:id="rId10"/>
    <p:sldId id="283" r:id="rId11"/>
    <p:sldId id="284" r:id="rId12"/>
    <p:sldId id="287" r:id="rId13"/>
    <p:sldId id="288" r:id="rId14"/>
    <p:sldId id="289" r:id="rId15"/>
    <p:sldId id="361" r:id="rId16"/>
    <p:sldId id="370" r:id="rId17"/>
    <p:sldId id="365" r:id="rId18"/>
    <p:sldId id="363" r:id="rId19"/>
    <p:sldId id="367" r:id="rId20"/>
    <p:sldId id="371" r:id="rId21"/>
    <p:sldId id="334" r:id="rId22"/>
    <p:sldId id="368" r:id="rId23"/>
    <p:sldId id="369" r:id="rId24"/>
    <p:sldId id="372" r:id="rId25"/>
    <p:sldId id="373" r:id="rId26"/>
    <p:sldId id="360" r:id="rId2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78" d="100"/>
          <a:sy n="78" d="100"/>
        </p:scale>
        <p:origin x="768"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2681195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24</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48693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4</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15</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989034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July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802.11-21/0940r1</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9/11-19-0106-00-000m-sta-and-ap.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hyperlink" Target="https://mentor.ieee.org/802.11/dcn/20/11-20-0174-00-0arc-epd-and-lpd-terminology-misalignment-in-ieee-std-802-1-and-802-11.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577-05-00be-cr-mld-architecture.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1/11-21-0396-04-00be-11be-ap-mld-architecture-discussion-2.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921-02-0arc-obsolete-annex-g-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s://mentor.ieee.org/802.11/dcn/21/11-21-0414-02-0arc-draft-examples-of-a-proposed-notation-for-frame-exchange-sequence-sequences-in-annex-g-of-802-11-2020.docx" TargetMode="External"/><Relationship Id="rId4" Type="http://schemas.openxmlformats.org/officeDocument/2006/relationships/hyperlink" Target="https://mentor.ieee.org/802.11/dcn/21/11-21-0833-01-0arc-frame-exchange-sequence-annenx-g-divorce.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ARC-SC-agenda-July-2021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2021-07-02</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884"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12 July 2021, 13:30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13 July 2021, 19:00 ET</a:t>
            </a:r>
          </a:p>
        </p:txBody>
      </p:sp>
      <p:sp>
        <p:nvSpPr>
          <p:cNvPr id="11267" name="Rectangle 3"/>
          <p:cNvSpPr>
            <a:spLocks noGrp="1" noChangeArrowheads="1"/>
          </p:cNvSpPr>
          <p:nvPr>
            <p:ph idx="1"/>
          </p:nvPr>
        </p:nvSpPr>
        <p:spPr>
          <a:xfrm>
            <a:off x="342900" y="14097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Reminder: 3 meetings this week: Monday 13:30 ET,   Tuesday 19:00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r>
              <a:rPr lang="en-US" dirty="0"/>
              <a:t> contributions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err="1"/>
              <a:t>TGbc</a:t>
            </a:r>
            <a:r>
              <a:rPr lang="en-US" dirty="0"/>
              <a:t> architecture</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4335952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14 July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sz="2400" dirty="0">
                <a:solidFill>
                  <a:srgbClr val="000000"/>
                </a:solidFill>
              </a:rPr>
              <a:t>802.11 </a:t>
            </a:r>
            <a:r>
              <a:rPr lang="en-US" sz="2400" dirty="0" err="1">
                <a:solidFill>
                  <a:srgbClr val="000000"/>
                </a:solidFill>
              </a:rPr>
              <a:t>TGbe’s</a:t>
            </a:r>
            <a:r>
              <a:rPr lang="en-US" sz="2400" dirty="0">
                <a:solidFill>
                  <a:srgbClr val="000000"/>
                </a:solidFill>
              </a:rPr>
              <a:t> evolving multi-link architecture</a:t>
            </a:r>
            <a:r>
              <a:rPr lang="en-US" sz="2400" dirty="0"/>
              <a:t> contributions</a:t>
            </a:r>
          </a:p>
          <a:p>
            <a:pPr lvl="1" eaLnBrk="1" hangingPunct="1">
              <a:lnSpc>
                <a:spcPct val="90000"/>
              </a:lnSpc>
              <a:spcBef>
                <a:spcPts val="300"/>
              </a:spcBef>
              <a:spcAft>
                <a:spcPts val="600"/>
              </a:spcAft>
              <a:defRPr/>
            </a:pPr>
            <a:r>
              <a:rPr lang="en-US" sz="2400" dirty="0"/>
              <a:t>Annex G way forward </a:t>
            </a:r>
          </a:p>
          <a:p>
            <a:pPr lvl="1" eaLnBrk="1" hangingPunct="1">
              <a:lnSpc>
                <a:spcPct val="90000"/>
              </a:lnSpc>
              <a:spcBef>
                <a:spcPts val="300"/>
              </a:spcBef>
              <a:spcAft>
                <a:spcPts val="600"/>
              </a:spcAft>
              <a:defRPr/>
            </a:pPr>
            <a:r>
              <a:rPr lang="en-US" sz="2400" dirty="0" err="1"/>
              <a:t>TGbc</a:t>
            </a:r>
            <a:r>
              <a:rPr lang="en-US" sz="2400" dirty="0"/>
              <a:t> architecture</a:t>
            </a:r>
          </a:p>
          <a:p>
            <a:pPr lvl="1" eaLnBrk="1" hangingPunct="1">
              <a:lnSpc>
                <a:spcPct val="90000"/>
              </a:lnSpc>
              <a:spcBef>
                <a:spcPts val="300"/>
              </a:spcBef>
              <a:spcAft>
                <a:spcPts val="600"/>
              </a:spcAft>
              <a:defRPr/>
            </a:pPr>
            <a:r>
              <a:rPr lang="en-US" sz="2400" dirty="0"/>
              <a:t>IEEE Std 802 revision</a:t>
            </a:r>
          </a:p>
          <a:p>
            <a:pPr lvl="1" eaLnBrk="1" hangingPunct="1">
              <a:lnSpc>
                <a:spcPct val="90000"/>
              </a:lnSpc>
              <a:spcBef>
                <a:spcPts val="300"/>
              </a:spcBef>
              <a:spcAft>
                <a:spcPts val="600"/>
              </a:spcAft>
              <a:defRPr/>
            </a:pPr>
            <a:r>
              <a:rPr lang="en-US" sz="2400"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371600"/>
            <a:ext cx="8458200" cy="43434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May plenary: </a:t>
            </a:r>
          </a:p>
          <a:p>
            <a:pPr marL="400050" lvl="1" indent="0" eaLnBrk="1" hangingPunct="1">
              <a:lnSpc>
                <a:spcPct val="90000"/>
              </a:lnSpc>
              <a:spcBef>
                <a:spcPts val="300"/>
              </a:spcBef>
              <a:buNone/>
              <a:defRPr/>
            </a:pPr>
            <a:r>
              <a:rPr lang="en-US" sz="2400" dirty="0">
                <a:solidFill>
                  <a:srgbClr val="000000"/>
                </a:solidFill>
              </a:rPr>
              <a:t>June telecons:</a:t>
            </a:r>
          </a:p>
          <a:p>
            <a:pPr lvl="1" eaLnBrk="1" hangingPunct="1">
              <a:lnSpc>
                <a:spcPct val="90000"/>
              </a:lnSpc>
              <a:spcBef>
                <a:spcPts val="300"/>
              </a:spcBef>
              <a:defRPr/>
            </a:pPr>
            <a:r>
              <a:rPr lang="en-US" sz="2400" dirty="0">
                <a:solidFill>
                  <a:srgbClr val="000000"/>
                </a:solidFill>
              </a:rPr>
              <a:t>June 3: </a:t>
            </a:r>
          </a:p>
          <a:p>
            <a:pPr lvl="1" eaLnBrk="1" hangingPunct="1">
              <a:lnSpc>
                <a:spcPct val="90000"/>
              </a:lnSpc>
              <a:spcBef>
                <a:spcPts val="300"/>
              </a:spcBef>
              <a:defRPr/>
            </a:pPr>
            <a:r>
              <a:rPr lang="en-US" sz="2400" dirty="0">
                <a:solidFill>
                  <a:srgbClr val="000000"/>
                </a:solidFill>
              </a:rPr>
              <a:t>June 7: </a:t>
            </a:r>
          </a:p>
          <a:p>
            <a:pPr lvl="1" eaLnBrk="1" hangingPunct="1">
              <a:lnSpc>
                <a:spcPct val="90000"/>
              </a:lnSpc>
              <a:spcBef>
                <a:spcPts val="300"/>
              </a:spcBef>
              <a:defRPr/>
            </a:pPr>
            <a:r>
              <a:rPr lang="en-US" sz="2400" dirty="0">
                <a:solidFill>
                  <a:srgbClr val="000000"/>
                </a:solidFill>
              </a:rPr>
              <a:t>June 17: </a:t>
            </a:r>
          </a:p>
          <a:p>
            <a:pPr lvl="1" eaLnBrk="1" hangingPunct="1">
              <a:lnSpc>
                <a:spcPct val="90000"/>
              </a:lnSpc>
              <a:spcBef>
                <a:spcPts val="300"/>
              </a:spcBef>
              <a:defRPr/>
            </a:pPr>
            <a:r>
              <a:rPr lang="en-US" sz="2400" dirty="0">
                <a:solidFill>
                  <a:srgbClr val="000000"/>
                </a:solidFill>
              </a:rPr>
              <a:t>June 21: </a:t>
            </a:r>
            <a:endParaRPr lang="en-US" b="1" dirty="0"/>
          </a:p>
          <a:p>
            <a:pPr marL="457200" indent="-457200">
              <a:lnSpc>
                <a:spcPct val="90000"/>
              </a:lnSpc>
              <a:spcBef>
                <a:spcPts val="0"/>
              </a:spcBef>
              <a:spcAft>
                <a:spcPts val="600"/>
              </a:spcAft>
              <a:buFont typeface="Arial" panose="020B0604020202020204" pitchFamily="34" charset="0"/>
              <a:buChar char="•"/>
              <a:defRPr/>
            </a:pPr>
            <a:r>
              <a:rPr lang="en-US" dirty="0"/>
              <a:t>Moved: </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 </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11267" name="Rectangle 3"/>
          <p:cNvSpPr>
            <a:spLocks noGrp="1" noChangeArrowheads="1"/>
          </p:cNvSpPr>
          <p:nvPr>
            <p:ph idx="1"/>
          </p:nvPr>
        </p:nvSpPr>
        <p:spPr>
          <a:xfrm>
            <a:off x="342900" y="1524000"/>
            <a:ext cx="8458200" cy="4038600"/>
          </a:xfrm>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b="1" dirty="0"/>
              <a:t>Consider any changes to remove 802.2/LLC terms? [Related to IEEE Std 802 work?]</a:t>
            </a:r>
            <a:endParaRPr lang="en-US" b="1" dirty="0">
              <a:solidFill>
                <a:schemeClr val="accent2">
                  <a:lumMod val="75000"/>
                </a:schemeClr>
              </a:solidFill>
            </a:endParaRPr>
          </a:p>
          <a:p>
            <a:pPr marL="685800" lvl="2" indent="-342900">
              <a:lnSpc>
                <a:spcPct val="90000"/>
              </a:lnSpc>
              <a:buFont typeface="Arial" pitchFamily="34" charset="0"/>
              <a:buChar char="•"/>
              <a:defRPr/>
            </a:pPr>
            <a:r>
              <a:rPr lang="en-US" b="1" dirty="0"/>
              <a:t>“What is a STA?” (per </a:t>
            </a:r>
            <a:r>
              <a:rPr lang="en-US" b="1" dirty="0" err="1"/>
              <a:t>REVmd</a:t>
            </a:r>
            <a:r>
              <a:rPr lang="en-US" b="1" dirty="0"/>
              <a:t> discussion: </a:t>
            </a:r>
            <a:r>
              <a:rPr lang="en-US" b="1" dirty="0">
                <a:solidFill>
                  <a:schemeClr val="accent2">
                    <a:lumMod val="75000"/>
                  </a:schemeClr>
                </a:solidFill>
                <a:hlinkClick r:id="rId3">
                  <a:extLst>
                    <a:ext uri="{A12FA001-AC4F-418D-AE19-62706E023703}">
                      <ahyp:hlinkClr xmlns:ahyp="http://schemas.microsoft.com/office/drawing/2018/hyperlinkcolor" val="tx"/>
                    </a:ext>
                  </a:extLst>
                </a:hlinkClick>
              </a:rPr>
              <a:t>11-19/0106r0</a:t>
            </a:r>
            <a:r>
              <a:rPr lang="en-US" b="1" dirty="0"/>
              <a:t>)</a:t>
            </a:r>
          </a:p>
          <a:p>
            <a:pPr marL="685800" lvl="2" indent="-342900">
              <a:lnSpc>
                <a:spcPct val="90000"/>
              </a:lnSpc>
              <a:buFont typeface="Arial" pitchFamily="34" charset="0"/>
              <a:buChar char="•"/>
              <a:defRPr/>
            </a:pPr>
            <a:r>
              <a:rPr lang="en-US" b="1" dirty="0"/>
              <a:t>Off-channel TDLS architecture</a:t>
            </a:r>
          </a:p>
          <a:p>
            <a:pPr marL="685800" lvl="2" indent="-342900">
              <a:lnSpc>
                <a:spcPct val="90000"/>
              </a:lnSpc>
              <a:spcBef>
                <a:spcPts val="300"/>
              </a:spcBef>
              <a:spcAft>
                <a:spcPts val="0"/>
              </a:spcAft>
              <a:buFont typeface="Arial" pitchFamily="34" charset="0"/>
              <a:buChar char="•"/>
              <a:defRPr/>
            </a:pPr>
            <a:r>
              <a:rPr lang="en-US"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b="1" dirty="0"/>
              <a:t>One aspect is how MAC address is set/controlled – related to IEEE 1609/</a:t>
            </a:r>
            <a:r>
              <a:rPr lang="en-US" b="1" dirty="0" err="1"/>
              <a:t>TGbd</a:t>
            </a:r>
            <a:r>
              <a:rPr lang="en-US" b="1" dirty="0"/>
              <a:t>  activities</a:t>
            </a:r>
          </a:p>
          <a:p>
            <a:pPr marL="685800" lvl="3" indent="-342900">
              <a:lnSpc>
                <a:spcPct val="90000"/>
              </a:lnSpc>
              <a:spcBef>
                <a:spcPts val="300"/>
              </a:spcBef>
              <a:spcAft>
                <a:spcPts val="0"/>
              </a:spcAft>
              <a:buFont typeface="Arial" panose="020B0604020202020204" pitchFamily="34" charset="0"/>
              <a:buChar char="•"/>
              <a:defRPr/>
            </a:pPr>
            <a:r>
              <a:rPr lang="en-US" sz="1800" b="1" dirty="0" err="1"/>
              <a:t>TGaz</a:t>
            </a:r>
            <a:r>
              <a:rPr lang="en-US" sz="1800" b="1" dirty="0"/>
              <a:t> work on Fine Timing Measurement and IEEE 1588 mapping</a:t>
            </a:r>
          </a:p>
          <a:p>
            <a:pPr marL="685800" lvl="2" indent="-342900">
              <a:lnSpc>
                <a:spcPct val="90000"/>
              </a:lnSpc>
              <a:buFont typeface="Arial" pitchFamily="34" charset="0"/>
              <a:buChar char="•"/>
              <a:defRPr/>
            </a:pPr>
            <a:r>
              <a:rPr lang="en-US" b="1" dirty="0"/>
              <a:t>Clarifying EPD/LPD: </a:t>
            </a:r>
            <a:r>
              <a:rPr lang="en-US" dirty="0">
                <a:hlinkClick r:id="rId4"/>
              </a:rPr>
              <a:t>11-20/0174r0</a:t>
            </a:r>
            <a:r>
              <a:rPr lang="en-US" dirty="0"/>
              <a:t>; </a:t>
            </a:r>
            <a:r>
              <a:rPr lang="en-US" b="1" dirty="0"/>
              <a:t>monitor 802.1 discussions [Related to IEEE Std 802 work?]</a:t>
            </a:r>
          </a:p>
          <a:p>
            <a:pPr marL="685800" lvl="2" indent="-342900">
              <a:lnSpc>
                <a:spcPct val="90000"/>
              </a:lnSpc>
              <a:buFont typeface="Arial" pitchFamily="34" charset="0"/>
              <a:buChar char="•"/>
              <a:defRPr/>
            </a:pPr>
            <a:r>
              <a:rPr lang="en-US" b="1" dirty="0" err="1"/>
              <a:t>Nendica’s</a:t>
            </a:r>
            <a:r>
              <a:rPr lang="en-US" b="1" dirty="0"/>
              <a:t>/</a:t>
            </a:r>
            <a:r>
              <a:rPr lang="en-US" b="1" dirty="0" err="1"/>
              <a:t>TGbe’s</a:t>
            </a:r>
            <a:r>
              <a:rPr lang="en-US" b="1" dirty="0"/>
              <a:t> discussion on 802.11 in a Deterministic Network/Time-Sensitive Networking</a:t>
            </a:r>
          </a:p>
          <a:p>
            <a:pPr marL="0" lvl="1" indent="0" eaLnBrk="1" hangingPunct="1">
              <a:lnSpc>
                <a:spcPct val="90000"/>
              </a:lnSpc>
              <a:spcBef>
                <a:spcPts val="300"/>
              </a:spcBef>
              <a:buNone/>
              <a:defRPr/>
            </a:pPr>
            <a:endParaRPr lang="en-US"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July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914400"/>
          </a:xfrm>
        </p:spPr>
        <p:txBody>
          <a:bodyPr/>
          <a:lstStyle/>
          <a:p>
            <a:pPr marL="0" indent="0" eaLnBrk="1" hangingPunct="1">
              <a:lnSpc>
                <a:spcPct val="90000"/>
              </a:lnSpc>
              <a:spcBef>
                <a:spcPts val="300"/>
              </a:spcBef>
              <a:buFontTx/>
              <a:buNone/>
              <a:defRPr/>
            </a:pPr>
            <a:r>
              <a:rPr lang="en-US" dirty="0">
                <a:solidFill>
                  <a:srgbClr val="000000"/>
                </a:solidFill>
              </a:rPr>
              <a:t>802.11 </a:t>
            </a:r>
            <a:r>
              <a:rPr lang="en-US" dirty="0" err="1">
                <a:solidFill>
                  <a:srgbClr val="000000"/>
                </a:solidFill>
              </a:rPr>
              <a:t>TGbe’s</a:t>
            </a:r>
            <a:r>
              <a:rPr lang="en-US" dirty="0">
                <a:solidFill>
                  <a:srgbClr val="000000"/>
                </a:solidFill>
              </a:rPr>
              <a:t> evolving multi-link architecture</a:t>
            </a:r>
            <a:endParaRPr lang="en-US" dirty="0"/>
          </a:p>
        </p:txBody>
      </p:sp>
      <p:sp>
        <p:nvSpPr>
          <p:cNvPr id="11267" name="Rectangle 3"/>
          <p:cNvSpPr>
            <a:spLocks noGrp="1" noChangeArrowheads="1"/>
          </p:cNvSpPr>
          <p:nvPr>
            <p:ph idx="1"/>
          </p:nvPr>
        </p:nvSpPr>
        <p:spPr>
          <a:xfrm>
            <a:off x="342900" y="1600200"/>
            <a:ext cx="8458200" cy="4800600"/>
          </a:xfrm>
        </p:spPr>
        <p:txBody>
          <a:bodyPr/>
          <a:lstStyle/>
          <a:p>
            <a:pPr marL="0" indent="0" eaLnBrk="1" hangingPunct="1">
              <a:lnSpc>
                <a:spcPct val="90000"/>
              </a:lnSpc>
              <a:spcBef>
                <a:spcPts val="300"/>
              </a:spcBef>
              <a:buFontTx/>
              <a:buNone/>
              <a:defRPr/>
            </a:pPr>
            <a:r>
              <a:rPr lang="en-US" sz="2800" dirty="0">
                <a:solidFill>
                  <a:srgbClr val="000000"/>
                </a:solidFill>
              </a:rPr>
              <a:t>802.11 </a:t>
            </a:r>
            <a:r>
              <a:rPr lang="en-US" sz="2800" dirty="0" err="1">
                <a:solidFill>
                  <a:srgbClr val="000000"/>
                </a:solidFill>
              </a:rPr>
              <a:t>TGbe’s</a:t>
            </a:r>
            <a:r>
              <a:rPr lang="en-US" sz="2800" dirty="0">
                <a:solidFill>
                  <a:srgbClr val="000000"/>
                </a:solidFill>
              </a:rPr>
              <a:t> evolving multi-link architecture</a:t>
            </a:r>
            <a:endParaRPr lang="en-US" sz="2800" dirty="0"/>
          </a:p>
          <a:p>
            <a:pPr marL="342900" lvl="1" indent="-342900" eaLnBrk="1" hangingPunct="1">
              <a:lnSpc>
                <a:spcPct val="90000"/>
              </a:lnSpc>
              <a:spcBef>
                <a:spcPts val="300"/>
              </a:spcBef>
              <a:buFont typeface="Arial" pitchFamily="34" charset="0"/>
              <a:buChar char="•"/>
              <a:defRPr/>
            </a:pPr>
            <a:r>
              <a:rPr lang="en-US" b="1" dirty="0"/>
              <a:t>How does the architecture (still evolving) within 802.11 </a:t>
            </a:r>
            <a:r>
              <a:rPr lang="en-US" b="1" dirty="0" err="1"/>
              <a:t>TGbe</a:t>
            </a:r>
            <a:r>
              <a:rPr lang="en-US" b="1" dirty="0"/>
              <a:t> fit into or affect the overall (baseline) 802.11 architecture?</a:t>
            </a:r>
          </a:p>
          <a:p>
            <a:pPr marL="342900" lvl="1" indent="-342900" eaLnBrk="1" hangingPunct="1">
              <a:lnSpc>
                <a:spcPct val="90000"/>
              </a:lnSpc>
              <a:spcBef>
                <a:spcPts val="300"/>
              </a:spcBef>
              <a:buFont typeface="Arial" pitchFamily="34" charset="0"/>
              <a:buChar char="•"/>
              <a:defRPr/>
            </a:pPr>
            <a:r>
              <a:rPr lang="en-US" b="1" dirty="0"/>
              <a:t>Contributions:</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3"/>
              </a:rPr>
              <a:t>11-21/0577r5</a:t>
            </a:r>
            <a:r>
              <a:rPr lang="en-US" sz="2000" dirty="0"/>
              <a:t> </a:t>
            </a:r>
          </a:p>
          <a:p>
            <a:pPr marL="1257300" lvl="2" indent="-457200">
              <a:lnSpc>
                <a:spcPct val="90000"/>
              </a:lnSpc>
              <a:spcBef>
                <a:spcPts val="300"/>
              </a:spcBef>
              <a:spcAft>
                <a:spcPts val="600"/>
              </a:spcAft>
              <a:buFont typeface="Arial" panose="020B0604020202020204" pitchFamily="34" charset="0"/>
              <a:buChar char="•"/>
              <a:defRPr/>
            </a:pPr>
            <a:r>
              <a:rPr lang="en-US" sz="2000" dirty="0">
                <a:hlinkClick r:id="rId4"/>
              </a:rPr>
              <a:t>11-21/0396r4</a:t>
            </a:r>
            <a:r>
              <a:rPr lang="en-US" sz="2000" dirty="0"/>
              <a:t> </a:t>
            </a:r>
          </a:p>
          <a:p>
            <a:pPr marL="342900" lvl="1" indent="-342900" eaLnBrk="1" hangingPunct="1">
              <a:lnSpc>
                <a:spcPct val="90000"/>
              </a:lnSpc>
              <a:spcBef>
                <a:spcPts val="300"/>
              </a:spcBef>
              <a:buFont typeface="Arial" pitchFamily="34" charset="0"/>
              <a:buChar char="•"/>
              <a:defRPr/>
            </a:pPr>
            <a:endParaRPr lang="en-US"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1440696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Obsolete Annex G, part 2 - </a:t>
            </a:r>
            <a:r>
              <a:rPr lang="en-US" sz="2400" dirty="0">
                <a:hlinkClick r:id="rId3"/>
              </a:rPr>
              <a:t>11-21/0921r2</a:t>
            </a:r>
            <a:r>
              <a:rPr lang="en-US" sz="2400" dirty="0"/>
              <a:t> – Graham Smith</a:t>
            </a:r>
          </a:p>
          <a:p>
            <a:pPr marL="857250" lvl="1" indent="-457200">
              <a:lnSpc>
                <a:spcPct val="90000"/>
              </a:lnSpc>
              <a:spcBef>
                <a:spcPts val="300"/>
              </a:spcBef>
              <a:spcAft>
                <a:spcPts val="0"/>
              </a:spcAft>
              <a:buFont typeface="Arial" panose="020B0604020202020204" pitchFamily="34" charset="0"/>
              <a:buChar char="•"/>
              <a:defRPr/>
            </a:pPr>
            <a:r>
              <a:rPr lang="en-US" sz="2400" dirty="0"/>
              <a:t>Divorce frame exchange/Annex G -  </a:t>
            </a:r>
            <a:r>
              <a:rPr lang="en-US" sz="2400" dirty="0">
                <a:hlinkClick r:id="rId4"/>
              </a:rPr>
              <a:t>11-21/0833r1</a:t>
            </a:r>
            <a:r>
              <a:rPr lang="en-US" sz="2400" dirty="0"/>
              <a:t> – Robert Stacey</a:t>
            </a:r>
          </a:p>
          <a:p>
            <a:pPr marL="857250" lvl="1" indent="-457200">
              <a:lnSpc>
                <a:spcPct val="90000"/>
              </a:lnSpc>
              <a:spcBef>
                <a:spcPts val="300"/>
              </a:spcBef>
              <a:spcAft>
                <a:spcPts val="0"/>
              </a:spcAft>
              <a:buFont typeface="Arial" panose="020B0604020202020204" pitchFamily="34" charset="0"/>
              <a:buChar char="•"/>
              <a:defRPr/>
            </a:pPr>
            <a:r>
              <a:rPr lang="en-US" sz="2400" dirty="0"/>
              <a:t>Replace Annex G with some other notation/style – </a:t>
            </a:r>
            <a:r>
              <a:rPr lang="en-US" sz="2400" dirty="0">
                <a:hlinkClick r:id="rId5"/>
              </a:rPr>
              <a:t>11-21/0414r2</a:t>
            </a:r>
            <a:r>
              <a:rPr lang="en-US" sz="2400" dirty="0"/>
              <a:t> – Harry Bims</a:t>
            </a:r>
          </a:p>
          <a:p>
            <a:pPr marL="914400" lvl="1" indent="-457200">
              <a:lnSpc>
                <a:spcPct val="90000"/>
              </a:lnSpc>
              <a:spcBef>
                <a:spcPts val="300"/>
              </a:spcBef>
              <a:spcAft>
                <a:spcPts val="0"/>
              </a:spcAft>
              <a:buFont typeface="Arial" panose="020B0604020202020204" pitchFamily="34" charset="0"/>
              <a:buChar char="•"/>
              <a:defRPr/>
            </a:pPr>
            <a:endParaRPr lang="en-US" sz="2400" dirty="0"/>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one answer)</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8</a:t>
            </a:r>
          </a:p>
          <a:p>
            <a:pPr marL="457200" indent="-457200">
              <a:buFont typeface="+mj-lt"/>
              <a:buAutoNum type="alphaUcPeriod"/>
            </a:pPr>
            <a:r>
              <a:rPr lang="en-US" sz="2000" dirty="0"/>
              <a:t>Replace Annex G with some other notation/style </a:t>
            </a:r>
            <a:r>
              <a:rPr lang="en-US" sz="2000" dirty="0">
                <a:solidFill>
                  <a:srgbClr val="FF0000"/>
                </a:solidFill>
              </a:rPr>
              <a:t>8</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9</a:t>
            </a:r>
          </a:p>
          <a:p>
            <a:pPr marL="457200" indent="-457200">
              <a:buFont typeface="+mj-lt"/>
              <a:buAutoNum type="alphaUcPeriod"/>
            </a:pPr>
            <a:r>
              <a:rPr lang="en-US" sz="2000" dirty="0"/>
              <a:t>Limit the scope of Annex G </a:t>
            </a:r>
            <a:r>
              <a:rPr lang="en-US" sz="2000" dirty="0">
                <a:solidFill>
                  <a:srgbClr val="FF0000"/>
                </a:solidFill>
              </a:rPr>
              <a:t>19</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8</a:t>
            </a:r>
          </a:p>
          <a:p>
            <a:pPr lvl="1"/>
            <a:r>
              <a:rPr lang="en-US" sz="1800" dirty="0"/>
              <a:t>Perhaps also “limit” it.  Probably still needs to have references replaced</a:t>
            </a:r>
          </a:p>
          <a:p>
            <a:r>
              <a:rPr lang="en-US" sz="2000" dirty="0"/>
              <a:t>No response </a:t>
            </a:r>
            <a:r>
              <a:rPr lang="en-US" sz="2000" dirty="0">
                <a:solidFill>
                  <a:srgbClr val="FF0000"/>
                </a:solidFill>
              </a:rPr>
              <a:t>65</a:t>
            </a:r>
          </a:p>
        </p:txBody>
      </p:sp>
    </p:spTree>
    <p:extLst>
      <p:ext uri="{BB962C8B-B14F-4D97-AF65-F5344CB8AC3E}">
        <p14:creationId xmlns:p14="http://schemas.microsoft.com/office/powerpoint/2010/main" val="2080947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8C705-A864-4772-AE7C-9B60C4FA144E}"/>
              </a:ext>
            </a:extLst>
          </p:cNvPr>
          <p:cNvSpPr>
            <a:spLocks noGrp="1"/>
          </p:cNvSpPr>
          <p:nvPr>
            <p:ph type="title"/>
          </p:nvPr>
        </p:nvSpPr>
        <p:spPr/>
        <p:txBody>
          <a:bodyPr/>
          <a:lstStyle/>
          <a:p>
            <a:r>
              <a:rPr lang="en-US" dirty="0"/>
              <a:t>March Straw Poll on Annex G </a:t>
            </a:r>
            <a:br>
              <a:rPr lang="en-US" dirty="0"/>
            </a:br>
            <a:r>
              <a:rPr lang="en-US" dirty="0"/>
              <a:t>(pick multiple answers)</a:t>
            </a:r>
          </a:p>
        </p:txBody>
      </p:sp>
      <p:sp>
        <p:nvSpPr>
          <p:cNvPr id="3" name="Content Placeholder 2">
            <a:extLst>
              <a:ext uri="{FF2B5EF4-FFF2-40B4-BE49-F238E27FC236}">
                <a16:creationId xmlns:a16="http://schemas.microsoft.com/office/drawing/2014/main" id="{DE042089-EF40-4E67-852E-711FB312094D}"/>
              </a:ext>
            </a:extLst>
          </p:cNvPr>
          <p:cNvSpPr>
            <a:spLocks noGrp="1"/>
          </p:cNvSpPr>
          <p:nvPr>
            <p:ph idx="1"/>
          </p:nvPr>
        </p:nvSpPr>
        <p:spPr>
          <a:xfrm>
            <a:off x="685800" y="1752600"/>
            <a:ext cx="7772400" cy="4343400"/>
          </a:xfrm>
        </p:spPr>
        <p:txBody>
          <a:bodyPr/>
          <a:lstStyle/>
          <a:p>
            <a:pPr marL="457200" indent="-457200">
              <a:buFont typeface="+mj-lt"/>
              <a:buAutoNum type="alphaUcPeriod"/>
            </a:pPr>
            <a:r>
              <a:rPr lang="en-US" sz="2000" dirty="0"/>
              <a:t>Update Annex G – be correct and complete (in EBNF) </a:t>
            </a:r>
            <a:r>
              <a:rPr lang="en-US" sz="2000" dirty="0">
                <a:solidFill>
                  <a:srgbClr val="FF0000"/>
                </a:solidFill>
              </a:rPr>
              <a:t>20</a:t>
            </a:r>
          </a:p>
          <a:p>
            <a:pPr marL="457200" indent="-457200">
              <a:buFont typeface="+mj-lt"/>
              <a:buAutoNum type="alphaUcPeriod"/>
            </a:pPr>
            <a:r>
              <a:rPr lang="en-US" sz="2000" dirty="0"/>
              <a:t>Replace Annex G with some other notation/style </a:t>
            </a:r>
            <a:r>
              <a:rPr lang="en-US" sz="2000" dirty="0">
                <a:solidFill>
                  <a:srgbClr val="FF0000"/>
                </a:solidFill>
              </a:rPr>
              <a:t>16</a:t>
            </a:r>
          </a:p>
          <a:p>
            <a:pPr lvl="1"/>
            <a:r>
              <a:rPr lang="en-US" sz="1800" dirty="0"/>
              <a:t>Still communicate the concepts, but simpler (_maybe_? less rigorous)</a:t>
            </a:r>
          </a:p>
          <a:p>
            <a:pPr marL="457200" indent="-457200">
              <a:buFont typeface="+mj-lt"/>
              <a:buAutoNum type="alphaUcPeriod"/>
            </a:pPr>
            <a:r>
              <a:rPr lang="en-US" sz="2000" dirty="0"/>
              <a:t>Remove Annex G, replace references (direct or indirect) in text if/where needed. </a:t>
            </a:r>
            <a:r>
              <a:rPr lang="en-US" sz="2000" dirty="0">
                <a:solidFill>
                  <a:srgbClr val="FF0000"/>
                </a:solidFill>
              </a:rPr>
              <a:t>22</a:t>
            </a:r>
          </a:p>
          <a:p>
            <a:pPr marL="457200" indent="-457200">
              <a:buFont typeface="+mj-lt"/>
              <a:buAutoNum type="alphaUcPeriod"/>
            </a:pPr>
            <a:r>
              <a:rPr lang="en-US" sz="2000" dirty="0"/>
              <a:t>Limit the scope of Annex G </a:t>
            </a:r>
            <a:r>
              <a:rPr lang="en-US" sz="2000" dirty="0">
                <a:solidFill>
                  <a:srgbClr val="FF0000"/>
                </a:solidFill>
              </a:rPr>
              <a:t>25</a:t>
            </a:r>
          </a:p>
          <a:p>
            <a:pPr lvl="1"/>
            <a:r>
              <a:rPr lang="en-US" sz="1800" dirty="0"/>
              <a:t>To certain PHYs?  Or some other historical cut-off?  Certain kinds of sequences?  (Done by excluding where it doesn’t apply?)	</a:t>
            </a:r>
          </a:p>
          <a:p>
            <a:pPr marL="457200" indent="-457200">
              <a:buFont typeface="+mj-lt"/>
              <a:buAutoNum type="alphaUcPeriod"/>
            </a:pPr>
            <a:r>
              <a:rPr lang="en-US" sz="2000" dirty="0"/>
              <a:t>Change to informative </a:t>
            </a:r>
            <a:r>
              <a:rPr lang="en-US" sz="2000" dirty="0">
                <a:solidFill>
                  <a:srgbClr val="FF0000"/>
                </a:solidFill>
              </a:rPr>
              <a:t>15</a:t>
            </a:r>
          </a:p>
          <a:p>
            <a:pPr lvl="1"/>
            <a:r>
              <a:rPr lang="en-US" sz="1800" dirty="0"/>
              <a:t>Perhaps also “limit” it.  Probably still needs to have references replaced</a:t>
            </a:r>
          </a:p>
          <a:p>
            <a:r>
              <a:rPr lang="en-US" sz="2000" dirty="0"/>
              <a:t>No response </a:t>
            </a:r>
            <a:r>
              <a:rPr lang="en-US" sz="2000" dirty="0">
                <a:solidFill>
                  <a:srgbClr val="FF0000"/>
                </a:solidFill>
              </a:rPr>
              <a:t>66</a:t>
            </a:r>
          </a:p>
        </p:txBody>
      </p:sp>
    </p:spTree>
    <p:extLst>
      <p:ext uri="{BB962C8B-B14F-4D97-AF65-F5344CB8AC3E}">
        <p14:creationId xmlns:p14="http://schemas.microsoft.com/office/powerpoint/2010/main" val="3198218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marL="0" indent="0" eaLnBrk="1" hangingPunct="1">
              <a:lnSpc>
                <a:spcPct val="90000"/>
              </a:lnSpc>
              <a:spcBef>
                <a:spcPts val="1200"/>
              </a:spcBef>
              <a:buNone/>
              <a:defRPr/>
            </a:pPr>
            <a:r>
              <a:rPr lang="en-US" dirty="0">
                <a:solidFill>
                  <a:srgbClr val="000000"/>
                </a:solidFill>
              </a:rPr>
              <a:t>802.11 </a:t>
            </a:r>
            <a:r>
              <a:rPr lang="en-US" dirty="0" err="1">
                <a:solidFill>
                  <a:srgbClr val="000000"/>
                </a:solidFill>
              </a:rPr>
              <a:t>TGbc</a:t>
            </a:r>
            <a:r>
              <a:rPr lang="en-US" dirty="0">
                <a:solidFill>
                  <a:srgbClr val="000000"/>
                </a:solidFill>
              </a:rPr>
              <a:t> architecture</a:t>
            </a:r>
          </a:p>
        </p:txBody>
      </p:sp>
      <p:sp>
        <p:nvSpPr>
          <p:cNvPr id="11267" name="Rectangle 3"/>
          <p:cNvSpPr>
            <a:spLocks noGrp="1" noChangeArrowheads="1"/>
          </p:cNvSpPr>
          <p:nvPr>
            <p:ph idx="1"/>
          </p:nvPr>
        </p:nvSpPr>
        <p:spPr>
          <a:xfrm>
            <a:off x="342900" y="1219200"/>
            <a:ext cx="8458200" cy="5181600"/>
          </a:xfrm>
        </p:spPr>
        <p:txBody>
          <a:bodyPr/>
          <a:lstStyle/>
          <a:p>
            <a:pPr marL="342900" lvl="1" indent="-342900" eaLnBrk="1" hangingPunct="1">
              <a:lnSpc>
                <a:spcPct val="90000"/>
              </a:lnSpc>
              <a:spcBef>
                <a:spcPts val="300"/>
              </a:spcBef>
              <a:buFont typeface="Arial" pitchFamily="34" charset="0"/>
              <a:buChar char="•"/>
              <a:defRPr/>
            </a:pPr>
            <a:r>
              <a:rPr lang="en-US" sz="2400" b="1" dirty="0">
                <a:hlinkClick r:id="rId3"/>
              </a:rPr>
              <a:t>11-21/0900r4</a:t>
            </a:r>
            <a:r>
              <a:rPr lang="en-US" sz="2400" b="1" dirty="0"/>
              <a:t> </a:t>
            </a: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2027690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pPr marL="0" indent="-400050" eaLnBrk="1" hangingPunct="1">
              <a:lnSpc>
                <a:spcPct val="90000"/>
              </a:lnSpc>
              <a:spcBef>
                <a:spcPts val="300"/>
              </a:spcBef>
              <a:buFont typeface="Arial" pitchFamily="34" charset="0"/>
              <a:buChar char="•"/>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err="1"/>
              <a:t>TGbe</a:t>
            </a:r>
            <a:r>
              <a:rPr lang="en-US" altLang="en-US" dirty="0"/>
              <a:t> architecture topics</a:t>
            </a:r>
          </a:p>
          <a:p>
            <a:pPr lvl="1" eaLnBrk="1" hangingPunct="1"/>
            <a:r>
              <a:rPr lang="en-US" altLang="en-US" dirty="0"/>
              <a:t>Annex G</a:t>
            </a:r>
          </a:p>
          <a:p>
            <a:pPr eaLnBrk="1" hangingPunct="1"/>
            <a:r>
              <a:rPr lang="en-US" altLang="en-US" dirty="0"/>
              <a:t>September planning</a:t>
            </a:r>
          </a:p>
          <a:p>
            <a:pPr lvl="1" eaLnBrk="1" hangingPunct="1"/>
            <a:r>
              <a:rPr lang="en-US" altLang="en-US" dirty="0"/>
              <a:t>3 slots?</a:t>
            </a:r>
          </a:p>
          <a:p>
            <a:pPr lvl="1" eaLnBrk="1" hangingPunct="1"/>
            <a:r>
              <a:rPr lang="en-US" altLang="en-US" dirty="0"/>
              <a:t>Topics…?</a:t>
            </a:r>
          </a:p>
          <a:p>
            <a:pPr eaLnBrk="1" hangingPunct="1"/>
            <a:r>
              <a:rPr lang="en-US" altLang="en-US" dirty="0"/>
              <a:t>Next Teleconference(s):</a:t>
            </a:r>
          </a:p>
          <a:p>
            <a:pPr lvl="1" eaLnBrk="1" hangingPunct="1"/>
            <a:r>
              <a:rPr lang="en-US" altLang="en-US" dirty="0"/>
              <a:t>July to Sept teleconference plan…?</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a:t>
            </a:r>
          </a:p>
          <a:p>
            <a:pPr lvl="2" eaLnBrk="1" hangingPunct="1"/>
            <a:r>
              <a:rPr lang="en-US" altLang="en-US" dirty="0"/>
              <a:t>Thursday 7PM ET?</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July 2021 Interim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96222</TotalTime>
  <Words>2520</Words>
  <Application>Microsoft Office PowerPoint</Application>
  <PresentationFormat>On-screen Show (4:3)</PresentationFormat>
  <Paragraphs>270</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802-11-Submission</vt:lpstr>
      <vt:lpstr>Document</vt:lpstr>
      <vt:lpstr>ARC-SC-agenda-July-2021</vt:lpstr>
      <vt:lpstr>Abstract</vt:lpstr>
      <vt:lpstr>IEEE 802.11   Architecture Standing Committee</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July 2021, 13:30 ET</vt:lpstr>
      <vt:lpstr>ARC Agenda – 13 July 2021, 19:00 ET</vt:lpstr>
      <vt:lpstr>ARC Agenda – 14 July 2021, 11:15 ET</vt:lpstr>
      <vt:lpstr>Prior meeting minutes</vt:lpstr>
      <vt:lpstr>ARC (Architecture) – Other</vt:lpstr>
      <vt:lpstr>802.11 TGbe’s evolving multi-link architecture</vt:lpstr>
      <vt:lpstr>Annex G way forward</vt:lpstr>
      <vt:lpstr>March Straw Poll on Annex G  (pick one answer)</vt:lpstr>
      <vt:lpstr>March Straw Poll on Annex G  (pick multiple answers)</vt:lpstr>
      <vt:lpstr>802.11 TGbc architecture</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970</cp:revision>
  <cp:lastPrinted>1998-02-10T13:28:06Z</cp:lastPrinted>
  <dcterms:created xsi:type="dcterms:W3CDTF">2009-07-15T16:38:20Z</dcterms:created>
  <dcterms:modified xsi:type="dcterms:W3CDTF">2021-07-02T16:44:36Z</dcterms:modified>
</cp:coreProperties>
</file>