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83" r:id="rId7"/>
    <p:sldId id="2350" r:id="rId8"/>
    <p:sldId id="2351" r:id="rId9"/>
    <p:sldId id="2352" r:id="rId10"/>
    <p:sldId id="258" r:id="rId11"/>
    <p:sldId id="259" r:id="rId12"/>
    <p:sldId id="1575" r:id="rId13"/>
    <p:sldId id="287" r:id="rId14"/>
    <p:sldId id="1577" r:id="rId15"/>
    <p:sldId id="1573" r:id="rId16"/>
    <p:sldId id="1574" r:id="rId17"/>
    <p:sldId id="1578" r:id="rId18"/>
    <p:sldId id="271" r:id="rId19"/>
    <p:sldId id="263" r:id="rId20"/>
    <p:sldId id="1592" r:id="rId21"/>
    <p:sldId id="1593" r:id="rId22"/>
    <p:sldId id="273" r:id="rId23"/>
    <p:sldId id="1581" r:id="rId24"/>
    <p:sldId id="2353" r:id="rId25"/>
    <p:sldId id="2354" r:id="rId26"/>
    <p:sldId id="1584" r:id="rId27"/>
    <p:sldId id="1585" r:id="rId28"/>
    <p:sldId id="1586" r:id="rId29"/>
    <p:sldId id="1587" r:id="rId30"/>
    <p:sldId id="1594" r:id="rId31"/>
    <p:sldId id="1595" r:id="rId32"/>
    <p:sldId id="1596" r:id="rId33"/>
    <p:sldId id="265" r:id="rId34"/>
    <p:sldId id="267" r:id="rId35"/>
    <p:sldId id="1591" r:id="rId36"/>
    <p:sldId id="1590" r:id="rId37"/>
    <p:sldId id="261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1" autoAdjust="0"/>
    <p:restoredTop sz="94660"/>
  </p:normalViewPr>
  <p:slideViewPr>
    <p:cSldViewPr>
      <p:cViewPr varScale="1">
        <p:scale>
          <a:sx n="156" d="100"/>
          <a:sy n="156" d="100"/>
        </p:scale>
        <p:origin x="116" y="1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0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33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9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052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87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3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1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D83321B-D9F0-4965-A1B1-C71CCA1235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665BC8E-9065-4BDC-9A60-82C39338E34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3CAD9BB3-F16D-4D8A-9175-CEA7ACE0B7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720F3497-618E-4200-9DFD-BDCE224257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0E5F3512-944D-455E-AF87-F8900D7244E7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7A34C2D4-C4C7-49EF-9248-377EEB40EB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C9B959AB-1E72-4E00-BE49-8ADA37A78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65412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35CAAA3-ABB0-4654-A022-E9708F73B2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A3148F4-66E5-4343-AD15-5772A68F5C8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E70BCE07-579C-42C5-A30D-3655EE4B676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288443B-F387-46BA-B3A8-8EDD49DC80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DB9444FA-E7A4-4A1B-8886-0BFB0ED9E814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21BEB900-E987-431A-87AB-E9BA7F6AB8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CBDC656F-8BE4-4A71-B776-F98A757901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35955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997F5B5-8F4B-49D5-A857-EF8713F9CB7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802.11-yy/xxxxr0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CB24DD7-C134-4F3F-8B82-45CE9A6149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Month Year</a:t>
            </a: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299E88FE-44C3-4625-819B-2CD58FF3D19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John Doe, Some Company</a:t>
            </a:r>
          </a:p>
        </p:txBody>
      </p:sp>
      <p:sp>
        <p:nvSpPr>
          <p:cNvPr id="5125" name="Rectangle 7">
            <a:extLst>
              <a:ext uri="{FF2B5EF4-FFF2-40B4-BE49-F238E27FC236}">
                <a16:creationId xmlns:a16="http://schemas.microsoft.com/office/drawing/2014/main" id="{3D0D1109-5A41-441A-A775-947E71A137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F030B1-5357-45B4-BDFB-FD24A9792881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5126" name="Rectangle 2">
            <a:extLst>
              <a:ext uri="{FF2B5EF4-FFF2-40B4-BE49-F238E27FC236}">
                <a16:creationId xmlns:a16="http://schemas.microsoft.com/office/drawing/2014/main" id="{481A46E8-E2DD-4427-B46E-B480CB531E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44BCF7FD-61A8-42EE-AF31-B43FDD13C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765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8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802.11-21/0936r1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1/ec-21-0112-00-00EC-ieee-p802-3de-draft-csd-responses.pdf" TargetMode="External"/><Relationship Id="rId13" Type="http://schemas.openxmlformats.org/officeDocument/2006/relationships/hyperlink" Target="https://mentor.ieee.org/802.15/dcn/21/15-21-0047-05-nuwb-draft-csd-ng-uwb.docx" TargetMode="External"/><Relationship Id="rId18" Type="http://schemas.openxmlformats.org/officeDocument/2006/relationships/hyperlink" Target="https://mentor.ieee.org/802.15/dcn/21/15-21-0265-03-0015-sg15-ns-nb-par-working-draft.docx" TargetMode="External"/><Relationship Id="rId3" Type="http://schemas.openxmlformats.org/officeDocument/2006/relationships/hyperlink" Target="https://www.ieee802.org/1/files/public/docs2017/cw-draft-CSD-0517-v02.pdf" TargetMode="External"/><Relationship Id="rId7" Type="http://schemas.openxmlformats.org/officeDocument/2006/relationships/hyperlink" Target="https://mentor.ieee.org/802-ec/dcn/21/ec-21-0113-01-00EC-ieee-p802-3de-draft-par-responses.pdf" TargetMode="External"/><Relationship Id="rId12" Type="http://schemas.openxmlformats.org/officeDocument/2006/relationships/hyperlink" Target="https://mentor.ieee.org/802.15/dcn/21/15-21-0126-02-nuwb-p802-15-4ab-par-draft-from-myproject.pdf" TargetMode="External"/><Relationship Id="rId17" Type="http://schemas.openxmlformats.org/officeDocument/2006/relationships/hyperlink" Target="https://mentor.ieee.org/802.15/dcn/21/15-21-0278-04-0014-sg14-draft-csd-for-ns-uwb.docx" TargetMode="External"/><Relationship Id="rId2" Type="http://schemas.openxmlformats.org/officeDocument/2006/relationships/hyperlink" Target="https://www.ieee802.org/1/files/public/docs2021/cw-PAR-extension-0521-v01.pdf" TargetMode="External"/><Relationship Id="rId16" Type="http://schemas.openxmlformats.org/officeDocument/2006/relationships/hyperlink" Target="https://mentor.ieee.org/802.15/dcn/21/15-21-0274-04-0014-sg14-ns-uwb-par-working-dra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21/1-21-0011-05-ICne-draft-nendica-icaid-renewal.docx" TargetMode="External"/><Relationship Id="rId11" Type="http://schemas.openxmlformats.org/officeDocument/2006/relationships/hyperlink" Target="https://mentor.ieee.org/802.15/dcn/21/15-21-0270-04-Cor2-tg4-2020-cor1-par-modification-draft.docx" TargetMode="External"/><Relationship Id="rId5" Type="http://schemas.openxmlformats.org/officeDocument/2006/relationships/hyperlink" Target="https://www.ieee802.org/1/files/public/docs2015/new-autoattach-romascanu-csd-0315-v01.pptx" TargetMode="External"/><Relationship Id="rId15" Type="http://schemas.openxmlformats.org/officeDocument/2006/relationships/hyperlink" Target="https://mentor.ieee.org/802.15/dcn/21/15-21-0260-02-006a-ieee-802-15-6a-csd-draft.docx" TargetMode="External"/><Relationship Id="rId10" Type="http://schemas.openxmlformats.org/officeDocument/2006/relationships/hyperlink" Target="https://mentor.ieee.org/802-ec/dcn/17/ec-17-0073-00-ACSD-802-15-13.docx" TargetMode="External"/><Relationship Id="rId19" Type="http://schemas.openxmlformats.org/officeDocument/2006/relationships/hyperlink" Target="https://mentor.ieee.org/802.15/dcn/21/15-21-0301-00-0015-sg15-draft-csd-for-ns-nb.docx" TargetMode="External"/><Relationship Id="rId4" Type="http://schemas.openxmlformats.org/officeDocument/2006/relationships/hyperlink" Target="https://www.ieee802.org/1/files/public/docs2021/cj-PAR-extension-0521-v01.pdf" TargetMode="External"/><Relationship Id="rId9" Type="http://schemas.openxmlformats.org/officeDocument/2006/relationships/hyperlink" Target="https://mentor.ieee.org/802.15/dcn/21/15-21-0267-01-0000-par-extension-request-for-p802-15-13.docx" TargetMode="External"/><Relationship Id="rId14" Type="http://schemas.openxmlformats.org/officeDocument/2006/relationships/hyperlink" Target="https://mentor.ieee.org/802.15/dcn/21/15-21-0259-03-006a-ieee-802-15-6a-par-draft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880&amp;is_group=00a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89-00-00bd-ieee-802-11bd-may-june-2021-tc-meeting-minutes.docx" TargetMode="External"/><Relationship Id="rId2" Type="http://schemas.openxmlformats.org/officeDocument/2006/relationships/hyperlink" Target="https://mentor.ieee.org/802.11/dcn/21/11-21-0454-00-00bd-tgbd-march-plenary-2021-teleconference-minutes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-web/public/view.html#pardetail/8770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2-09-00bh-issues-tracking.docx" TargetMode="External"/><Relationship Id="rId5" Type="http://schemas.openxmlformats.org/officeDocument/2006/relationships/hyperlink" Target="https://mentor.ieee.org/802.11/dcn/21/11-21-0703-00-0000-2021-april-liaison-from-wba.docx" TargetMode="External"/><Relationship Id="rId4" Type="http://schemas.openxmlformats.org/officeDocument/2006/relationships/hyperlink" Target="https://mentor.ieee.org/802.11/dcn/20/11-20-1117-05-0rcm-rcm-sg-proposed-rcm-csd-draft.docx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6-AANI-aani-sc-teleconference-agenda-07-july-2021.pptx" TargetMode="External"/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AANI-draft-technical-report-on-interworking-between-3gpp-5g-network-wlan.docx" TargetMode="External"/><Relationship Id="rId5" Type="http://schemas.openxmlformats.org/officeDocument/2006/relationships/hyperlink" Target="https://mentor.ieee.org/802.11/dcn/21/11-21-0953-00-AANI-proposed-qos-response-to-wba.docx" TargetMode="External"/><Relationship Id="rId4" Type="http://schemas.openxmlformats.org/officeDocument/2006/relationships/hyperlink" Target="https://mentor.ieee.org/802.11/dcn/21/11-21-0616-00-AANI-802-11ax-features-and-applicability-to-5g-and-wi-fi-convergence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0/11-21-0954-AANI-aani-sc-agenda-july-2021-plenary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056-AANI-aani-sc-teleconference-agenda-07-july-2021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July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2021-07-12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95" y="1338683"/>
            <a:ext cx="7770813" cy="636683"/>
          </a:xfrm>
        </p:spPr>
        <p:txBody>
          <a:bodyPr/>
          <a:lstStyle/>
          <a:p>
            <a:r>
              <a:rPr lang="en-US" altLang="en-US" sz="2100" dirty="0"/>
              <a:t>PAR Review SC – Snapshot slide</a:t>
            </a:r>
            <a:br>
              <a:rPr lang="en-US" altLang="en-US" sz="2100" dirty="0"/>
            </a:br>
            <a:r>
              <a:rPr lang="en-US" altLang="en-US" sz="2100" dirty="0"/>
              <a:t>Chair: Jon Rosdahl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550" y="2001380"/>
            <a:ext cx="8154906" cy="3712432"/>
          </a:xfrm>
        </p:spPr>
        <p:txBody>
          <a:bodyPr/>
          <a:lstStyle/>
          <a:p>
            <a:pPr marL="214313" indent="-214313"/>
            <a:r>
              <a:rPr lang="en-US" sz="1350" dirty="0"/>
              <a:t>PARs to be considered on </a:t>
            </a:r>
            <a:r>
              <a:rPr lang="en-US" altLang="en-US" sz="1350" dirty="0"/>
              <a:t>Telecons July 12 and 13, 2021  13:30-15:30 ET       - Comments due July 14</a:t>
            </a:r>
          </a:p>
          <a:p>
            <a:pPr lvl="1"/>
            <a:r>
              <a:rPr lang="en-US" sz="1200" dirty="0"/>
              <a:t>802.1Qcw - Amendment: YANG Data Models for Scheduled Traffic, Frame Preemption, and Per-Stream Filtering and Policing, </a:t>
            </a:r>
            <a:r>
              <a:rPr lang="en-US" sz="1200" dirty="0">
                <a:hlinkClick r:id="rId2"/>
              </a:rPr>
              <a:t>PAR Extension</a:t>
            </a:r>
            <a:r>
              <a:rPr lang="en-US" sz="1200" dirty="0"/>
              <a:t> and </a:t>
            </a:r>
            <a:r>
              <a:rPr lang="en-US" sz="1200" dirty="0">
                <a:hlinkClick r:id="rId3"/>
              </a:rPr>
              <a:t>CSD </a:t>
            </a:r>
            <a:endParaRPr lang="en-US" sz="1200" dirty="0"/>
          </a:p>
          <a:p>
            <a:pPr lvl="1"/>
            <a:r>
              <a:rPr lang="en-US" sz="1200" dirty="0"/>
              <a:t>802.1Qcj - Amendment: Automatic Attachment to Provider Backbone Bridging (PBB) services, </a:t>
            </a:r>
            <a:r>
              <a:rPr lang="en-US" sz="1200" dirty="0">
                <a:hlinkClick r:id="rId4"/>
              </a:rPr>
              <a:t>PAR Extension</a:t>
            </a:r>
            <a:r>
              <a:rPr lang="en-US" sz="1200" dirty="0"/>
              <a:t> and </a:t>
            </a:r>
            <a:r>
              <a:rPr lang="en-US" sz="1200" dirty="0">
                <a:hlinkClick r:id="rId5"/>
              </a:rPr>
              <a:t>CSD</a:t>
            </a:r>
            <a:endParaRPr lang="en-US" sz="1200" dirty="0"/>
          </a:p>
          <a:p>
            <a:pPr lvl="1"/>
            <a:r>
              <a:rPr lang="en-US" sz="1200" dirty="0"/>
              <a:t>802.1 - Industry Connections: </a:t>
            </a:r>
            <a:r>
              <a:rPr lang="en-US" sz="1200" dirty="0" err="1"/>
              <a:t>Nendica</a:t>
            </a:r>
            <a:r>
              <a:rPr lang="en-US" sz="1200" dirty="0"/>
              <a:t> </a:t>
            </a:r>
            <a:r>
              <a:rPr lang="en-US" sz="1200" dirty="0">
                <a:hlinkClick r:id="rId6"/>
              </a:rPr>
              <a:t>ICAID</a:t>
            </a:r>
            <a:endParaRPr lang="en-US" sz="1200" dirty="0"/>
          </a:p>
          <a:p>
            <a:pPr lvl="1"/>
            <a:r>
              <a:rPr lang="en-US" sz="1200" dirty="0"/>
              <a:t>802.3de - Amendment: Enhancements to the MAC Merge function and the Time Synchronization Service Interface (TSSI) to include Point-to-Point 10 Mb/s Single Pair Ethernet, </a:t>
            </a:r>
            <a:r>
              <a:rPr lang="en-US" sz="1200" dirty="0">
                <a:hlinkClick r:id="rId7"/>
              </a:rPr>
              <a:t>PAR</a:t>
            </a:r>
            <a:r>
              <a:rPr lang="en-US" sz="1200" dirty="0"/>
              <a:t> and </a:t>
            </a:r>
            <a:r>
              <a:rPr lang="en-US" sz="1200" dirty="0">
                <a:hlinkClick r:id="rId8"/>
              </a:rPr>
              <a:t>CSD</a:t>
            </a:r>
            <a:endParaRPr lang="en-US" sz="1200" dirty="0"/>
          </a:p>
          <a:p>
            <a:pPr lvl="1"/>
            <a:r>
              <a:rPr lang="en-US" sz="1200" dirty="0"/>
              <a:t>802.15.13 Standard: Multi-Gigabit per Second Optical Wireless Communications (OWC), with Ranges up to 200 meters, for both stationary and mobile devices, </a:t>
            </a:r>
            <a:r>
              <a:rPr lang="en-US" sz="1200" dirty="0">
                <a:hlinkClick r:id="rId9"/>
              </a:rPr>
              <a:t>PAR Extension</a:t>
            </a:r>
            <a:r>
              <a:rPr lang="en-US" sz="1200" dirty="0"/>
              <a:t> and </a:t>
            </a:r>
            <a:r>
              <a:rPr lang="en-US" sz="1200" dirty="0">
                <a:hlinkClick r:id="rId10"/>
              </a:rPr>
              <a:t>CSD</a:t>
            </a:r>
            <a:r>
              <a:rPr lang="en-US" sz="1200" dirty="0"/>
              <a:t> </a:t>
            </a:r>
          </a:p>
          <a:p>
            <a:pPr lvl="1"/>
            <a:r>
              <a:rPr lang="en-US" sz="1200" dirty="0"/>
              <a:t>802.15.4-2020/Cor1 Corrigendum 1:Correction of errors preventing backward compatibility, </a:t>
            </a:r>
            <a:r>
              <a:rPr lang="en-US" sz="1200" dirty="0">
                <a:hlinkClick r:id="rId11"/>
              </a:rPr>
              <a:t>PAR Modification</a:t>
            </a:r>
            <a:endParaRPr lang="en-US" sz="1200" dirty="0"/>
          </a:p>
          <a:p>
            <a:pPr lvl="1"/>
            <a:r>
              <a:rPr lang="en-US" sz="1200" dirty="0"/>
              <a:t>802.15.4ab Amendment: Enhanced Ultra Wide-Band (UWB) Physical Layers (PHYs) and Associated MAC Enhancements,</a:t>
            </a:r>
            <a:r>
              <a:rPr lang="en-US" sz="1200" dirty="0">
                <a:hlinkClick r:id="rId12"/>
              </a:rPr>
              <a:t> PAR</a:t>
            </a:r>
            <a:r>
              <a:rPr lang="en-US" sz="1200" dirty="0"/>
              <a:t> and </a:t>
            </a:r>
            <a:r>
              <a:rPr lang="en-US" sz="1200" dirty="0">
                <a:hlinkClick r:id="rId13"/>
              </a:rPr>
              <a:t>CSD</a:t>
            </a:r>
            <a:endParaRPr lang="en-US" sz="1200" dirty="0"/>
          </a:p>
          <a:p>
            <a:pPr lvl="1"/>
            <a:r>
              <a:rPr lang="en-US" sz="1200" dirty="0"/>
              <a:t>802.15.6a Amendment: Dependable Human and Vehicle Body Area Networks, </a:t>
            </a:r>
            <a:r>
              <a:rPr lang="en-US" sz="1200" dirty="0">
                <a:hlinkClick r:id="rId14"/>
              </a:rPr>
              <a:t>PAR</a:t>
            </a:r>
            <a:r>
              <a:rPr lang="en-US" sz="1200" dirty="0"/>
              <a:t> and </a:t>
            </a:r>
            <a:r>
              <a:rPr lang="en-US" sz="1200" dirty="0">
                <a:hlinkClick r:id="rId15"/>
              </a:rPr>
              <a:t>CSD</a:t>
            </a:r>
            <a:endParaRPr lang="en-US" sz="1200" dirty="0"/>
          </a:p>
          <a:p>
            <a:pPr lvl="1"/>
            <a:r>
              <a:rPr lang="en-US" sz="1200" dirty="0"/>
              <a:t>802.15.14 Standard: Ad-Hoc Impulse Radio Ultra Wideband Wireless Networks, </a:t>
            </a:r>
            <a:r>
              <a:rPr lang="en-US" sz="1200" dirty="0">
                <a:hlinkClick r:id="rId16"/>
              </a:rPr>
              <a:t>PAR</a:t>
            </a:r>
            <a:r>
              <a:rPr lang="en-US" sz="1200" dirty="0"/>
              <a:t> and </a:t>
            </a:r>
            <a:r>
              <a:rPr lang="en-US" sz="1200" dirty="0">
                <a:hlinkClick r:id="rId17"/>
              </a:rPr>
              <a:t>CSD</a:t>
            </a:r>
            <a:r>
              <a:rPr lang="en-US" sz="1200" dirty="0"/>
              <a:t> </a:t>
            </a:r>
          </a:p>
          <a:p>
            <a:pPr lvl="1"/>
            <a:r>
              <a:rPr lang="en-US" sz="1200" dirty="0"/>
              <a:t>802.15.15 Standard: Ad-Hoc Low-Rate Wireless Networks, </a:t>
            </a:r>
            <a:r>
              <a:rPr lang="en-US" sz="1200" dirty="0">
                <a:hlinkClick r:id="rId18"/>
              </a:rPr>
              <a:t>PAR</a:t>
            </a:r>
            <a:r>
              <a:rPr lang="en-US" sz="1200" dirty="0"/>
              <a:t> and </a:t>
            </a:r>
            <a:r>
              <a:rPr lang="en-US" sz="1200" dirty="0">
                <a:hlinkClick r:id="rId19"/>
              </a:rPr>
              <a:t>CSD</a:t>
            </a:r>
            <a:endParaRPr lang="en-US" sz="1200" dirty="0"/>
          </a:p>
          <a:p>
            <a:pPr marL="214313" indent="-214313"/>
            <a:r>
              <a:rPr lang="en-US" altLang="en-US" sz="1350" dirty="0"/>
              <a:t>Feedback to be reviewed on Thursda</a:t>
            </a:r>
            <a:r>
              <a:rPr lang="en-US" sz="1350" dirty="0"/>
              <a:t>y 22 July 2021 9:00-10:00 ET</a:t>
            </a:r>
            <a:endParaRPr lang="en-US" altLang="en-US" sz="13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469314-F8A8-4F86-9BF8-1A130E04C7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3E4289-4910-4270-A422-18420D7C4E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A419-9D77-46D8-97E9-C4CCF474BF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WNG SC (Wireless Next Generation)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9437C-C532-475C-A609-0427A32369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9BF4C5-6DBD-492C-9215-B061C02B22F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Jim Lansford, Qualcomm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7A5AE6E-88BC-4005-93E1-C4FDBDDF6A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0B7D638-4EA6-4FFE-AF6A-82AC5CFA8E0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62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5CEC183E-1069-49C0-8827-59FCF29E9AE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Jul 2021 </a:t>
            </a:r>
            <a:r>
              <a:rPr lang="en-AU" altLang="en-US"/>
              <a:t>(Tue 4-6pm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CA370767-5D5C-4237-A234-9E3E0472020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(11-21-952)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May 2021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renewal as SC in Nov 2020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Focus on Aug 2021 meeting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B31613-B7C2-40DB-A70D-6D42B813B0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AE79ED-030E-4754-9AFB-0CF9CA7A84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2A9C-0A4F-4E0F-AEA4-1E83FD4251F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56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8E2D201-7F2D-4428-AE79-D34E35EA3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111 standards in the PSDO pipeline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5456B64-38D1-4E85-8C9C-22EF874B8B5B}"/>
              </a:ext>
            </a:extLst>
          </p:cNvPr>
          <p:cNvGraphicFramePr>
            <a:graphicFrameLocks/>
          </p:cNvGraphicFramePr>
          <p:nvPr/>
        </p:nvGraphicFramePr>
        <p:xfrm>
          <a:off x="2590800" y="213360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71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39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460" name="Rectangle 1">
            <a:extLst>
              <a:ext uri="{FF2B5EF4-FFF2-40B4-BE49-F238E27FC236}">
                <a16:creationId xmlns:a16="http://schemas.microsoft.com/office/drawing/2014/main" id="{590B1E2E-2235-4535-869B-796422FC7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1" y="4343400"/>
            <a:ext cx="1846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800" b="0">
                <a:solidFill>
                  <a:srgbClr val="FF3300"/>
                </a:solidFill>
              </a:rPr>
              <a:t>Maybe 802.19.3?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D2A88E-38E3-45EB-9EA2-D04D6AD14C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2F7D0D-AB15-44F8-8AF7-7A599D757B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0ACCE-538E-4622-8137-D37E7ED79D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644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D31B179-D5C1-4FDC-BF1E-E610B958E6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E16868B-76FA-4D72-949B-BFAF4D2F7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1A78E34E-0FCB-4A3D-A1AE-E286984A9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D589467-BC3F-43F9-9C37-FCD071BED1F7}"/>
              </a:ext>
            </a:extLst>
          </p:cNvPr>
          <p:cNvGraphicFramePr>
            <a:graphicFrameLocks noGrp="1"/>
          </p:cNvGraphicFramePr>
          <p:nvPr/>
        </p:nvGraphicFramePr>
        <p:xfrm>
          <a:off x="2209801" y="1981201"/>
          <a:ext cx="7858125" cy="43592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1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60-day ballot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FDIS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Waiting for publication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Waiting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Waiting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Passed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Waiting for publication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802.11ay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802.3cr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kern="0" dirty="0"/>
                        <a:t>802.1Qcc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802.11md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802.1AE/Cor 1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802.3cu</a:t>
                      </a:r>
                      <a:endParaRPr lang="en-AU" sz="1600" kern="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</a:t>
                      </a:r>
                      <a:r>
                        <a:rPr lang="en-AU" sz="1600" kern="0" dirty="0"/>
                        <a:t>02.1Qcp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dirty="0"/>
                        <a:t>802.1CS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802.22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kern="0" dirty="0"/>
                        <a:t>802.1Qcy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802.11ax</a:t>
                      </a:r>
                    </a:p>
                  </a:txBody>
                  <a:tcPr marT="45732" marB="45732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802.1CMde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802.11ba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/>
                        <a:t>802.1AS-REV</a:t>
                      </a:r>
                      <a:endParaRPr lang="en-AU" sz="1600" kern="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802.3cn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802.1X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802.3cq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/>
                        <a:t>802.3cb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802.3cm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/>
                        <a:t>802.3bt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802.3ch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802.3cg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802.3.2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802.3cd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802.1AX-REV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802.3ca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B2F3644E-10A2-4C77-A064-4F2935AE4CD4}"/>
              </a:ext>
            </a:extLst>
          </p:cNvPr>
          <p:cNvSpPr/>
          <p:nvPr/>
        </p:nvSpPr>
        <p:spPr bwMode="auto">
          <a:xfrm>
            <a:off x="7848601" y="3733800"/>
            <a:ext cx="1781175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Comment resolution required: will occur in </a:t>
            </a:r>
            <a:r>
              <a:rPr lang="en-AU" sz="1600" dirty="0" err="1">
                <a:solidFill>
                  <a:srgbClr val="FF0000"/>
                </a:solidFill>
                <a:latin typeface="+mj-lt"/>
              </a:rPr>
              <a:t>TGme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 &amp; JTC1 SC</a:t>
            </a:r>
          </a:p>
        </p:txBody>
      </p:sp>
      <p:cxnSp>
        <p:nvCxnSpPr>
          <p:cNvPr id="18527" name="Straight Arrow Connector 9">
            <a:extLst>
              <a:ext uri="{FF2B5EF4-FFF2-40B4-BE49-F238E27FC236}">
                <a16:creationId xmlns:a16="http://schemas.microsoft.com/office/drawing/2014/main" id="{FC23BA88-B5BC-4FA5-A105-7BC4D33C9752}"/>
              </a:ext>
            </a:extLst>
          </p:cNvPr>
          <p:cNvCxnSpPr>
            <a:cxnSpLocks/>
            <a:stCxn id="9" idx="1"/>
          </p:cNvCxnSpPr>
          <p:nvPr/>
        </p:nvCxnSpPr>
        <p:spPr bwMode="auto">
          <a:xfrm flipH="1" flipV="1">
            <a:off x="7543800" y="3048000"/>
            <a:ext cx="304800" cy="990600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EAA588-0041-414A-9277-41B99A53B8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BAF88-92CB-4F92-AAF2-6500B81F08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77866-AB47-4D52-81A6-A49DCB99B0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352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654D2007-3DBA-47DB-A898-4BCDFBA73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TGme</a:t>
            </a:r>
            <a:r>
              <a:rPr lang="en-US" altLang="en-US" dirty="0"/>
              <a:t> (Maintenance) 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72273E58-12D1-4884-A73B-0E44951DBF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305800" cy="4800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Continue to resolve comments received from CC on D0.00</a:t>
            </a:r>
          </a:p>
          <a:p>
            <a:pPr lvl="1"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Result: 604 comments received ( 180 Editorial, 424 Technical)</a:t>
            </a:r>
          </a:p>
          <a:p>
            <a:pPr>
              <a:defRPr/>
            </a:pPr>
            <a:r>
              <a:rPr lang="en-US" altLang="en-US" sz="2000" dirty="0" err="1">
                <a:ea typeface="ＭＳ Ｐゴシック" panose="020B0600070205080204" pitchFamily="34" charset="-128"/>
              </a:rPr>
              <a:t>REVme</a:t>
            </a:r>
            <a:r>
              <a:rPr lang="en-US" altLang="en-US" sz="2000" dirty="0">
                <a:ea typeface="ＭＳ Ｐゴシック" panose="020B0600070205080204" pitchFamily="34" charset="-128"/>
              </a:rPr>
              <a:t> D0.1 published </a:t>
            </a:r>
            <a:r>
              <a:rPr lang="en-US" altLang="en-US" sz="2000">
                <a:ea typeface="ＭＳ Ｐゴシック" panose="020B0600070205080204" pitchFamily="34" charset="-128"/>
              </a:rPr>
              <a:t>with IEEE Std 802.11ax-2021 roll-in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Continue comment resolution</a:t>
            </a:r>
          </a:p>
          <a:p>
            <a:pPr lvl="1"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Security related comments will be discussed during the Wednesday session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Progress issues list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Motions to approve comment resolutions to date will occur on Thursday.</a:t>
            </a: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Tuesday July 13, 4-6pm ET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Wednesday July 14, 4-6pm ET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Thursday July 15, 4-6pm 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119470-4CFE-49C2-AA6A-B2B9D03837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F573BB-D1D2-4F9B-89B4-C242C10307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A5EA6-D0F1-4C3F-98D2-16039A677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075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(Next Gen 60 GHz)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Balloting has completed for P802.11ay D7.0 since late December 2020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P802.11ay D7.0 is approved by SASB in March 2021.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No session is scheduled during this plenary meeting.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Award ceremony is scheduled during the closing plenary on July 20.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Sincere thanks for all who participated and contributed in the project!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473B9D-F301-4D41-BF6E-8ABAE7929A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F5762-E817-4E8C-B949-3EC670E9A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6AC1F01-5986-41AF-9A78-0178370BB5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126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July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comment resolution of LB 253: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Results of recirculation ballot LB253 (total/technical/editorial 476/258/218)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May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MDR (Mandatory Draft Review) in process 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Motioned and await motion CIDs: ~81 technical / ~180 editorial CIDs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TG met for 10 telecons since the May meeting.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July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Discussion topics for the week: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57 remaining technical CIDs for ballot completion.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Completion review of the MDR.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Continue/completion of comment resolution (60%).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/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TG scheduled to meet for 7 meeting slots during the IEEE electronic meeting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 	12	Mon. 	11:15 – 13:00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	13	Tue. 		11:15 – 11:45 ET, 13:30 – 15:00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	14 	Wed.		13:30 – 15:00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	15	Thu. 		13:30 – 15:00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	16 	Fri. 		13:30 – 15:00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	19	Mon.		13:30 – 15:00 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600" b="0" dirty="0"/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Agenda document is submission: 11-21/880, for latest revision use </a:t>
            </a:r>
            <a:r>
              <a:rPr lang="en-US" sz="2000" b="0" dirty="0">
                <a:hlinkClick r:id="rId3"/>
              </a:rPr>
              <a:t>link</a:t>
            </a:r>
            <a:r>
              <a:rPr lang="en-US" sz="20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296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601200" cy="4722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IEEE P802.11ba D8.0 was ratified by the IEEE Standards Association Standards Board in March 2021</a:t>
            </a:r>
            <a:r>
              <a:rPr lang="en-US" sz="20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b="0" dirty="0"/>
              <a:t>This document will become IEEE Std 802.11ba</a:t>
            </a:r>
            <a:r>
              <a:rPr lang="en-US" sz="1800" dirty="0"/>
              <a:t>™</a:t>
            </a:r>
            <a:r>
              <a:rPr lang="en-US" sz="1800" b="0" dirty="0"/>
              <a:t>-2021, with expected publication now in </a:t>
            </a:r>
            <a:r>
              <a:rPr lang="en-US" sz="1800" b="1" dirty="0"/>
              <a:t>August 2021</a:t>
            </a:r>
            <a:r>
              <a:rPr lang="en-US" sz="1800" b="0" dirty="0"/>
              <a:t> (previously it was June 2021)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Award ceremony is expected in September 2021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Again, many thanks to 802.11 members who participated in development of the 802.11ba Standard. 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 err="1"/>
              <a:t>TGba</a:t>
            </a:r>
            <a:r>
              <a:rPr lang="en-US" altLang="en-US" sz="2000" dirty="0"/>
              <a:t> is not meeting this week.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July 2021 session:</a:t>
            </a: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May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Draft 0.5 approved and comments being submitted against it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LC MAC changes added for completeness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Draft restructuring considered to remove LC Optimized PHY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Jul. meeting (agenda in doc. 11-21/0947)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comments against D0.5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new Draft 0.6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the modified PAR scope to reflect new TG direction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F460EB-DC25-4C54-AB2E-A1AC96AC19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978154-17E0-4AF3-9E21-EC2E91BAD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DD04A4-7BE7-4CFC-B927-7E46890F28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013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7 telephone conferences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2-hour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comment resolutions (117 ready for motion)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Major discussion, including ARC members, on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architecture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new Draft D1.03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Approve resolutions for CIDs “ready for motion”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Continue comment resolution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Progress towards D2.0 and recirculation ballot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4AAA3E5-98E0-EB46-AECC-29238AE1D7DE}"/>
              </a:ext>
            </a:extLst>
          </p:cNvPr>
          <p:cNvGraphicFramePr>
            <a:graphicFrameLocks noGrp="1"/>
          </p:cNvGraphicFramePr>
          <p:nvPr/>
        </p:nvGraphicFramePr>
        <p:xfrm>
          <a:off x="7248128" y="3064361"/>
          <a:ext cx="4032448" cy="1948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8735">
                  <a:extLst>
                    <a:ext uri="{9D8B030D-6E8A-4147-A177-3AD203B41FA5}">
                      <a16:colId xmlns:a16="http://schemas.microsoft.com/office/drawing/2014/main" val="2618959070"/>
                    </a:ext>
                  </a:extLst>
                </a:gridCol>
                <a:gridCol w="663713">
                  <a:extLst>
                    <a:ext uri="{9D8B030D-6E8A-4147-A177-3AD203B41FA5}">
                      <a16:colId xmlns:a16="http://schemas.microsoft.com/office/drawing/2014/main" val="1164494412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Owning Ad-hoc</a:t>
                      </a:r>
                      <a:endParaRPr lang="en-GB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Count of CID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6523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EDITOR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382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29089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CHAIR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261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74435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2021-07-12 -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13498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2021-07-13 editorial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6341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(Leer)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78751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Gesamtergebnis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643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549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 ET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11-21/0958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2-hour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09:30h – 11:30h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May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2 </a:t>
            </a:r>
            <a:r>
              <a:rPr lang="en-US" altLang="en-GB" sz="2100" dirty="0"/>
              <a:t>teleconferences to proceed the rest LB 251comments. The teleconference minutes are as below and all the rest LB251 comments were resolved.</a:t>
            </a:r>
          </a:p>
          <a:p>
            <a:pPr marL="1085850" lvl="2" indent="-342900"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https://mentor.ieee.org/802.11/dcn/21/11-21-0806-00-00bd-ieee-802-11bd-may-2021-interim-meeting-minutes.docx</a:t>
            </a:r>
          </a:p>
          <a:p>
            <a:pPr marL="1085850" lvl="2" indent="-342900"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https://mentor.ieee.org/802.11/dcn/21/11-21-0889-00-00bd-ieee-802-11bd-may-june-2021-tc-meeting-minutes.docx</a:t>
            </a:r>
            <a:endParaRPr lang="en-US" altLang="zh-C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group passed a motion to approve the resolutions to the rest LB 251 comments and allow editor to generate IEEE P802.11bd D2.0 to incorporate the approved resolutions.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group also passed a motion to approve a request for WG to approve a 20-day recirculation LB for IEEE P802.11bd D2.0 during IEEE 802.11 Jul plenary week.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During the IEEE 802.11 Jul plenary week, there’re 2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sessions planned on Tuesday and Friday. The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agenda for Jul is included in the latest revision of 11-21/0941.</a:t>
            </a: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Jul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 WG motion to approve a 20-day recirculation LB for IEEE P802.11bd D2.0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Meeting plan for Jul and Aug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7AF18FF-AE4D-457C-A0D8-574C950398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51E9B84-5BD9-4BA9-948A-426904D918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BEA491E-A9D2-41C1-AB78-034A459D3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827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 for Jul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9638241" cy="2058193"/>
          </a:xfrm>
        </p:spPr>
        <p:txBody>
          <a:bodyPr>
            <a:normAutofit/>
          </a:bodyPr>
          <a:lstStyle/>
          <a:p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Jul 13, 9:00am ~ 11:00am, ET; </a:t>
            </a:r>
            <a:r>
              <a:rPr lang="en-US" altLang="zh-CN" u="sng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 (802.11 plenary week)</a:t>
            </a:r>
          </a:p>
          <a:p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Jul 16, 9:00am ~ 11:00am, ET; </a:t>
            </a:r>
            <a:r>
              <a:rPr lang="en-US" altLang="zh-CN" u="sng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 (802.11 plenary week)</a:t>
            </a:r>
          </a:p>
          <a:p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Jul 27, 10:00am ~ 11:59am, ET; </a:t>
            </a:r>
            <a:r>
              <a:rPr lang="en-US" altLang="zh-CN" u="sng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FAFE6-1346-47EC-8ACE-895B908184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25883A2-C177-4B93-8FB7-6EDBA9B536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DA99238-CFDE-4619-8F80-AC73A305E5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470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92105861"/>
              </p:ext>
            </p:extLst>
          </p:nvPr>
        </p:nvGraphicFramePr>
        <p:xfrm>
          <a:off x="1447922" y="1756302"/>
          <a:ext cx="963759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11-21/0595r3, 11-21/0597r7, 11-21/0904r1, 11-21/0941r0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11-21/0454r0, 11-21/0565r0,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  <a:sym typeface="+mn-ea"/>
                        </a:rPr>
                        <a:t> 11-21/0655r0, 11-21/0806r0, 11-21/0889r0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11-19/2045r10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(D1.0)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11-20/1887r10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(LB251)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20DC99-47CD-4A04-A24F-BC2346EA26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4CC68-C3C7-4018-BA07-90C1518387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11FE386-81CF-4E4F-AD88-BAD63E658C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3168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A22CB3-3641-476F-A03B-4B2AAC08A9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24682-2AC1-4B61-9EBF-E7B8488CB0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3F373D6-63F3-4172-8410-B40BE585BB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253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 May electronic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Held 18 teleconferences (6 Joint, and 3 parallel MAC/PHY, and 8 MAC conf calls)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Covered a variety of submissions, varying between PDTs, CRs, and 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Delivered IEEE802.11be D1.0 and D1.01, which are available in the members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WG CC (CC36) on TGbe D1.0, which closed on June 24</a:t>
            </a:r>
            <a:r>
              <a:rPr lang="en-US" sz="1800" baseline="30000" dirty="0"/>
              <a:t>th</a:t>
            </a:r>
            <a:r>
              <a:rPr lang="en-US" sz="1800" dirty="0"/>
              <a:t> 2021, generated 4372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WG CC (CC37) on TGbe CAD, which closed on June 24</a:t>
            </a:r>
            <a:r>
              <a:rPr lang="en-US" sz="1800" baseline="30000" dirty="0"/>
              <a:t>th</a:t>
            </a:r>
            <a:r>
              <a:rPr lang="en-US" sz="1800" dirty="0"/>
              <a:t> 2021, generated 57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comments from both comment collections have been assigned to TGbe members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Task group BE and ad-hoc groups operated smoothly following guidelines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Proposed draft texts and CR documents are expected to be included in subsequent TGbe drafts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Ran (cumulative) motions during pre-announced Joint conference calls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TGbe has scheduled 4 conf. calls during the July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Continue presentation of PDTs, CRs, and of 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Finalize discussing remaining contributions with comments from CC34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Initiate comment resolutions for comments from CC36, and CC37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IEEE802.11 TGbe D1.1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11-21/924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5181599" cy="4724400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12	Monday 	– MAC/PHY		19:00-21:00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14	Wednesday	– Joint (Motions)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15	Thursday 	– MAC/PHY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19	Monday 	– Joint (Motions)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21	Wednesday 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22	Thursday 	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26 	Monday	– MAC/PHY		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19:00-21:00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28	Wednesday – Joint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29	Thursday 	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Aug 2-6	 Mon-Fri 	– No Conf Calls 		Holiday      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751014"/>
            <a:ext cx="4952999" cy="434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>
                <a:latin typeface="Times New Roman" panose="02020603050405020304" pitchFamily="18" charset="0"/>
              </a:rPr>
              <a:t>Aug 09 	Monday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11	Wednesday – Joint (Motions) 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12	Thursday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16 	Monday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18	Wednesday – Joint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19	Thursday 	– MAC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23 	Monday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25	Wednesday – Joint (Motions)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26	Thursday 	– MAC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30 	Monday)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01	Wednesday – Joint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02	Thursday 	– MAC	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Sep 06 	Monday	– No Conf Call 		Labor Day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08	Wednesday – Joint (Motions)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09	Thursday    – MAC			10:00-12:00 ET</a:t>
            </a: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meeting: Agenda for 2021-07-12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802.11az MDR 21/0329?</a:t>
            </a:r>
          </a:p>
          <a:p>
            <a:r>
              <a:rPr lang="en-US" dirty="0"/>
              <a:t>WG Style Guide for 802.11 draft 09/1034r17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A43C599-738D-4A77-AC84-E8093BB8C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Eccelsine, Cisco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A7C215F-B1E8-48F9-97FC-C3762AF650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9D0AD71-9BFE-46A2-AAC4-CE82D70CFC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9920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 </a:t>
            </a:r>
            <a:r>
              <a:rPr lang="en-US" altLang="zh-CN" dirty="0"/>
              <a:t>July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May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>
                <a:solidFill>
                  <a:srgbClr val="0000FF"/>
                </a:solidFill>
              </a:rPr>
              <a:t>7</a:t>
            </a:r>
            <a:r>
              <a:rPr lang="en-US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Feedback type, general protocol and procedure, channel model……)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n"/>
            </a:pPr>
            <a:r>
              <a:rPr lang="en-US" sz="1600" dirty="0"/>
              <a:t>Document (21-0782r2) is adopted as the initial official Channel Models document for IEEE 802.11bf.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Developing the SFD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July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>
                <a:solidFill>
                  <a:srgbClr val="0000FF"/>
                </a:solidFill>
              </a:rPr>
              <a:t>July 13</a:t>
            </a:r>
            <a:r>
              <a:rPr lang="en-US" dirty="0">
                <a:solidFill>
                  <a:srgbClr val="0000FF"/>
                </a:solidFill>
              </a:rPr>
              <a:t>, 16, 19</a:t>
            </a:r>
            <a:r>
              <a:rPr lang="en-US" dirty="0"/>
              <a:t>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Speed up the technical discussion and </a:t>
            </a:r>
            <a:r>
              <a:rPr lang="en-US" altLang="zh-CN" dirty="0"/>
              <a:t>developing the SFD (Requested weekly teleconference)</a:t>
            </a: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2C59AB-426D-45B0-A81F-D51A882D21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D50B1-295F-415B-96E7-F9D794315D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2F1B40-2F10-417F-823E-6A2A90A889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719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- 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for July Plenary week and beyond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July 13 (Tuesday), 9am - 11:00pm ET -------------July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July 16 (Friday), 9am - 11:00pm ET ------------- July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July 19 (Monday), 9am - 11:00pm ET ------------- July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July      27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August 3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August 10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August 17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August 24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August 31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September 7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5BB33C-5667-4011-8971-982D09E56B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212AFC-8366-4121-81A3-7B878BD7C4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51A792-3737-4D91-8EC2-64B7FDE79F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7129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 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Two teleconferences since May: June 14, June 28</a:t>
            </a:r>
          </a:p>
          <a:p>
            <a:pPr marL="0" lvl="2" indent="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PAR and CSD: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PAR: </a:t>
            </a:r>
            <a:r>
              <a:rPr lang="en-US" dirty="0">
                <a:hlinkClick r:id="rId3"/>
              </a:rPr>
              <a:t>https://development.standards.ieee.org/myproject-web/public/view.html#pardetail/8770</a:t>
            </a:r>
            <a:r>
              <a:rPr lang="en-US" dirty="0"/>
              <a:t> 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CSD: </a:t>
            </a:r>
            <a:r>
              <a:rPr lang="en-US" dirty="0">
                <a:hlinkClick r:id="rId4"/>
              </a:rPr>
              <a:t>11-20/1117r5</a:t>
            </a:r>
            <a:endParaRPr lang="en-US" altLang="en-US" sz="2400" b="1" dirty="0"/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three meetings this week: Tuesday 13:30 ET, Wednesday 13:30 ET, Thursday 13:30 ET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 (agenda is in 11-21/0942):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Election of Editor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 liaison from WBA </a:t>
            </a:r>
            <a:r>
              <a:rPr lang="en-US" sz="2400" u="sng" dirty="0">
                <a:hlinkClick r:id="rId5"/>
              </a:rPr>
              <a:t>11-21/0703r0</a:t>
            </a:r>
            <a:r>
              <a:rPr lang="en-US" sz="2400" u="sng" dirty="0"/>
              <a:t> </a:t>
            </a:r>
            <a:endParaRPr lang="en-US" altLang="en-US" sz="2400" b="1" dirty="0"/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Contributions and technical discussions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Discuss/update tracking document </a:t>
            </a:r>
            <a:r>
              <a:rPr lang="en-US" sz="2400" dirty="0">
                <a:hlinkClick r:id="rId6"/>
              </a:rPr>
              <a:t>11-21/0332r9</a:t>
            </a:r>
            <a:endParaRPr lang="en-US" altLang="en-US" sz="2400" b="1" dirty="0"/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1219200" y="457200"/>
            <a:ext cx="90678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(Enhanced Data Privacy) </a:t>
            </a:r>
            <a:r>
              <a:rPr dirty="0"/>
              <a:t>– </a:t>
            </a:r>
            <a:r>
              <a:rPr lang="en-US" dirty="0"/>
              <a:t>July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713707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continue to review submissions and hold brainstorming sessions.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3 sessions in the July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11:15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09:00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 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1/946r0.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D3C2D-EF90-4F64-80DA-DB9592E553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F78625-EABE-469B-A605-23E50B6968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8ED32-5358-4493-A2DF-0EF48BBD335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3743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210745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Had one meeting since May 2021 Interim on June  17, 9AM ET; focused on discussing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11-21-0986-00-0itu, Proposed modifications to ITU-R M.1450-5, Hassan Yaghoobi (Intel Corp.)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11-21-0987-00-0itu, Proposed modifications to ITU-R M.1801-2, Hassan Yaghoobi (Intel Corp.)</a:t>
            </a:r>
            <a:endParaRPr lang="en-US" altLang="en-US" dirty="0">
              <a:solidFill>
                <a:schemeClr val="tx1"/>
              </a:solidFill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ITU AHG meeting during July WG session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July 15, 2021, 7PM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Agenda for July 15, 2021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Further discuss the two contributions (</a:t>
            </a:r>
            <a:r>
              <a:rPr lang="en-US" sz="2000" dirty="0"/>
              <a:t>11-21-0986 &amp; 11-21-0987) </a:t>
            </a:r>
            <a:r>
              <a:rPr lang="en-US" sz="2000" dirty="0">
                <a:solidFill>
                  <a:schemeClr val="tx1"/>
                </a:solidFill>
              </a:rPr>
              <a:t>on proposed modifications to </a:t>
            </a:r>
            <a:r>
              <a:rPr lang="en-US" sz="2000" dirty="0"/>
              <a:t>ITU-R M.1450-5 and ITU-R M.1801-2 and finalize the AHG recommendation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Other items TBD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0C3F8-81DB-446A-8153-4026E45997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BB3B7-5C91-43F7-8DCA-18FA2421BA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C31C0F-620A-4122-99E8-8844699389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4676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11-11/0270r54 (March 2021)</a:t>
            </a:r>
          </a:p>
          <a:p>
            <a:pPr eaLnBrk="1" hangingPunct="1"/>
            <a:r>
              <a:rPr lang="en-US" altLang="en-US" dirty="0"/>
              <a:t>Changes since March 2021:</a:t>
            </a:r>
          </a:p>
          <a:p>
            <a:pPr lvl="1" eaLnBrk="1" hangingPunct="1"/>
            <a:r>
              <a:rPr lang="en-US" altLang="en-US" dirty="0"/>
              <a:t>None 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2016</a:t>
            </a:r>
            <a:endParaRPr lang="en-US" altLang="en-US" sz="180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FED5DC-D887-475B-AD9D-035F654256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JULY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29520"/>
            <a:ext cx="11201400" cy="5245894"/>
          </a:xfrm>
        </p:spPr>
        <p:txBody>
          <a:bodyPr/>
          <a:lstStyle/>
          <a:p>
            <a:pPr marL="57150" indent="0"/>
            <a:r>
              <a:rPr lang="en-US" altLang="en-US" sz="2000" dirty="0"/>
              <a:t>Meeting Goals: 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Complete technical content for the reply LS to WBA (</a:t>
            </a:r>
            <a:r>
              <a:rPr lang="en-US" b="0" dirty="0">
                <a:hlinkClick r:id="rId2"/>
              </a:rPr>
              <a:t>11-21-0170r0</a:t>
            </a:r>
            <a:r>
              <a:rPr lang="en-US" dirty="0"/>
              <a:t>)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A draft reply LS has been created (</a:t>
            </a:r>
            <a:r>
              <a:rPr lang="en-US" dirty="0">
                <a:hlinkClick r:id="rId3"/>
              </a:rPr>
              <a:t>11-21/1056</a:t>
            </a:r>
            <a:r>
              <a:rPr lang="en-US" dirty="0"/>
              <a:t>) and is being worked. The draft provides discussion on 802.11ax/802.11-2020 features addressing the: “</a:t>
            </a:r>
            <a:r>
              <a:rPr lang="en-GB" dirty="0"/>
              <a:t>Need for further study within IEEE 802.11 on how fine grain QoS for 5G flows can be provided in 802.11ax …”: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sz="2000" dirty="0">
                <a:hlinkClick r:id="rId4"/>
              </a:rPr>
              <a:t>11-21/0616r0</a:t>
            </a:r>
            <a:r>
              <a:rPr lang="en-US" dirty="0"/>
              <a:t> </a:t>
            </a:r>
            <a:r>
              <a:rPr lang="en-US" sz="1400" dirty="0"/>
              <a:t>802.11ax Features and Applicability to 5G and Wi-Fi Convergence, Osama Aboul-Magd, Huawei Technologies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sz="2000" dirty="0">
                <a:hlinkClick r:id="rId5"/>
              </a:rPr>
              <a:t>11-21/0953r0</a:t>
            </a:r>
            <a:r>
              <a:rPr lang="en-US" sz="1600" dirty="0"/>
              <a:t> </a:t>
            </a:r>
            <a:r>
              <a:rPr lang="en-US" sz="1400" dirty="0"/>
              <a:t>Proposed QoS response to WBA, Thomas Derham, Broadcom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Continue discussions on contributions/technical input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Complete a draft reply LS to provide to the 802.11 WG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Progress/Complete </a:t>
            </a:r>
            <a:r>
              <a:rPr lang="en-US" altLang="en-US" b="0" dirty="0">
                <a:hlinkClick r:id="rId6"/>
              </a:rPr>
              <a:t>11-21/0013</a:t>
            </a:r>
            <a:r>
              <a:rPr lang="en-US" altLang="en-US" dirty="0"/>
              <a:t> – the Technical Report on Interworking 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Review the status of the report and recent changes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Close all open issues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Agree to send the updated report to the 802.11 WG for approval </a:t>
            </a:r>
            <a:br>
              <a:rPr lang="en-US" dirty="0"/>
            </a:br>
            <a:r>
              <a:rPr lang="en-US" dirty="0"/>
              <a:t>(possibly for inclusion/reference in the reply LS to WBA)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en-US" sz="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JULY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29520"/>
            <a:ext cx="10475383" cy="524589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800" dirty="0"/>
              <a:t>Agenda (</a:t>
            </a:r>
            <a:r>
              <a:rPr lang="en-US" altLang="en-US" sz="2800" b="0" dirty="0">
                <a:hlinkClick r:id="rId2"/>
              </a:rPr>
              <a:t>11-21/0954</a:t>
            </a:r>
            <a:r>
              <a:rPr lang="en-US" altLang="en-US" sz="2800" b="0" dirty="0"/>
              <a:t> - for additional background and details)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Tuesday 13 July 2021 11:15-13:15 h ET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Wednesday 14 July 2021 19:00-21:00 h ET 	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Thursday 15 July 2021 11:15-13:15 h ET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Monday 19 July May 2021 19:00-21:00 h ET</a:t>
            </a:r>
          </a:p>
          <a:p>
            <a:pPr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Motions/Status Goals for the 802.11 WG Closing Plenary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latin typeface="+mj-lt"/>
                <a:ea typeface="Calibri" panose="020F0502020204030204" pitchFamily="34" charset="0"/>
              </a:rPr>
              <a:t>Approve the Technical Report: </a:t>
            </a:r>
            <a:r>
              <a:rPr lang="en-US" altLang="en-US" sz="2400" dirty="0">
                <a:latin typeface="+mj-lt"/>
                <a:hlinkClick r:id="rId3"/>
              </a:rPr>
              <a:t>11-21/0013</a:t>
            </a:r>
            <a:endParaRPr lang="en-US" altLang="en-US" sz="2400" dirty="0">
              <a:latin typeface="+mj-lt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latin typeface="+mj-lt"/>
                <a:ea typeface="Calibri" panose="020F0502020204030204" pitchFamily="34" charset="0"/>
              </a:rPr>
              <a:t>Review/approve the 802.11ax/802.11-2020 technical content for the reply LS to WBA: </a:t>
            </a:r>
            <a:r>
              <a:rPr lang="en-US" sz="2400" dirty="0">
                <a:latin typeface="+mj-lt"/>
                <a:hlinkClick r:id="rId4"/>
              </a:rPr>
              <a:t>11-21/1056</a:t>
            </a:r>
            <a:endParaRPr lang="en-US" sz="2400" dirty="0">
              <a:latin typeface="+mj-lt"/>
              <a:ea typeface="Calibri" panose="020F0502020204030204" pitchFamily="34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3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80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May: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Continuing discussions on the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Way forward for Annex G</a:t>
            </a: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three meetings this week: Monday 13:30 ET, Tuesday 19:00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architecture discussion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Annex G way forward discussion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Discussion on </a:t>
            </a:r>
            <a:r>
              <a:rPr lang="en-US" altLang="en-US" sz="2400" b="1" dirty="0" err="1"/>
              <a:t>TGbc</a:t>
            </a:r>
            <a:r>
              <a:rPr lang="en-US" altLang="en-US" sz="2400" b="1" dirty="0"/>
              <a:t> architecture topics?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 802/802EC activity on IEEE Std 802 revision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F8DEF3-67F2-4934-8D1E-C015C4E0F5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EEEF99-D27D-4BF1-9B68-53D30A341A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DEEA8-F585-4963-A719-60120E4A7E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015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Consider any changes to remove 802.2/LLC terms</a:t>
            </a:r>
            <a:r>
              <a:rPr lang="en-US" b="1" dirty="0">
                <a:solidFill>
                  <a:srgbClr val="FF0000"/>
                </a:solidFill>
              </a:rPr>
              <a:t>?  [Related to IEEE Std 802 work?]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b="1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0000"/>
                </a:solidFill>
              </a:rPr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4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 </a:t>
            </a:r>
            <a:r>
              <a:rPr lang="en-US" b="1" dirty="0">
                <a:solidFill>
                  <a:srgbClr val="FF0000"/>
                </a:solidFill>
              </a:rPr>
              <a:t>[Related to IEEE Std 802 work?]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DF536E-AD91-407D-90F0-D274001DB0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894FDB-B7D3-4298-B1E5-78531D6750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371ED-E405-4768-BDF0-5AB7BBBC64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039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A20D551C-EB3F-48F7-90EA-D692B7A7D62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 during the July 2021 virtual meeting</a:t>
            </a: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93707593-2E7B-45B5-A4DD-9E8E3B1B3912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17526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AU" altLang="en-US" dirty="0"/>
              <a:t>The Coex SC is formally meeting once:</a:t>
            </a:r>
          </a:p>
          <a:p>
            <a:pPr lvl="1">
              <a:defRPr/>
            </a:pPr>
            <a:r>
              <a:rPr lang="en-AU" altLang="en-US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Wed, 14 Jul 2021 at 4-6 pm (cancelled)</a:t>
            </a:r>
          </a:p>
          <a:p>
            <a:pPr lvl="1">
              <a:defRPr/>
            </a:pPr>
            <a:r>
              <a:rPr lang="en-AU" altLang="en-US" dirty="0"/>
              <a:t>Mon, 19 Jul 2021 at 4-6 pm (no conflicts)</a:t>
            </a:r>
          </a:p>
          <a:p>
            <a:pPr>
              <a:defRPr/>
            </a:pPr>
            <a:r>
              <a:rPr lang="en-AU" altLang="en-US" dirty="0"/>
              <a:t>The Coex SC agenda (11-21-952) will focus on:</a:t>
            </a:r>
          </a:p>
          <a:p>
            <a:pPr lvl="1">
              <a:defRPr/>
            </a:pPr>
            <a:r>
              <a:rPr lang="en-AU" altLang="en-US" dirty="0"/>
              <a:t>Update on LAA deployment</a:t>
            </a:r>
          </a:p>
          <a:p>
            <a:pPr lvl="2">
              <a:defRPr/>
            </a:pPr>
            <a:r>
              <a:rPr lang="en-AU" dirty="0"/>
              <a:t>Plans by Uni of Chicago for further </a:t>
            </a:r>
            <a:r>
              <a:rPr lang="en-AU" dirty="0" err="1"/>
              <a:t>coex</a:t>
            </a:r>
            <a:r>
              <a:rPr lang="en-AU" dirty="0"/>
              <a:t> studies</a:t>
            </a:r>
            <a:endParaRPr lang="en-AU" altLang="en-US" dirty="0"/>
          </a:p>
          <a:p>
            <a:pPr lvl="1">
              <a:defRPr/>
            </a:pPr>
            <a:r>
              <a:rPr lang="en-AU" altLang="en-US" dirty="0"/>
              <a:t>EN 301 893 issues (5 GHz), incl.</a:t>
            </a:r>
          </a:p>
          <a:p>
            <a:pPr lvl="2">
              <a:defRPr/>
            </a:pPr>
            <a:r>
              <a:rPr lang="en-AU" altLang="en-US" dirty="0"/>
              <a:t>Liaison Statement from ETSI BRAN</a:t>
            </a:r>
          </a:p>
          <a:p>
            <a:pPr lvl="2">
              <a:defRPr/>
            </a:pPr>
            <a:r>
              <a:rPr lang="en-AU" altLang="en-US" dirty="0"/>
              <a:t>Coexistence (with 802.11ax) challenges for 802.11be</a:t>
            </a:r>
          </a:p>
          <a:p>
            <a:pPr lvl="1">
              <a:defRPr/>
            </a:pPr>
            <a:r>
              <a:rPr lang="en-AU" altLang="en-US" dirty="0"/>
              <a:t>EN 303 687 issues (6 GHz), incl.</a:t>
            </a:r>
          </a:p>
          <a:p>
            <a:pPr lvl="2">
              <a:defRPr/>
            </a:pPr>
            <a:r>
              <a:rPr lang="en-AU" altLang="en-US" dirty="0"/>
              <a:t>NB FH in 6 GHz (most contentious issue)</a:t>
            </a:r>
          </a:p>
          <a:p>
            <a:pPr lvl="2">
              <a:defRPr/>
            </a:pPr>
            <a:r>
              <a:rPr lang="en-AU" altLang="en-US" dirty="0"/>
              <a:t>Specification challenges for 802.11az/be</a:t>
            </a:r>
          </a:p>
          <a:p>
            <a:pPr lvl="1">
              <a:defRPr/>
            </a:pPr>
            <a:r>
              <a:rPr lang="en-AU" dirty="0"/>
              <a:t>Discussion of 60 GHz coexistence issues (hopefully)</a:t>
            </a:r>
            <a:endParaRPr lang="en-AU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EFE961-F626-4BC0-8C2C-D064555573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49B357-46CB-45F1-8BF2-E42D1B6BC7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C3AB9-3434-4D1B-97CD-16F0DC58934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1392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13333</TotalTime>
  <Words>3909</Words>
  <Application>Microsoft Office PowerPoint</Application>
  <PresentationFormat>Widescreen</PresentationFormat>
  <Paragraphs>602</Paragraphs>
  <Slides>34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Symbol</vt:lpstr>
      <vt:lpstr>Times New Roman</vt:lpstr>
      <vt:lpstr>Wingdings</vt:lpstr>
      <vt:lpstr>Office Theme</vt:lpstr>
      <vt:lpstr>Document</vt:lpstr>
      <vt:lpstr>WG11 Opening Report Snapshot Slides July 2021</vt:lpstr>
      <vt:lpstr>Abstract</vt:lpstr>
      <vt:lpstr>Editors meeting: Agenda for 2021-07-12</vt:lpstr>
      <vt:lpstr>ANA Status</vt:lpstr>
      <vt:lpstr>802.11 AANI SC – JULY 2021</vt:lpstr>
      <vt:lpstr>802.11 AANI SC – JULY 2021</vt:lpstr>
      <vt:lpstr>ARC (Architecture) – July 2021</vt:lpstr>
      <vt:lpstr>ARC (Architecture) – July 2021</vt:lpstr>
      <vt:lpstr>The Coex SC will formally meet once during the July 2021 virtual meeting</vt:lpstr>
      <vt:lpstr>PAR Review SC – Snapshot slide Chair: Jon Rosdahl</vt:lpstr>
      <vt:lpstr>WNG SC (Wireless Next Generation)</vt:lpstr>
      <vt:lpstr>IEEE 802 JTC1 SC will meet once (virtually) in Jul 2021 (Tue 4-6pm ET) </vt:lpstr>
      <vt:lpstr>IEEE 802 has 111 standards in the PSDO pipeline</vt:lpstr>
      <vt:lpstr>A large number of IEEE 802 submissions are in the PSDO balloting process</vt:lpstr>
      <vt:lpstr>TGme (Maintenance) </vt:lpstr>
      <vt:lpstr>TGay (Next Gen 60 GHz)</vt:lpstr>
      <vt:lpstr>NGP TG AZ – July 2021 TGaz Next Generation Positioning</vt:lpstr>
      <vt:lpstr>NGP TG AZ – July 2021 TGaz Next Generation Positioning</vt:lpstr>
      <vt:lpstr>TGba (Wake-up Radio) </vt:lpstr>
      <vt:lpstr>TGbb (Light Communication)</vt:lpstr>
      <vt:lpstr>IEEE 802.11 TGbc Broadcast Services Chair: Marc Emmelmann</vt:lpstr>
      <vt:lpstr>IEEE 802.11 TGbc Broadcast Services Chair: Marc Emmelmann</vt:lpstr>
      <vt:lpstr>TGbd (Next Gen V2X)</vt:lpstr>
      <vt:lpstr>IEEE 802.11 TGbd TC Plan for Jul</vt:lpstr>
      <vt:lpstr>TGbd Progress Documents</vt:lpstr>
      <vt:lpstr>IEEE 802.11 TGbd Timeline</vt:lpstr>
      <vt:lpstr>TGbe (Extremely High Throughput)</vt:lpstr>
      <vt:lpstr>TGbe (Extremely High Throughput)</vt:lpstr>
      <vt:lpstr>Teleconference Plan</vt:lpstr>
      <vt:lpstr>TGbf (WLAN Sensing)– July 2021</vt:lpstr>
      <vt:lpstr>TGbf - Teleconference Times</vt:lpstr>
      <vt:lpstr>TGbh (Random and Changing MAC Addresses)  – July 2021</vt:lpstr>
      <vt:lpstr>TGbi (Enhanced Data Privacy) – July 2021</vt:lpstr>
      <vt:lpstr>802.11 ITU Liaison Ad Hoc (ITU AHG) – July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199</cp:revision>
  <cp:lastPrinted>1601-01-01T00:00:00Z</cp:lastPrinted>
  <dcterms:created xsi:type="dcterms:W3CDTF">2018-05-02T19:26:26Z</dcterms:created>
  <dcterms:modified xsi:type="dcterms:W3CDTF">2021-07-12T12:50:11Z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