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56" r:id="rId2"/>
    <p:sldId id="257" r:id="rId3"/>
    <p:sldId id="258" r:id="rId4"/>
    <p:sldId id="259" r:id="rId5"/>
    <p:sldId id="260" r:id="rId6"/>
    <p:sldId id="261" r:id="rId7"/>
    <p:sldId id="262" r:id="rId8"/>
    <p:sldId id="263" r:id="rId9"/>
    <p:sldId id="282" r:id="rId10"/>
    <p:sldId id="283" r:id="rId11"/>
    <p:sldId id="284" r:id="rId12"/>
    <p:sldId id="287" r:id="rId13"/>
    <p:sldId id="288" r:id="rId14"/>
    <p:sldId id="289" r:id="rId15"/>
    <p:sldId id="266" r:id="rId16"/>
    <p:sldId id="267" r:id="rId17"/>
    <p:sldId id="281" r:id="rId18"/>
    <p:sldId id="268" r:id="rId19"/>
    <p:sldId id="271" r:id="rId20"/>
    <p:sldId id="273" r:id="rId21"/>
    <p:sldId id="270" r:id="rId22"/>
    <p:sldId id="274" r:id="rId23"/>
    <p:sldId id="275" r:id="rId24"/>
    <p:sldId id="276" r:id="rId25"/>
    <p:sldId id="285" r:id="rId26"/>
    <p:sldId id="286" r:id="rId27"/>
    <p:sldId id="278" r:id="rId28"/>
    <p:sldId id="279" r:id="rId29"/>
    <p:sldId id="280" r:id="rId3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156" d="100"/>
          <a:sy n="156" d="100"/>
        </p:scale>
        <p:origin x="108" y="18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7/9/2021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19</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20</a:t>
            </a:fld>
            <a:endParaRPr lang="en-US"/>
          </a:p>
        </p:txBody>
      </p:sp>
    </p:spTree>
    <p:extLst>
      <p:ext uri="{BB962C8B-B14F-4D97-AF65-F5344CB8AC3E}">
        <p14:creationId xmlns:p14="http://schemas.microsoft.com/office/powerpoint/2010/main" val="16856545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a:t>Agenda item 2.1.2.8</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21</a:t>
            </a:fld>
            <a:endParaRPr lang="en-US"/>
          </a:p>
        </p:txBody>
      </p:sp>
    </p:spTree>
    <p:extLst>
      <p:ext uri="{BB962C8B-B14F-4D97-AF65-F5344CB8AC3E}">
        <p14:creationId xmlns:p14="http://schemas.microsoft.com/office/powerpoint/2010/main" val="24578739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26725" y="96238"/>
            <a:ext cx="2185983"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a:t>doc.: IEEE 802.11-18/0302r0</a:t>
            </a:r>
          </a:p>
        </p:txBody>
      </p:sp>
      <p:sp>
        <p:nvSpPr>
          <p:cNvPr id="26627" name="Rectangle 3"/>
          <p:cNvSpPr>
            <a:spLocks noGrp="1" noChangeArrowheads="1"/>
          </p:cNvSpPr>
          <p:nvPr>
            <p:ph type="dt" sz="quarter" idx="1"/>
          </p:nvPr>
        </p:nvSpPr>
        <p:spPr>
          <a:xfrm>
            <a:off x="646863" y="96238"/>
            <a:ext cx="743537"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a:t>March 2018</a:t>
            </a:r>
          </a:p>
        </p:txBody>
      </p:sp>
      <p:sp>
        <p:nvSpPr>
          <p:cNvPr id="26628" name="Rectangle 6"/>
          <p:cNvSpPr>
            <a:spLocks noGrp="1" noChangeArrowheads="1"/>
          </p:cNvSpPr>
          <p:nvPr>
            <p:ph type="ftr" sz="quarter" idx="4"/>
          </p:nvPr>
        </p:nvSpPr>
        <p:spPr>
          <a:xfrm>
            <a:off x="3581860" y="9000620"/>
            <a:ext cx="263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altLang="en-US" sz="1200" b="0"/>
              <a:t>Dorothy Stanley (HP Enterprise)</a:t>
            </a:r>
          </a:p>
        </p:txBody>
      </p:sp>
      <p:sp>
        <p:nvSpPr>
          <p:cNvPr id="26629" name="Rectangle 7"/>
          <p:cNvSpPr>
            <a:spLocks noGrp="1" noChangeArrowheads="1"/>
          </p:cNvSpPr>
          <p:nvPr>
            <p:ph type="sldNum" sz="quarter" idx="5"/>
          </p:nvPr>
        </p:nvSpPr>
        <p:spPr>
          <a:xfrm>
            <a:off x="3202218" y="9000620"/>
            <a:ext cx="49212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200" b="0"/>
              <a:t>Page </a:t>
            </a:r>
            <a:fld id="{EB4EB6DB-92D8-4AF6-8303-A3D3C62ADD1F}" type="slidenum">
              <a:rPr lang="en-US" altLang="en-US" sz="1200" b="0"/>
              <a:pPr/>
              <a:t>22</a:t>
            </a:fld>
            <a:endParaRPr lang="en-US" altLang="en-US" sz="1200" b="0"/>
          </a:p>
        </p:txBody>
      </p:sp>
      <p:sp>
        <p:nvSpPr>
          <p:cNvPr id="26630" name="Rectangle 2"/>
          <p:cNvSpPr>
            <a:spLocks noGrp="1" noRot="1" noChangeAspect="1" noChangeArrowheads="1" noTextEdit="1"/>
          </p:cNvSpPr>
          <p:nvPr>
            <p:ph type="sldImg"/>
          </p:nvPr>
        </p:nvSpPr>
        <p:spPr>
          <a:xfrm>
            <a:off x="342900" y="703263"/>
            <a:ext cx="6172200" cy="3473450"/>
          </a:xfrm>
          <a:ln/>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7043685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23</a:t>
            </a:fld>
            <a:endParaRPr lang="en-US"/>
          </a:p>
        </p:txBody>
      </p:sp>
    </p:spTree>
    <p:extLst>
      <p:ext uri="{BB962C8B-B14F-4D97-AF65-F5344CB8AC3E}">
        <p14:creationId xmlns:p14="http://schemas.microsoft.com/office/powerpoint/2010/main" val="17504659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a:t>Page </a:t>
            </a:r>
            <a:fld id="{F4F34E98-D62A-4186-8764-CE3AA6FA445F}" type="slidenum">
              <a:rPr lang="en-US" smtClean="0"/>
              <a:pPr>
                <a:defRPr/>
              </a:pPr>
              <a:t>24</a:t>
            </a:fld>
            <a:endParaRPr lang="en-US"/>
          </a:p>
        </p:txBody>
      </p:sp>
    </p:spTree>
    <p:extLst>
      <p:ext uri="{BB962C8B-B14F-4D97-AF65-F5344CB8AC3E}">
        <p14:creationId xmlns:p14="http://schemas.microsoft.com/office/powerpoint/2010/main" val="25654553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111018094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16850" y="96239"/>
            <a:ext cx="2195858" cy="215444"/>
          </a:xfrm>
        </p:spPr>
        <p:txBody>
          <a:bodyPr/>
          <a:lstStyle/>
          <a:p>
            <a:pPr>
              <a:defRPr/>
            </a:pPr>
            <a:r>
              <a:rPr lang="en-US"/>
              <a:t>doc.: IEEE 802.11-18/0302r0</a:t>
            </a:r>
            <a:endParaRPr lang="en-US" dirty="0"/>
          </a:p>
        </p:txBody>
      </p:sp>
      <p:sp>
        <p:nvSpPr>
          <p:cNvPr id="5" name="Date Placeholder 4"/>
          <p:cNvSpPr>
            <a:spLocks noGrp="1"/>
          </p:cNvSpPr>
          <p:nvPr>
            <p:ph type="dt" idx="11"/>
          </p:nvPr>
        </p:nvSpPr>
        <p:spPr>
          <a:xfrm>
            <a:off x="646863" y="96239"/>
            <a:ext cx="753411" cy="215444"/>
          </a:xfrm>
        </p:spPr>
        <p:txBody>
          <a:bodyPr/>
          <a:lstStyle/>
          <a:p>
            <a:pPr>
              <a:defRPr/>
            </a:pPr>
            <a:r>
              <a:rPr lang="en-US"/>
              <a:t>March 2018</a:t>
            </a:r>
            <a:endParaRPr lang="en-US" dirty="0"/>
          </a:p>
        </p:txBody>
      </p:sp>
      <p:sp>
        <p:nvSpPr>
          <p:cNvPr id="6" name="Footer Placeholder 5"/>
          <p:cNvSpPr>
            <a:spLocks noGrp="1"/>
          </p:cNvSpPr>
          <p:nvPr>
            <p:ph type="ftr" sz="quarter" idx="12"/>
          </p:nvPr>
        </p:nvSpPr>
        <p:spPr>
          <a:xfrm>
            <a:off x="3656752" y="9000621"/>
            <a:ext cx="2555956" cy="184666"/>
          </a:xfrm>
        </p:spPr>
        <p:txBody>
          <a:bodyPr/>
          <a:lstStyle/>
          <a:p>
            <a:pPr lvl="4">
              <a:defRPr/>
            </a:pPr>
            <a:r>
              <a:rPr lang="en-US"/>
              <a:t>Dorothy Stanley (HP Enterprise)</a:t>
            </a:r>
            <a:endParaRPr lang="en-US" dirty="0"/>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27</a:t>
            </a:fld>
            <a:endParaRPr lang="en-US"/>
          </a:p>
        </p:txBody>
      </p:sp>
    </p:spTree>
    <p:extLst>
      <p:ext uri="{BB962C8B-B14F-4D97-AF65-F5344CB8AC3E}">
        <p14:creationId xmlns:p14="http://schemas.microsoft.com/office/powerpoint/2010/main" val="3122003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a:t>Page </a:t>
            </a:r>
            <a:fld id="{F4F34E98-D62A-4186-8764-CE3AA6FA445F}" type="slidenum">
              <a:rPr lang="en-US" smtClean="0"/>
              <a:pPr>
                <a:defRPr/>
              </a:pPr>
              <a:t>28</a:t>
            </a:fld>
            <a:endParaRPr lang="en-US"/>
          </a:p>
        </p:txBody>
      </p:sp>
    </p:spTree>
    <p:extLst>
      <p:ext uri="{BB962C8B-B14F-4D97-AF65-F5344CB8AC3E}">
        <p14:creationId xmlns:p14="http://schemas.microsoft.com/office/powerpoint/2010/main" val="177854671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a:t>Page </a:t>
            </a:r>
            <a:fld id="{F4F34E98-D62A-4186-8764-CE3AA6FA445F}" type="slidenum">
              <a:rPr lang="en-US" smtClean="0"/>
              <a:pPr>
                <a:defRPr/>
              </a:pPr>
              <a:t>29</a:t>
            </a:fld>
            <a:endParaRPr lang="en-US"/>
          </a:p>
        </p:txBody>
      </p:sp>
    </p:spTree>
    <p:extLst>
      <p:ext uri="{BB962C8B-B14F-4D97-AF65-F5344CB8AC3E}">
        <p14:creationId xmlns:p14="http://schemas.microsoft.com/office/powerpoint/2010/main" val="2245172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p:spPr>
        <p:txBody>
          <a:bodyPr/>
          <a:lstStyle/>
          <a:p>
            <a:r>
              <a:rPr lang="en-US"/>
              <a:t>doc.: IEEE 802.11-18/0302r0</a:t>
            </a:r>
          </a:p>
        </p:txBody>
      </p:sp>
      <p:sp>
        <p:nvSpPr>
          <p:cNvPr id="12291" name="Rectangle 3"/>
          <p:cNvSpPr>
            <a:spLocks noGrp="1" noChangeArrowheads="1"/>
          </p:cNvSpPr>
          <p:nvPr>
            <p:ph type="dt" sz="quarter" idx="1"/>
          </p:nvPr>
        </p:nvSpPr>
        <p:spPr>
          <a:noFill/>
        </p:spPr>
        <p:txBody>
          <a:bodyPr/>
          <a:lstStyle/>
          <a:p>
            <a:r>
              <a:rPr lang="en-US"/>
              <a:t>March 2018</a:t>
            </a:r>
          </a:p>
        </p:txBody>
      </p:sp>
      <p:sp>
        <p:nvSpPr>
          <p:cNvPr id="12292" name="Rectangle 6"/>
          <p:cNvSpPr>
            <a:spLocks noGrp="1" noChangeArrowheads="1"/>
          </p:cNvSpPr>
          <p:nvPr>
            <p:ph type="ftr" sz="quarter" idx="4"/>
          </p:nvPr>
        </p:nvSpPr>
        <p:spPr>
          <a:noFill/>
        </p:spPr>
        <p:txBody>
          <a:bodyPr/>
          <a:lstStyle/>
          <a:p>
            <a:pPr lvl="4"/>
            <a:r>
              <a:rPr lang="en-US"/>
              <a:t>Dorothy Stanley (HP Enterprise)</a:t>
            </a:r>
          </a:p>
        </p:txBody>
      </p:sp>
      <p:sp>
        <p:nvSpPr>
          <p:cNvPr id="12293" name="Rectangle 7"/>
          <p:cNvSpPr>
            <a:spLocks noGrp="1" noChangeArrowheads="1"/>
          </p:cNvSpPr>
          <p:nvPr>
            <p:ph type="sldNum" sz="quarter" idx="5"/>
          </p:nvPr>
        </p:nvSpPr>
        <p:spPr>
          <a:xfrm>
            <a:off x="3279163" y="9000621"/>
            <a:ext cx="415177" cy="184666"/>
          </a:xfrm>
          <a:noFill/>
        </p:spPr>
        <p:txBody>
          <a:bodyPr/>
          <a:lstStyle/>
          <a:p>
            <a:r>
              <a:rPr lang="en-US"/>
              <a:t>Page </a:t>
            </a:r>
            <a:fld id="{7A4FDB48-E15B-4B47-8687-1B7C1224EF6A}" type="slidenum">
              <a:rPr lang="en-US"/>
              <a:pPr/>
              <a:t>2</a:t>
            </a:fld>
            <a:endParaRPr lang="en-US"/>
          </a:p>
        </p:txBody>
      </p:sp>
      <p:sp>
        <p:nvSpPr>
          <p:cNvPr id="12294" name="Rectangle 2"/>
          <p:cNvSpPr>
            <a:spLocks noGrp="1" noRot="1" noChangeAspect="1" noChangeArrowheads="1" noTextEdit="1"/>
          </p:cNvSpPr>
          <p:nvPr>
            <p:ph type="sldImg"/>
          </p:nvPr>
        </p:nvSpPr>
        <p:spPr>
          <a:xfrm>
            <a:off x="342900" y="703263"/>
            <a:ext cx="6172200" cy="3473450"/>
          </a:xfrm>
          <a:ln cap="flat"/>
        </p:spPr>
      </p:sp>
      <p:sp>
        <p:nvSpPr>
          <p:cNvPr id="12295" name="Rectangle 3"/>
          <p:cNvSpPr>
            <a:spLocks noGrp="1" noChangeArrowheads="1"/>
          </p:cNvSpPr>
          <p:nvPr>
            <p:ph type="body" idx="1"/>
          </p:nvPr>
        </p:nvSpPr>
        <p:spPr>
          <a:noFill/>
          <a:ln/>
        </p:spPr>
        <p:txBody>
          <a:bodyPr lIns="95250" rIns="95250"/>
          <a:lstStyle/>
          <a:p>
            <a:endParaRPr lang="en-US"/>
          </a:p>
        </p:txBody>
      </p:sp>
    </p:spTree>
    <p:extLst>
      <p:ext uri="{BB962C8B-B14F-4D97-AF65-F5344CB8AC3E}">
        <p14:creationId xmlns:p14="http://schemas.microsoft.com/office/powerpoint/2010/main" val="30652553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3</a:t>
            </a:fld>
            <a:endParaRPr lang="en-US"/>
          </a:p>
        </p:txBody>
      </p:sp>
    </p:spTree>
    <p:extLst>
      <p:ext uri="{BB962C8B-B14F-4D97-AF65-F5344CB8AC3E}">
        <p14:creationId xmlns:p14="http://schemas.microsoft.com/office/powerpoint/2010/main" val="14248896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4</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2902101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8</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42837402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15</a:t>
            </a:fld>
            <a:endParaRPr lang="en-US"/>
          </a:p>
        </p:txBody>
      </p:sp>
    </p:spTree>
    <p:extLst>
      <p:ext uri="{BB962C8B-B14F-4D97-AF65-F5344CB8AC3E}">
        <p14:creationId xmlns:p14="http://schemas.microsoft.com/office/powerpoint/2010/main" val="17360688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16</a:t>
            </a:fld>
            <a:endParaRPr lang="en-US"/>
          </a:p>
        </p:txBody>
      </p:sp>
    </p:spTree>
    <p:extLst>
      <p:ext uri="{BB962C8B-B14F-4D97-AF65-F5344CB8AC3E}">
        <p14:creationId xmlns:p14="http://schemas.microsoft.com/office/powerpoint/2010/main" val="25176207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18</a:t>
            </a:fld>
            <a:endParaRPr lang="en-US"/>
          </a:p>
        </p:txBody>
      </p:sp>
    </p:spTree>
    <p:extLst>
      <p:ext uri="{BB962C8B-B14F-4D97-AF65-F5344CB8AC3E}">
        <p14:creationId xmlns:p14="http://schemas.microsoft.com/office/powerpoint/2010/main" val="41594990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2021</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1" y="823386"/>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0"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1"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2909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Robert Stacey, Intel</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July 2021</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2021</a:t>
            </a:r>
            <a:endParaRPr lang="en-GB"/>
          </a:p>
        </p:txBody>
      </p:sp>
      <p:sp>
        <p:nvSpPr>
          <p:cNvPr id="6" name="Footer Placeholder 5"/>
          <p:cNvSpPr>
            <a:spLocks noGrp="1"/>
          </p:cNvSpPr>
          <p:nvPr>
            <p:ph type="ftr" idx="11"/>
          </p:nvPr>
        </p:nvSpPr>
        <p:spPr/>
        <p:txBody>
          <a:bodyPr/>
          <a:lstStyle>
            <a:lvl1pPr>
              <a:defRPr/>
            </a:lvl1pPr>
          </a:lstStyle>
          <a:p>
            <a:r>
              <a:rPr lang="en-GB"/>
              <a:t>Robert Stacey,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Robert Stacey,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2021</a:t>
            </a:r>
            <a:endParaRPr lang="en-GB"/>
          </a:p>
        </p:txBody>
      </p:sp>
      <p:sp>
        <p:nvSpPr>
          <p:cNvPr id="4" name="Footer Placeholder 3"/>
          <p:cNvSpPr>
            <a:spLocks noGrp="1"/>
          </p:cNvSpPr>
          <p:nvPr>
            <p:ph type="ftr" idx="11"/>
          </p:nvPr>
        </p:nvSpPr>
        <p:spPr/>
        <p:txBody>
          <a:bodyPr/>
          <a:lstStyle>
            <a:lvl1pPr>
              <a:defRPr/>
            </a:lvl1pPr>
          </a:lstStyle>
          <a:p>
            <a:r>
              <a:rPr lang="en-GB"/>
              <a:t>Robert Stacey,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2021</a:t>
            </a:r>
            <a:endParaRPr lang="en-GB"/>
          </a:p>
        </p:txBody>
      </p:sp>
      <p:sp>
        <p:nvSpPr>
          <p:cNvPr id="3" name="Footer Placeholder 2"/>
          <p:cNvSpPr>
            <a:spLocks noGrp="1"/>
          </p:cNvSpPr>
          <p:nvPr>
            <p:ph type="ftr" idx="11"/>
          </p:nvPr>
        </p:nvSpPr>
        <p:spPr/>
        <p:txBody>
          <a:bodyPr/>
          <a:lstStyle>
            <a:lvl1pPr>
              <a:defRPr/>
            </a:lvl1pPr>
          </a:lstStyle>
          <a:p>
            <a:r>
              <a:rPr lang="en-GB"/>
              <a:t>Robert Stacey,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2021</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2021</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Robert Stacey, Intel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802.11-21/0935r0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standards.ieee.org/board/aud/LMSC.pdf" TargetMode="External"/><Relationship Id="rId7" Type="http://schemas.openxmlformats.org/officeDocument/2006/relationships/hyperlink" Target="https://mentor.ieee.org/802-ec/dcn/17/ec-17-0093-05-0PNP-ieee-802-participation-slide-ppt.ppt"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grouper.ieee.org/groups/802/PNP/approved/IEEE_802_LMSC_OM_approved_120725.pdf" TargetMode="External"/><Relationship Id="rId5" Type="http://schemas.openxmlformats.org/officeDocument/2006/relationships/hyperlink" Target="http://www.ieee802.org/PNP/approved/IEEE_802_WG_PandP_v19.pdf" TargetMode="External"/><Relationship Id="rId4" Type="http://schemas.openxmlformats.org/officeDocument/2006/relationships/hyperlink" Target="https://mentor.ieee.org/802-ec/dcn/17/ec-17-0120-29-0PNP-ieee-802-lmsc-chairs-guidelines.pdf" TargetMode="External"/><Relationship Id="rId9" Type="http://schemas.openxmlformats.org/officeDocument/2006/relationships/hyperlink" Target="http://www.ieee802.org/devdocs.shtml"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ieee802.org/PNP/approved/IEEE_802_WG_PandP_v19.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www.ieee802.org/11/Reflector.html"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www.ieee802.org/11"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mailto:listserv@listserv.ieee.org"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ec/dcn/16/ec-16-0180-05-00EC-ieee-802-participation-slide.pptx"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08/11-08-0762-12-0000-motion-templates.doc"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hyperlink" Target="https://mentor.ieee.org/802.11/dcn/13/11-13-0230-02-0000-comment-resolution-tutorial.ppt" TargetMode="External"/><Relationship Id="rId5" Type="http://schemas.openxmlformats.org/officeDocument/2006/relationships/hyperlink" Target="http://standards.ieee.org/about/sasb/revcom/guidelines.pdf" TargetMode="External"/><Relationship Id="rId4" Type="http://schemas.openxmlformats.org/officeDocument/2006/relationships/hyperlink" Target="https://mentor.ieee.org/802-ec/dcn/16/ec-16-0170-03-00EC-802-ec-motion-template.pptx"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2</a:t>
            </a:r>
            <a:r>
              <a:rPr lang="en-US" baseline="30000" dirty="0"/>
              <a:t>nd</a:t>
            </a:r>
            <a:r>
              <a:rPr lang="en-US" dirty="0"/>
              <a:t>  Vice Chair Report July 2021</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2021-07-12</a:t>
            </a:r>
          </a:p>
        </p:txBody>
      </p:sp>
      <p:sp>
        <p:nvSpPr>
          <p:cNvPr id="6" name="Date Placeholder 3"/>
          <p:cNvSpPr>
            <a:spLocks noGrp="1"/>
          </p:cNvSpPr>
          <p:nvPr>
            <p:ph type="dt" idx="10"/>
          </p:nvPr>
        </p:nvSpPr>
        <p:spPr/>
        <p:txBody>
          <a:bodyPr/>
          <a:lstStyle/>
          <a:p>
            <a:r>
              <a:rPr lang="en-US"/>
              <a:t>July 2021</a:t>
            </a:r>
            <a:endParaRPr lang="en-GB" dirty="0"/>
          </a:p>
        </p:txBody>
      </p:sp>
      <p:sp>
        <p:nvSpPr>
          <p:cNvPr id="7" name="Footer Placeholder 4"/>
          <p:cNvSpPr>
            <a:spLocks noGrp="1"/>
          </p:cNvSpPr>
          <p:nvPr>
            <p:ph type="ftr" idx="11"/>
          </p:nvPr>
        </p:nvSpPr>
        <p:spPr/>
        <p:txBody>
          <a:bodyPr/>
          <a:lstStyle/>
          <a:p>
            <a:r>
              <a:rPr lang="en-GB"/>
              <a:t>Robert Stacey, Intel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639475495"/>
              </p:ext>
            </p:extLst>
          </p:nvPr>
        </p:nvGraphicFramePr>
        <p:xfrm>
          <a:off x="990600" y="2413000"/>
          <a:ext cx="10210800" cy="2481263"/>
        </p:xfrm>
        <a:graphic>
          <a:graphicData uri="http://schemas.openxmlformats.org/presentationml/2006/ole">
            <mc:AlternateContent xmlns:mc="http://schemas.openxmlformats.org/markup-compatibility/2006">
              <mc:Choice xmlns:v="urn:schemas-microsoft-com:vml" Requires="v">
                <p:oleObj spid="_x0000_s1037" name="Document" r:id="rId4" imgW="10466184" imgH="2539535" progId="Word.Document.8">
                  <p:embed/>
                </p:oleObj>
              </mc:Choice>
              <mc:Fallback>
                <p:oleObj name="Document" r:id="rId4" imgW="10466184" imgH="2539535" progId="Word.Document.8">
                  <p:embed/>
                  <p:pic>
                    <p:nvPicPr>
                      <p:cNvPr id="3075" name="Object 3"/>
                      <p:cNvPicPr>
                        <a:picLocks noChangeAspect="1" noChangeArrowheads="1"/>
                      </p:cNvPicPr>
                      <p:nvPr/>
                    </p:nvPicPr>
                    <p:blipFill>
                      <a:blip r:embed="rId5"/>
                      <a:srcRect/>
                      <a:stretch>
                        <a:fillRect/>
                      </a:stretch>
                    </p:blipFill>
                    <p:spPr bwMode="auto">
                      <a:xfrm>
                        <a:off x="990600" y="2413000"/>
                        <a:ext cx="10210800"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10</a:t>
            </a:fld>
            <a:endParaRPr lang="en-US" altLang="en-US"/>
          </a:p>
        </p:txBody>
      </p:sp>
      <p:sp>
        <p:nvSpPr>
          <p:cNvPr id="5" name="Date Placeholder 4"/>
          <p:cNvSpPr>
            <a:spLocks noGrp="1"/>
          </p:cNvSpPr>
          <p:nvPr>
            <p:ph type="dt" idx="15"/>
          </p:nvPr>
        </p:nvSpPr>
        <p:spPr/>
        <p:txBody>
          <a:bodyPr/>
          <a:lstStyle/>
          <a:p>
            <a:r>
              <a:rPr lang="en-US"/>
              <a:t>July 2021</a:t>
            </a:r>
            <a:endParaRPr lang="en-GB" dirty="0"/>
          </a:p>
        </p:txBody>
      </p:sp>
      <p:sp>
        <p:nvSpPr>
          <p:cNvPr id="6" name="Footer Placeholder 5"/>
          <p:cNvSpPr>
            <a:spLocks noGrp="1"/>
          </p:cNvSpPr>
          <p:nvPr>
            <p:ph type="ftr" idx="14"/>
          </p:nvPr>
        </p:nvSpPr>
        <p:spPr/>
        <p:txBody>
          <a:bodyPr/>
          <a:lstStyle/>
          <a:p>
            <a:r>
              <a:rPr lang="en-GB"/>
              <a:t>Robert Stacey, Intel</a:t>
            </a:r>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11</a:t>
            </a:fld>
            <a:endParaRPr lang="en-US" altLang="en-US"/>
          </a:p>
        </p:txBody>
      </p:sp>
      <p:sp>
        <p:nvSpPr>
          <p:cNvPr id="6" name="Footer Placeholder 5"/>
          <p:cNvSpPr>
            <a:spLocks noGrp="1"/>
          </p:cNvSpPr>
          <p:nvPr>
            <p:ph type="ftr" idx="14"/>
          </p:nvPr>
        </p:nvSpPr>
        <p:spPr/>
        <p:txBody>
          <a:bodyPr/>
          <a:lstStyle/>
          <a:p>
            <a:r>
              <a:rPr lang="en-GB"/>
              <a:t>Robert Stacey, Intel</a:t>
            </a:r>
            <a:endParaRPr lang="en-GB" dirty="0"/>
          </a:p>
        </p:txBody>
      </p:sp>
      <p:sp>
        <p:nvSpPr>
          <p:cNvPr id="5" name="Date Placeholder 4"/>
          <p:cNvSpPr>
            <a:spLocks noGrp="1"/>
          </p:cNvSpPr>
          <p:nvPr>
            <p:ph type="dt" idx="15"/>
          </p:nvPr>
        </p:nvSpPr>
        <p:spPr/>
        <p:txBody>
          <a:bodyPr/>
          <a:lstStyle/>
          <a:p>
            <a:r>
              <a:rPr lang="en-US"/>
              <a:t>July 2021</a:t>
            </a:r>
            <a:endParaRPr lang="en-GB"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Robert Stacey, Intel</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Robert Stacey, Intel</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a:t>Robert Stacey, Intel</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914401" y="1634490"/>
            <a:ext cx="10361084" cy="4840924"/>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1200"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July 2021</a:t>
            </a:r>
            <a:endParaRPr lang="en-US" dirty="0"/>
          </a:p>
        </p:txBody>
      </p:sp>
    </p:spTree>
    <p:extLst>
      <p:ext uri="{BB962C8B-B14F-4D97-AF65-F5344CB8AC3E}">
        <p14:creationId xmlns:p14="http://schemas.microsoft.com/office/powerpoint/2010/main" val="8981368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800" dirty="0">
                <a:hlinkClick r:id="rId3"/>
              </a:rPr>
              <a:t>http://standards.ieee.org/develop/policies/bylaws/index.html</a:t>
            </a:r>
            <a:r>
              <a:rPr lang="en-US" sz="1800" dirty="0"/>
              <a:t> (HTML version) </a:t>
            </a:r>
          </a:p>
          <a:p>
            <a:pPr lvl="1">
              <a:buNone/>
            </a:pPr>
            <a:r>
              <a:rPr lang="en-US" sz="1800" dirty="0">
                <a:hlinkClick r:id="rId4"/>
              </a:rPr>
              <a:t>http://standards.ieee.org/develop/policies/bylaws/sb_bylaws.pdf</a:t>
            </a:r>
            <a:r>
              <a:rPr lang="en-US" sz="1800" dirty="0"/>
              <a:t> (PDF version)</a:t>
            </a:r>
            <a:r>
              <a:rPr lang="en-US" sz="1400" dirty="0"/>
              <a:t> </a:t>
            </a:r>
          </a:p>
          <a:p>
            <a:pPr>
              <a:buNone/>
            </a:pPr>
            <a:br>
              <a:rPr lang="en-US" sz="1600" dirty="0"/>
            </a:br>
            <a:endParaRPr lang="en-US" sz="1600" dirty="0"/>
          </a:p>
          <a:p>
            <a:r>
              <a:rPr lang="en-US" dirty="0"/>
              <a:t>The current version of the IEEE-SA Standards Board Operations Manual is available at: </a:t>
            </a:r>
          </a:p>
          <a:p>
            <a:pPr lvl="1">
              <a:buNone/>
            </a:pPr>
            <a:r>
              <a:rPr lang="en-US" sz="1800" dirty="0">
                <a:hlinkClick r:id="rId5"/>
              </a:rPr>
              <a:t>http://standards.ieee.org/develop/policies/opman/index.html</a:t>
            </a:r>
            <a:r>
              <a:rPr lang="en-US" sz="1800" dirty="0"/>
              <a:t> (HTML version) </a:t>
            </a:r>
          </a:p>
          <a:p>
            <a:pPr lvl="1">
              <a:buNone/>
            </a:pPr>
            <a:r>
              <a:rPr lang="en-US" sz="1800" dirty="0">
                <a:hlinkClick r:id="rId6"/>
              </a:rPr>
              <a:t>http://standards.ieee.org/develop/policies/opman/sb_om.pdf</a:t>
            </a:r>
            <a:r>
              <a:rPr lang="en-US" sz="1800" dirty="0"/>
              <a:t> (PDF version) </a:t>
            </a:r>
            <a:endParaRPr lang="en-US" sz="1600" dirty="0"/>
          </a:p>
          <a:p>
            <a:pPr>
              <a:buNone/>
            </a:pPr>
            <a:endParaRPr lang="en-GB" sz="1200"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July 2021</a:t>
            </a:r>
            <a:endParaRPr lang="en-US" dirty="0"/>
          </a:p>
        </p:txBody>
      </p:sp>
    </p:spTree>
    <p:extLst>
      <p:ext uri="{BB962C8B-B14F-4D97-AF65-F5344CB8AC3E}">
        <p14:creationId xmlns:p14="http://schemas.microsoft.com/office/powerpoint/2010/main" val="22218055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a:t>Robert Stacey, Intel</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7719158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 Rules Documents </a:t>
            </a:r>
          </a:p>
        </p:txBody>
      </p:sp>
      <p:sp>
        <p:nvSpPr>
          <p:cNvPr id="8198" name="Rectangle 3"/>
          <p:cNvSpPr>
            <a:spLocks noGrp="1" noChangeArrowheads="1"/>
          </p:cNvSpPr>
          <p:nvPr>
            <p:ph idx="1"/>
          </p:nvPr>
        </p:nvSpPr>
        <p:spPr>
          <a:noFill/>
        </p:spPr>
        <p:txBody>
          <a:bodyPr/>
          <a:lstStyle/>
          <a:p>
            <a:r>
              <a:rPr lang="en-US" sz="2000" dirty="0"/>
              <a:t>IEEE 802 Policies &amp; Procedures (Approved June 2014)</a:t>
            </a:r>
          </a:p>
          <a:p>
            <a:pPr lvl="1"/>
            <a:r>
              <a:rPr lang="en-US" sz="1800" dirty="0">
                <a:hlinkClick r:id="rId3"/>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4"/>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5"/>
              </a:rPr>
              <a:t>http://www.ieee802.org/PNP/approved/IEEE_802_WG_PandP_v19.pdf</a:t>
            </a:r>
            <a:r>
              <a:rPr lang="en-US" altLang="en-US" sz="1800" dirty="0"/>
              <a:t> </a:t>
            </a:r>
          </a:p>
          <a:p>
            <a:r>
              <a:rPr lang="en-US" sz="2000" dirty="0"/>
              <a:t>IEEE 802 LMSC Chair's Guidelines (Approved 15 November 2019)</a:t>
            </a:r>
            <a:endParaRPr lang="en-US" sz="2000" dirty="0">
              <a:hlinkClick r:id="rId6"/>
            </a:endParaRPr>
          </a:p>
          <a:p>
            <a:pPr lvl="1"/>
            <a:r>
              <a:rPr lang="en-US" sz="1800" dirty="0">
                <a:hlinkClick r:id="rId4"/>
              </a:rPr>
              <a:t>https://mentor.ieee.org/802-ec/dcn/17/ec-17-0120-29-0PNP-ieee-802-lmsc-chairs-guidelines.pdf</a:t>
            </a:r>
            <a:r>
              <a:rPr lang="en-US" sz="1800" dirty="0"/>
              <a:t> </a:t>
            </a:r>
          </a:p>
          <a:p>
            <a:r>
              <a:rPr lang="en-US" sz="2000" dirty="0"/>
              <a:t>Participation in IEEE 802 Meetings</a:t>
            </a:r>
          </a:p>
          <a:p>
            <a:pPr lvl="1"/>
            <a:r>
              <a:rPr lang="en-US" sz="1800" u="sng" dirty="0">
                <a:hlinkClick r:id="rId7"/>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8"/>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9"/>
              </a:rPr>
              <a:t>http://www.ieee802.org/devdocs.shtml</a:t>
            </a:r>
            <a:r>
              <a:rPr lang="en-US" altLang="en-US" sz="1600" dirty="0"/>
              <a:t> </a:t>
            </a:r>
          </a:p>
          <a:p>
            <a:endParaRPr lang="en-US" dirty="0"/>
          </a:p>
          <a:p>
            <a:pPr lvl="1"/>
            <a:endParaRPr lang="en-US" sz="1800"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8195" name="Footer Placeholder 4"/>
          <p:cNvSpPr>
            <a:spLocks noGrp="1"/>
          </p:cNvSpPr>
          <p:nvPr>
            <p:ph type="ftr" idx="14"/>
          </p:nvPr>
        </p:nvSpPr>
        <p:spPr>
          <a:prstGeom prst="rect">
            <a:avLst/>
          </a:prstGeom>
          <a:noFill/>
        </p:spPr>
        <p:txBody>
          <a:bodyPr/>
          <a:lstStyle/>
          <a:p>
            <a:r>
              <a:rPr lang="en-US"/>
              <a:t>Robert Stacey, Intel</a:t>
            </a:r>
          </a:p>
        </p:txBody>
      </p:sp>
      <p:sp>
        <p:nvSpPr>
          <p:cNvPr id="8194" name="Date Placeholder 3"/>
          <p:cNvSpPr>
            <a:spLocks noGrp="1"/>
          </p:cNvSpPr>
          <p:nvPr>
            <p:ph type="dt" idx="15"/>
          </p:nvPr>
        </p:nvSpPr>
        <p:spPr>
          <a:prstGeom prst="rect">
            <a:avLst/>
          </a:prstGeom>
          <a:noFill/>
        </p:spPr>
        <p:txBody>
          <a:bodyPr/>
          <a:lstStyle/>
          <a:p>
            <a:r>
              <a:rPr lang="en-US"/>
              <a:t>July 2021</a:t>
            </a:r>
          </a:p>
        </p:txBody>
      </p:sp>
    </p:spTree>
    <p:extLst>
      <p:ext uri="{BB962C8B-B14F-4D97-AF65-F5344CB8AC3E}">
        <p14:creationId xmlns:p14="http://schemas.microsoft.com/office/powerpoint/2010/main" val="2332869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8195" name="Footer Placeholder 4"/>
          <p:cNvSpPr>
            <a:spLocks noGrp="1"/>
          </p:cNvSpPr>
          <p:nvPr>
            <p:ph type="ftr" idx="14"/>
          </p:nvPr>
        </p:nvSpPr>
        <p:spPr>
          <a:prstGeom prst="rect">
            <a:avLst/>
          </a:prstGeom>
          <a:noFill/>
        </p:spPr>
        <p:txBody>
          <a:bodyPr/>
          <a:lstStyle/>
          <a:p>
            <a:r>
              <a:rPr lang="en-US"/>
              <a:t>Robert Stacey, Intel</a:t>
            </a:r>
          </a:p>
        </p:txBody>
      </p:sp>
      <p:sp>
        <p:nvSpPr>
          <p:cNvPr id="8194" name="Date Placeholder 3"/>
          <p:cNvSpPr>
            <a:spLocks noGrp="1"/>
          </p:cNvSpPr>
          <p:nvPr>
            <p:ph type="dt" idx="15"/>
          </p:nvPr>
        </p:nvSpPr>
        <p:spPr>
          <a:prstGeom prst="rect">
            <a:avLst/>
          </a:prstGeom>
          <a:noFill/>
        </p:spPr>
        <p:txBody>
          <a:bodyPr/>
          <a:lstStyle/>
          <a:p>
            <a:r>
              <a:rPr lang="en-US"/>
              <a:t>July 2021</a:t>
            </a:r>
          </a:p>
        </p:txBody>
      </p:sp>
    </p:spTree>
    <p:extLst>
      <p:ext uri="{BB962C8B-B14F-4D97-AF65-F5344CB8AC3E}">
        <p14:creationId xmlns:p14="http://schemas.microsoft.com/office/powerpoint/2010/main" val="9259290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a:noFill/>
        </p:spPr>
        <p:txBody>
          <a:bodyPr/>
          <a:lstStyle/>
          <a:p>
            <a:r>
              <a:rPr lang="en-US" dirty="0"/>
              <a:t>Abstract</a:t>
            </a:r>
          </a:p>
        </p:txBody>
      </p:sp>
      <p:sp>
        <p:nvSpPr>
          <p:cNvPr id="3078" name="Rectangle 3"/>
          <p:cNvSpPr>
            <a:spLocks noGrp="1" noChangeArrowheads="1"/>
          </p:cNvSpPr>
          <p:nvPr>
            <p:ph idx="1"/>
          </p:nvPr>
        </p:nvSpPr>
        <p:spPr>
          <a:xfrm>
            <a:off x="762000" y="1981201"/>
            <a:ext cx="10627783" cy="4113213"/>
          </a:xfrm>
          <a:noFill/>
        </p:spPr>
        <p:txBody>
          <a:bodyPr/>
          <a:lstStyle/>
          <a:p>
            <a:pPr>
              <a:buFontTx/>
              <a:buNone/>
            </a:pPr>
            <a:r>
              <a:rPr lang="en-US" dirty="0"/>
              <a:t>This slide contains requested reports and status from the 802.11 2</a:t>
            </a:r>
            <a:r>
              <a:rPr lang="en-US" baseline="30000" dirty="0"/>
              <a:t>nd</a:t>
            </a:r>
            <a:r>
              <a:rPr lang="en-US" dirty="0"/>
              <a:t> Vice-Chair:</a:t>
            </a:r>
          </a:p>
          <a:p>
            <a:pPr marL="800100" lvl="1" indent="-342900">
              <a:buFont typeface="Arial" panose="020B0604020202020204" pitchFamily="34" charset="0"/>
              <a:buChar char="•"/>
            </a:pPr>
            <a:r>
              <a:rPr lang="en-US" dirty="0"/>
              <a:t>IEEE SA Patent Policy</a:t>
            </a:r>
          </a:p>
          <a:p>
            <a:pPr marL="800100" lvl="1" indent="-342900">
              <a:buFont typeface="Arial" panose="020B0604020202020204" pitchFamily="34" charset="0"/>
              <a:buChar char="•"/>
            </a:pPr>
            <a:r>
              <a:rPr lang="en-US" dirty="0"/>
              <a:t>IEEE SA Copyright Policy</a:t>
            </a:r>
          </a:p>
          <a:p>
            <a:pPr marL="800100" lvl="1" indent="-342900">
              <a:buFont typeface="Arial" panose="020B0604020202020204" pitchFamily="34" charset="0"/>
              <a:buChar char="•"/>
            </a:pPr>
            <a:r>
              <a:rPr lang="en-US" dirty="0"/>
              <a:t>IEEE SA Participation and Policy Documents</a:t>
            </a:r>
          </a:p>
          <a:p>
            <a:pPr marL="800100" lvl="1" indent="-342900">
              <a:buFont typeface="Arial" panose="020B0604020202020204" pitchFamily="34" charset="0"/>
              <a:buChar char="•"/>
            </a:pPr>
            <a:r>
              <a:rPr lang="en-US" dirty="0"/>
              <a:t>IEEE 802.11 Operations Manual</a:t>
            </a:r>
          </a:p>
          <a:p>
            <a:pPr marL="800100" lvl="1" indent="-342900">
              <a:buFont typeface="Arial" panose="020B0604020202020204" pitchFamily="34" charset="0"/>
              <a:buChar char="•"/>
            </a:pPr>
            <a:r>
              <a:rPr lang="en-US" dirty="0"/>
              <a:t>Reminder to vote on WG ballots</a:t>
            </a:r>
          </a:p>
          <a:p>
            <a:pPr marL="800100" lvl="1" indent="-342900">
              <a:buFont typeface="Arial" panose="020B0604020202020204" pitchFamily="34" charset="0"/>
              <a:buChar char="•"/>
            </a:pPr>
            <a:r>
              <a:rPr lang="en-US" dirty="0"/>
              <a:t>Joining the 802.11 email reflectors </a:t>
            </a:r>
          </a:p>
          <a:p>
            <a:pPr marL="800100" lvl="1" indent="-342900">
              <a:buFont typeface="Arial" panose="020B0604020202020204" pitchFamily="34" charset="0"/>
              <a:buChar char="•"/>
            </a:pPr>
            <a:r>
              <a:rPr lang="en-US" dirty="0"/>
              <a:t>Joining 802 All List Server</a:t>
            </a:r>
          </a:p>
          <a:p>
            <a:pPr marL="800100" lvl="1" indent="-342900">
              <a:buFont typeface="Arial" panose="020B0604020202020204" pitchFamily="34" charset="0"/>
              <a:buChar char="•"/>
            </a:pPr>
            <a:r>
              <a:rPr lang="en-US" dirty="0"/>
              <a:t>Reminder on Posting Documents</a:t>
            </a:r>
          </a:p>
          <a:p>
            <a:pPr lvl="1">
              <a:buNone/>
            </a:pPr>
            <a:endParaRPr lang="en-US" dirty="0"/>
          </a:p>
          <a:p>
            <a:pPr lvl="1">
              <a:buNone/>
            </a:pPr>
            <a:r>
              <a:rPr lang="en-US" dirty="0"/>
              <a:t>	</a:t>
            </a:r>
          </a:p>
          <a:p>
            <a:pPr lvl="1">
              <a:buFontTx/>
              <a:buNone/>
            </a:pPr>
            <a:endParaRPr lang="en-US" dirty="0"/>
          </a:p>
          <a:p>
            <a:pPr>
              <a:buFontTx/>
              <a:buNone/>
            </a:pPr>
            <a:r>
              <a:rPr lang="en-US" dirty="0"/>
              <a:t>	</a:t>
            </a:r>
          </a:p>
        </p:txBody>
      </p:sp>
      <p:sp>
        <p:nvSpPr>
          <p:cNvPr id="3075" name="Footer Placeholder 4"/>
          <p:cNvSpPr>
            <a:spLocks noGrp="1"/>
          </p:cNvSpPr>
          <p:nvPr>
            <p:ph type="ftr" idx="14"/>
          </p:nvPr>
        </p:nvSpPr>
        <p:spPr>
          <a:prstGeom prst="rect">
            <a:avLst/>
          </a:prstGeom>
          <a:noFill/>
        </p:spPr>
        <p:txBody>
          <a:bodyPr/>
          <a:lstStyle/>
          <a:p>
            <a:r>
              <a:rPr lang="en-US"/>
              <a:t>Robert Stacey, Intel</a:t>
            </a:r>
          </a:p>
        </p:txBody>
      </p:sp>
      <p:sp>
        <p:nvSpPr>
          <p:cNvPr id="3074" name="Date Placeholder 3"/>
          <p:cNvSpPr>
            <a:spLocks noGrp="1"/>
          </p:cNvSpPr>
          <p:nvPr>
            <p:ph type="dt" idx="15"/>
          </p:nvPr>
        </p:nvSpPr>
        <p:spPr>
          <a:prstGeom prst="rect">
            <a:avLst/>
          </a:prstGeom>
          <a:noFill/>
        </p:spPr>
        <p:txBody>
          <a:bodyPr/>
          <a:lstStyle/>
          <a:p>
            <a:r>
              <a:rPr lang="en-US"/>
              <a:t>July 2021</a:t>
            </a:r>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23673635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Please respond to WG ballots to avoid loss of voting rights</a:t>
            </a:r>
          </a:p>
        </p:txBody>
      </p:sp>
      <p:sp>
        <p:nvSpPr>
          <p:cNvPr id="3" name="Content Placeholder 2"/>
          <p:cNvSpPr>
            <a:spLocks noGrp="1"/>
          </p:cNvSpPr>
          <p:nvPr>
            <p:ph idx="1"/>
          </p:nvPr>
        </p:nvSpPr>
        <p:spPr/>
        <p:txBody>
          <a:bodyPr/>
          <a:lstStyle/>
          <a:p>
            <a:r>
              <a:rPr lang="en-US" dirty="0"/>
              <a:t>802.11 OM (</a:t>
            </a:r>
            <a:r>
              <a:rPr lang="en-US" dirty="0">
                <a:hlinkClick r:id="rId3"/>
              </a:rPr>
              <a:t>11-14-0629-22</a:t>
            </a:r>
            <a:r>
              <a:rPr lang="en-US" dirty="0"/>
              <a:t>), see Section 7.1</a:t>
            </a:r>
          </a:p>
          <a:p>
            <a:pPr lvl="1"/>
            <a:r>
              <a:rPr lang="en-US" i="1" dirty="0"/>
              <a:t>The Voter responds to 2 out of 3 consecutive mandatory WG letter ballots, where a valid response is received in the initial mandatory WG letter ballot or any of its subsequent recirculation ballots. </a:t>
            </a:r>
          </a:p>
          <a:p>
            <a:pPr lvl="1"/>
            <a:r>
              <a:rPr lang="en-US" i="1" dirty="0"/>
              <a:t>NOTE – A voter’s status is evaluated at completion of a WG letter ballot series.</a:t>
            </a:r>
          </a:p>
          <a:p>
            <a:r>
              <a:rPr lang="en-US" dirty="0"/>
              <a:t>The length of a WG letter ballot series is “1” if the initial WGLB fails</a:t>
            </a:r>
          </a:p>
          <a:p>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July 2021</a:t>
            </a:r>
            <a:endParaRPr lang="en-US" dirty="0"/>
          </a:p>
        </p:txBody>
      </p:sp>
    </p:spTree>
    <p:extLst>
      <p:ext uri="{BB962C8B-B14F-4D97-AF65-F5344CB8AC3E}">
        <p14:creationId xmlns:p14="http://schemas.microsoft.com/office/powerpoint/2010/main" val="33664311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Valid Abstain responses, see 802 WG P&amp;P</a:t>
            </a:r>
          </a:p>
        </p:txBody>
      </p:sp>
      <p:sp>
        <p:nvSpPr>
          <p:cNvPr id="3" name="Content Placeholder 2"/>
          <p:cNvSpPr>
            <a:spLocks noGrp="1"/>
          </p:cNvSpPr>
          <p:nvPr>
            <p:ph idx="1"/>
          </p:nvPr>
        </p:nvSpPr>
        <p:spPr/>
        <p:txBody>
          <a:bodyPr/>
          <a:lstStyle/>
          <a:p>
            <a:r>
              <a:rPr lang="en-US" dirty="0">
                <a:hlinkClick r:id="rId3"/>
              </a:rPr>
              <a:t>http://www.ieee802.org/PNP/approved/IEEE_802_WG_PandP_v19.pdf</a:t>
            </a:r>
            <a:r>
              <a:rPr lang="en-US" dirty="0"/>
              <a:t> </a:t>
            </a:r>
          </a:p>
          <a:p>
            <a:r>
              <a:rPr lang="en-GB" dirty="0"/>
              <a:t>4.2.3 Loss</a:t>
            </a:r>
          </a:p>
          <a:p>
            <a:r>
              <a:rPr lang="en-US" sz="2000" b="0" dirty="0"/>
              <a:t>“Excepting recirculation letter ballots </a:t>
            </a:r>
            <a:r>
              <a:rPr lang="en-US" sz="2000" dirty="0"/>
              <a:t>membership may be lost if two of the last three Working Group letter ballots are not returned, or are returned with an abstention for other than “lack of technical expertise</a:t>
            </a:r>
            <a:r>
              <a:rPr lang="en-US" sz="2000" b="0" dirty="0"/>
              <a:t>.” This rule may be excused by the Working Group Chair if the individual is otherwise an active member. If membership is lost per this </a:t>
            </a:r>
            <a:r>
              <a:rPr lang="en-US" sz="2000" b="0" dirty="0" err="1"/>
              <a:t>subclause</a:t>
            </a:r>
            <a:r>
              <a:rPr lang="en-US" sz="2000" b="0" dirty="0"/>
              <a:t>, membership is reestablished as if the person were a new candidate member, i.e., all previous participation credit is </a:t>
            </a:r>
            <a:r>
              <a:rPr lang="en-GB" sz="2000" b="0" dirty="0"/>
              <a:t>lost.</a:t>
            </a:r>
            <a:r>
              <a:rPr lang="en-US" sz="2000" b="0" dirty="0"/>
              <a:t>”</a:t>
            </a:r>
            <a:endParaRPr lang="en-US" sz="2000" dirty="0"/>
          </a:p>
          <a:p>
            <a:pPr lvl="1"/>
            <a:endParaRPr lang="en-US" dirty="0"/>
          </a:p>
          <a:p>
            <a:pPr lvl="1"/>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July 2021</a:t>
            </a:r>
            <a:endParaRPr lang="en-US" dirty="0"/>
          </a:p>
        </p:txBody>
      </p:sp>
    </p:spTree>
    <p:extLst>
      <p:ext uri="{BB962C8B-B14F-4D97-AF65-F5344CB8AC3E}">
        <p14:creationId xmlns:p14="http://schemas.microsoft.com/office/powerpoint/2010/main" val="6381916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2"/>
          <p:cNvSpPr>
            <a:spLocks noGrp="1" noChangeArrowheads="1"/>
          </p:cNvSpPr>
          <p:nvPr>
            <p:ph type="title"/>
          </p:nvPr>
        </p:nvSpPr>
        <p:spPr/>
        <p:txBody>
          <a:bodyPr/>
          <a:lstStyle/>
          <a:p>
            <a:r>
              <a:rPr lang="en-GB" altLang="en-US"/>
              <a:t>Email Reflectors</a:t>
            </a:r>
          </a:p>
        </p:txBody>
      </p:sp>
      <p:sp>
        <p:nvSpPr>
          <p:cNvPr id="25606" name="Rectangle 3"/>
          <p:cNvSpPr>
            <a:spLocks noGrp="1" noChangeArrowheads="1"/>
          </p:cNvSpPr>
          <p:nvPr>
            <p:ph idx="1"/>
          </p:nvPr>
        </p:nvSpPr>
        <p:spPr/>
        <p:txBody>
          <a:bodyPr/>
          <a:lstStyle/>
          <a:p>
            <a:r>
              <a:rPr lang="en-GB" altLang="en-US" dirty="0"/>
              <a:t>There is an email reflector for the working group,  plus one for each task group. </a:t>
            </a:r>
          </a:p>
          <a:p>
            <a:r>
              <a:rPr lang="en-GB" altLang="en-US" dirty="0"/>
              <a:t>Write access to the reflectors allowed for those who are members with status: aspirant, nearly-voter, potential-voter, voter.</a:t>
            </a:r>
          </a:p>
          <a:p>
            <a:r>
              <a:rPr lang="en-GB" altLang="en-US" dirty="0"/>
              <a:t>To make a request, visit the reflector request page:</a:t>
            </a:r>
            <a:br>
              <a:rPr lang="en-GB" altLang="en-US" dirty="0"/>
            </a:br>
            <a:r>
              <a:rPr lang="en-GB" altLang="en-US" dirty="0"/>
              <a:t>	</a:t>
            </a:r>
            <a:r>
              <a:rPr lang="en-GB" altLang="en-US" dirty="0">
                <a:hlinkClick r:id="rId3"/>
              </a:rPr>
              <a:t>http://www.ieee802.org/11/Reflector.html</a:t>
            </a:r>
            <a:endParaRPr lang="en-GB" altLang="en-US" dirty="0"/>
          </a:p>
          <a:p>
            <a:pPr lvl="1"/>
            <a:r>
              <a:rPr lang="en-GB" altLang="en-US" b="1" dirty="0"/>
              <a:t>Gathers information and sends an email to Vice Chair</a:t>
            </a:r>
          </a:p>
          <a:p>
            <a:r>
              <a:rPr lang="en-GB" altLang="en-US" dirty="0"/>
              <a:t>If you change your email address – </a:t>
            </a:r>
            <a:r>
              <a:rPr lang="en-GB" altLang="en-US" u="sng" dirty="0"/>
              <a:t>please let me know</a:t>
            </a:r>
            <a:r>
              <a:rPr lang="en-GB" altLang="en-US" dirty="0"/>
              <a:t>.  I will perform a global change to the list servers.</a:t>
            </a:r>
          </a:p>
          <a:p>
            <a:r>
              <a:rPr lang="en-GB" altLang="en-US" dirty="0"/>
              <a:t>Public read access to all reflectors is available via the 802.11 home page </a:t>
            </a:r>
            <a:r>
              <a:rPr lang="en-GB" altLang="en-US" dirty="0">
                <a:hlinkClick r:id="rId4"/>
              </a:rPr>
              <a:t>http://www.ieee802.org/11</a:t>
            </a:r>
            <a:r>
              <a:rPr lang="en-GB" altLang="en-US" dirty="0"/>
              <a:t> on the “</a:t>
            </a:r>
            <a:r>
              <a:rPr lang="en-GB" altLang="en-US" i="1" dirty="0"/>
              <a:t>WG Email</a:t>
            </a:r>
            <a:r>
              <a:rPr lang="en-GB" altLang="en-US" dirty="0"/>
              <a:t>” menu.</a:t>
            </a:r>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25603" name="Footer Placeholder 4"/>
          <p:cNvSpPr>
            <a:spLocks noGrp="1"/>
          </p:cNvSpPr>
          <p:nvPr>
            <p:ph type="ftr" idx="14"/>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a:t>Robert Stacey, Intel</a:t>
            </a:r>
          </a:p>
        </p:txBody>
      </p:sp>
      <p:sp>
        <p:nvSpPr>
          <p:cNvPr id="25602" name="Date Placeholder 3"/>
          <p:cNvSpPr>
            <a:spLocks noGrp="1"/>
          </p:cNvSpPr>
          <p:nvPr>
            <p:ph type="dt" idx="15"/>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a:t>July 2021</a:t>
            </a:r>
          </a:p>
        </p:txBody>
      </p:sp>
    </p:spTree>
    <p:extLst>
      <p:ext uri="{BB962C8B-B14F-4D97-AF65-F5344CB8AC3E}">
        <p14:creationId xmlns:p14="http://schemas.microsoft.com/office/powerpoint/2010/main" val="1641018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802-ALL EMAIL List Server</a:t>
            </a:r>
          </a:p>
        </p:txBody>
      </p:sp>
      <p:sp>
        <p:nvSpPr>
          <p:cNvPr id="3" name="Content Placeholder 2"/>
          <p:cNvSpPr>
            <a:spLocks noGrp="1"/>
          </p:cNvSpPr>
          <p:nvPr>
            <p:ph idx="1"/>
          </p:nvPr>
        </p:nvSpPr>
        <p:spPr/>
        <p:txBody>
          <a:bodyPr/>
          <a:lstStyle/>
          <a:p>
            <a:pPr>
              <a:buNone/>
            </a:pPr>
            <a:r>
              <a:rPr lang="en-US" dirty="0"/>
              <a:t>IEEE 802-ALL EMAIL List Server</a:t>
            </a:r>
          </a:p>
          <a:p>
            <a:r>
              <a:rPr lang="en-US" b="0" dirty="0"/>
              <a:t>IEEE 802 only provides e-mailed session announcements. To join this list and stay informed about upcoming plenary sessions, send email to </a:t>
            </a:r>
            <a:r>
              <a:rPr lang="en-US" b="0" u="sng" dirty="0">
                <a:hlinkClick r:id="rId3"/>
              </a:rPr>
              <a:t>listserv@listserv.ieee.org</a:t>
            </a:r>
            <a:r>
              <a:rPr lang="en-US" b="0" dirty="0"/>
              <a:t> with no subject and with the following 2 lines appearing first in the body of the message: </a:t>
            </a:r>
          </a:p>
          <a:p>
            <a:pPr lvl="2">
              <a:buNone/>
            </a:pPr>
            <a:br>
              <a:rPr lang="en-US" b="0" dirty="0"/>
            </a:br>
            <a:r>
              <a:rPr lang="en-US" sz="2400" b="1" dirty="0"/>
              <a:t>subscribe  stds-802-all</a:t>
            </a:r>
          </a:p>
          <a:p>
            <a:pPr lvl="2">
              <a:buNone/>
            </a:pPr>
            <a:r>
              <a:rPr lang="en-US" sz="2400" b="1" dirty="0"/>
              <a:t>	end</a:t>
            </a:r>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July 2021</a:t>
            </a:r>
            <a:endParaRPr lang="en-US" dirty="0"/>
          </a:p>
        </p:txBody>
      </p:sp>
    </p:spTree>
    <p:extLst>
      <p:ext uri="{BB962C8B-B14F-4D97-AF65-F5344CB8AC3E}">
        <p14:creationId xmlns:p14="http://schemas.microsoft.com/office/powerpoint/2010/main" val="6894242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for Posting Documents</a:t>
            </a:r>
          </a:p>
        </p:txBody>
      </p:sp>
      <p:sp>
        <p:nvSpPr>
          <p:cNvPr id="3" name="Content Placeholder 2"/>
          <p:cNvSpPr>
            <a:spLocks noGrp="1"/>
          </p:cNvSpPr>
          <p:nvPr>
            <p:ph idx="1"/>
          </p:nvPr>
        </p:nvSpPr>
        <p:spPr/>
        <p:txBody>
          <a:bodyPr/>
          <a:lstStyle/>
          <a:p>
            <a:r>
              <a:rPr lang="en-US" dirty="0"/>
              <a:t>From the 802.11 OM – </a:t>
            </a:r>
          </a:p>
          <a:p>
            <a:pPr lvl="1"/>
            <a:r>
              <a:rPr lang="en-US" sz="2800" dirty="0"/>
              <a:t>All submissions presented to and all minutes shall be posted to the 802.11 document server.</a:t>
            </a:r>
          </a:p>
          <a:p>
            <a:pPr lvl="1"/>
            <a:r>
              <a:rPr lang="en-US" sz="2800" dirty="0"/>
              <a:t>Please check to ensure all documents are posted</a:t>
            </a:r>
          </a:p>
          <a:p>
            <a:pPr lvl="2"/>
            <a:r>
              <a:rPr lang="en-US" sz="2600" dirty="0"/>
              <a:t>If you have a “pending” document that is in error, let Dorothy or Robert or Jon know.</a:t>
            </a:r>
          </a:p>
          <a:p>
            <a:pPr lvl="1"/>
            <a:r>
              <a:rPr lang="en-US" sz="2800" dirty="0"/>
              <a:t>Secretaries should put “Minutes” in the lower left corner for “minutes” of meetings.</a:t>
            </a:r>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July 2021</a:t>
            </a:r>
          </a:p>
        </p:txBody>
      </p:sp>
    </p:spTree>
    <p:extLst>
      <p:ext uri="{BB962C8B-B14F-4D97-AF65-F5344CB8AC3E}">
        <p14:creationId xmlns:p14="http://schemas.microsoft.com/office/powerpoint/2010/main" val="25382947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4E429-8CBB-47AA-A76C-53DEE065DAB6}"/>
              </a:ext>
            </a:extLst>
          </p:cNvPr>
          <p:cNvSpPr>
            <a:spLocks noGrp="1"/>
          </p:cNvSpPr>
          <p:nvPr>
            <p:ph type="title"/>
          </p:nvPr>
        </p:nvSpPr>
        <p:spPr/>
        <p:txBody>
          <a:bodyPr/>
          <a:lstStyle/>
          <a:p>
            <a:r>
              <a:rPr lang="en-US" dirty="0"/>
              <a:t>IEEE Event Conduct and Safety Statement </a:t>
            </a:r>
          </a:p>
        </p:txBody>
      </p:sp>
      <p:sp>
        <p:nvSpPr>
          <p:cNvPr id="3" name="Content Placeholder 2">
            <a:extLst>
              <a:ext uri="{FF2B5EF4-FFF2-40B4-BE49-F238E27FC236}">
                <a16:creationId xmlns:a16="http://schemas.microsoft.com/office/drawing/2014/main" id="{B89D95A9-3AFC-4A69-B066-4CBB6E9E0CAF}"/>
              </a:ext>
            </a:extLst>
          </p:cNvPr>
          <p:cNvSpPr>
            <a:spLocks noGrp="1"/>
          </p:cNvSpPr>
          <p:nvPr>
            <p:ph idx="1"/>
          </p:nvPr>
        </p:nvSpPr>
        <p:spPr/>
        <p:txBody>
          <a:bodyPr/>
          <a:lstStyle/>
          <a:p>
            <a:r>
              <a:rPr lang="en-US" sz="2800" dirty="0"/>
              <a:t>IEEE believes that science, technology, and engineering are fundamental human activities, for which openness, international collaboration, and the free flow of talent and ideas are essential. Its meetings, conferences, and other events seek to enable engaging, thought-provoking conversations that support IEEE’s core mission of advancing technology for humanity. Accordingly, IEEE is committed to providing a safe, productive, and welcoming environment to all participants, including staff and vendors, at IEEE-related events.</a:t>
            </a:r>
          </a:p>
        </p:txBody>
      </p:sp>
      <p:sp>
        <p:nvSpPr>
          <p:cNvPr id="6" name="Slide Number Placeholder 5">
            <a:extLst>
              <a:ext uri="{FF2B5EF4-FFF2-40B4-BE49-F238E27FC236}">
                <a16:creationId xmlns:a16="http://schemas.microsoft.com/office/drawing/2014/main" id="{DB30327C-17CC-449B-8ED1-95ED4C555CA2}"/>
              </a:ext>
            </a:extLst>
          </p:cNvPr>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7" name="Date Placeholder 6"/>
          <p:cNvSpPr>
            <a:spLocks noGrp="1"/>
          </p:cNvSpPr>
          <p:nvPr>
            <p:ph type="dt" idx="15"/>
          </p:nvPr>
        </p:nvSpPr>
        <p:spPr/>
        <p:txBody>
          <a:bodyPr/>
          <a:lstStyle/>
          <a:p>
            <a:r>
              <a:rPr lang="en-US"/>
              <a:t>July 2021</a:t>
            </a:r>
            <a:endParaRPr lang="en-GB" dirty="0"/>
          </a:p>
        </p:txBody>
      </p:sp>
      <p:sp>
        <p:nvSpPr>
          <p:cNvPr id="8" name="Footer Placeholder 7"/>
          <p:cNvSpPr>
            <a:spLocks noGrp="1"/>
          </p:cNvSpPr>
          <p:nvPr>
            <p:ph type="ftr" idx="14"/>
          </p:nvPr>
        </p:nvSpPr>
        <p:spPr/>
        <p:txBody>
          <a:bodyPr/>
          <a:lstStyle/>
          <a:p>
            <a:r>
              <a:rPr lang="en-GB"/>
              <a:t>Robert Stacey, Intel</a:t>
            </a:r>
            <a:endParaRPr lang="en-GB" dirty="0"/>
          </a:p>
        </p:txBody>
      </p:sp>
    </p:spTree>
    <p:extLst>
      <p:ext uri="{BB962C8B-B14F-4D97-AF65-F5344CB8AC3E}">
        <p14:creationId xmlns:p14="http://schemas.microsoft.com/office/powerpoint/2010/main" val="16682737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6C3E9-A7B3-474D-A76C-34AAA84B1BE0}"/>
              </a:ext>
            </a:extLst>
          </p:cNvPr>
          <p:cNvSpPr>
            <a:spLocks noGrp="1"/>
          </p:cNvSpPr>
          <p:nvPr>
            <p:ph type="title"/>
          </p:nvPr>
        </p:nvSpPr>
        <p:spPr/>
        <p:txBody>
          <a:bodyPr/>
          <a:lstStyle/>
          <a:p>
            <a:pPr lvl="0"/>
            <a:r>
              <a:rPr lang="en-US" dirty="0"/>
              <a:t>IEEE Event Conduct and Safety Statement</a:t>
            </a:r>
          </a:p>
        </p:txBody>
      </p:sp>
      <p:sp>
        <p:nvSpPr>
          <p:cNvPr id="3" name="Content Placeholder 2">
            <a:extLst>
              <a:ext uri="{FF2B5EF4-FFF2-40B4-BE49-F238E27FC236}">
                <a16:creationId xmlns:a16="http://schemas.microsoft.com/office/drawing/2014/main" id="{50C8884F-93AC-457D-910C-DF265A5F553A}"/>
              </a:ext>
            </a:extLst>
          </p:cNvPr>
          <p:cNvSpPr>
            <a:spLocks noGrp="1"/>
          </p:cNvSpPr>
          <p:nvPr>
            <p:ph idx="1"/>
          </p:nvPr>
        </p:nvSpPr>
        <p:spPr>
          <a:xfrm>
            <a:off x="334432" y="1830390"/>
            <a:ext cx="11247967" cy="4622796"/>
          </a:xfrm>
        </p:spPr>
        <p:txBody>
          <a:bodyPr/>
          <a:lstStyle/>
          <a:p>
            <a:pPr lvl="0"/>
            <a:r>
              <a:rPr lang="en-US" sz="2800" dirty="0"/>
              <a:t>IEEE has no tolerance for discrimination, harassment, or bullying in any form at IEEE-related events.  All participants have the right to pursue shared interests without harassment or discrimination in an environment that supports diversity and inclusion.  Participants are expected to adhere to these principles and respect the rights of others. </a:t>
            </a:r>
          </a:p>
          <a:p>
            <a:pPr lvl="0"/>
            <a:r>
              <a:rPr lang="en-US" sz="2800" dirty="0"/>
              <a:t>IEEE seeks to provide a secure environment at its events. Participants should report any behavior inconsistent with the principles outlined here, to onsite staff, security or venue personnel, or toeventconduct@ieee.org.</a:t>
            </a:r>
          </a:p>
        </p:txBody>
      </p:sp>
      <p:sp>
        <p:nvSpPr>
          <p:cNvPr id="6" name="Slide Number Placeholder 5">
            <a:extLst>
              <a:ext uri="{FF2B5EF4-FFF2-40B4-BE49-F238E27FC236}">
                <a16:creationId xmlns:a16="http://schemas.microsoft.com/office/drawing/2014/main" id="{70DAE11B-3DD5-4DDE-A787-6F939A16AE3C}"/>
              </a:ext>
            </a:extLst>
          </p:cNvPr>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7" name="Date Placeholder 6"/>
          <p:cNvSpPr>
            <a:spLocks noGrp="1"/>
          </p:cNvSpPr>
          <p:nvPr>
            <p:ph type="dt" idx="15"/>
          </p:nvPr>
        </p:nvSpPr>
        <p:spPr/>
        <p:txBody>
          <a:bodyPr/>
          <a:lstStyle/>
          <a:p>
            <a:r>
              <a:rPr lang="en-US"/>
              <a:t>July 2021</a:t>
            </a:r>
            <a:endParaRPr lang="en-GB" dirty="0"/>
          </a:p>
        </p:txBody>
      </p:sp>
      <p:sp>
        <p:nvSpPr>
          <p:cNvPr id="8" name="Footer Placeholder 7"/>
          <p:cNvSpPr>
            <a:spLocks noGrp="1"/>
          </p:cNvSpPr>
          <p:nvPr>
            <p:ph type="ftr" idx="14"/>
          </p:nvPr>
        </p:nvSpPr>
        <p:spPr/>
        <p:txBody>
          <a:bodyPr/>
          <a:lstStyle/>
          <a:p>
            <a:r>
              <a:rPr lang="en-GB"/>
              <a:t>Robert Stacey, Intel</a:t>
            </a:r>
            <a:endParaRPr lang="en-GB" dirty="0"/>
          </a:p>
        </p:txBody>
      </p:sp>
    </p:spTree>
    <p:extLst>
      <p:ext uri="{BB962C8B-B14F-4D97-AF65-F5344CB8AC3E}">
        <p14:creationId xmlns:p14="http://schemas.microsoft.com/office/powerpoint/2010/main" val="27586140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3200" dirty="0"/>
              <a:t>Tuesday – </a:t>
            </a:r>
            <a:br>
              <a:rPr lang="en-US" sz="3200" dirty="0"/>
            </a:br>
            <a:r>
              <a:rPr lang="en-US" sz="3200" dirty="0"/>
              <a:t>802.11 Closing Plenary</a:t>
            </a:r>
          </a:p>
        </p:txBody>
      </p:sp>
      <p:sp>
        <p:nvSpPr>
          <p:cNvPr id="8" name="Text Placeholder 7"/>
          <p:cNvSpPr>
            <a:spLocks noGrp="1"/>
          </p:cNvSpPr>
          <p:nvPr>
            <p:ph type="body" idx="1"/>
          </p:nvPr>
        </p:nvSpPr>
        <p:spPr/>
        <p:txBody>
          <a:bodyPr/>
          <a:lstStyle/>
          <a:p>
            <a:r>
              <a:rPr lang="en-US" dirty="0"/>
              <a:t>802.11 2nd Vice Chair Report</a:t>
            </a:r>
          </a:p>
        </p:txBody>
      </p:sp>
      <p:sp>
        <p:nvSpPr>
          <p:cNvPr id="4" name="Date Placeholder 3"/>
          <p:cNvSpPr>
            <a:spLocks noGrp="1"/>
          </p:cNvSpPr>
          <p:nvPr>
            <p:ph type="dt" idx="10"/>
          </p:nvPr>
        </p:nvSpPr>
        <p:spPr/>
        <p:txBody>
          <a:bodyPr/>
          <a:lstStyle/>
          <a:p>
            <a:pPr>
              <a:defRPr/>
            </a:pPr>
            <a:r>
              <a:rPr lang="en-US"/>
              <a:t>July 2021</a:t>
            </a:r>
          </a:p>
        </p:txBody>
      </p:sp>
      <p:sp>
        <p:nvSpPr>
          <p:cNvPr id="5" name="Footer Placeholder 4"/>
          <p:cNvSpPr>
            <a:spLocks noGrp="1"/>
          </p:cNvSpPr>
          <p:nvPr>
            <p:ph type="ftr" idx="11"/>
          </p:nvPr>
        </p:nvSpPr>
        <p:spPr/>
        <p:txBody>
          <a:bodyPr/>
          <a:lstStyle/>
          <a:p>
            <a:pPr>
              <a:defRPr/>
            </a:pPr>
            <a:r>
              <a:rPr lang="en-US"/>
              <a:t>Robert Stacey, Intel</a:t>
            </a:r>
          </a:p>
        </p:txBody>
      </p:sp>
      <p:sp>
        <p:nvSpPr>
          <p:cNvPr id="2" name="Slide Number Placeholder 1"/>
          <p:cNvSpPr>
            <a:spLocks noGrp="1"/>
          </p:cNvSpPr>
          <p:nvPr>
            <p:ph type="sldNum" idx="12"/>
          </p:nvPr>
        </p:nvSpPr>
        <p:spPr/>
        <p:txBody>
          <a:bodyPr/>
          <a:lstStyle/>
          <a:p>
            <a:r>
              <a:rPr lang="en-GB"/>
              <a:t>Slide </a:t>
            </a:r>
            <a:fld id="{3ABCC52B-A3F7-440B-BBF2-55191E6E7773}" type="slidenum">
              <a:rPr lang="en-GB" smtClean="0"/>
              <a:pPr/>
              <a:t>27</a:t>
            </a:fld>
            <a:endParaRPr lang="en-GB"/>
          </a:p>
        </p:txBody>
      </p:sp>
    </p:spTree>
    <p:extLst>
      <p:ext uri="{BB962C8B-B14F-4D97-AF65-F5344CB8AC3E}">
        <p14:creationId xmlns:p14="http://schemas.microsoft.com/office/powerpoint/2010/main" val="27985981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 - 1</a:t>
            </a:r>
          </a:p>
        </p:txBody>
      </p:sp>
      <p:sp>
        <p:nvSpPr>
          <p:cNvPr id="3" name="Content Placeholder 2"/>
          <p:cNvSpPr>
            <a:spLocks noGrp="1"/>
          </p:cNvSpPr>
          <p:nvPr>
            <p:ph idx="1"/>
          </p:nvPr>
        </p:nvSpPr>
        <p:spPr/>
        <p:txBody>
          <a:bodyPr/>
          <a:lstStyle/>
          <a:p>
            <a:r>
              <a:rPr lang="en-US" dirty="0"/>
              <a:t>IEEE 802 Participation slide </a:t>
            </a:r>
            <a:r>
              <a:rPr lang="en-US" dirty="0">
                <a:hlinkClick r:id="rId3"/>
              </a:rPr>
              <a:t>https://mentor.ieee.org/802-ec/dcn/16/ec-16-0180-05-00EC-ieee-802-participation-slide.pptx</a:t>
            </a:r>
            <a:r>
              <a:rPr lang="en-US" dirty="0"/>
              <a:t> </a:t>
            </a:r>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July 2021</a:t>
            </a:r>
          </a:p>
        </p:txBody>
      </p:sp>
    </p:spTree>
    <p:extLst>
      <p:ext uri="{BB962C8B-B14F-4D97-AF65-F5344CB8AC3E}">
        <p14:creationId xmlns:p14="http://schemas.microsoft.com/office/powerpoint/2010/main" val="390056294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 - 2</a:t>
            </a:r>
          </a:p>
        </p:txBody>
      </p:sp>
      <p:sp>
        <p:nvSpPr>
          <p:cNvPr id="3" name="Content Placeholder 2"/>
          <p:cNvSpPr>
            <a:spLocks noGrp="1"/>
          </p:cNvSpPr>
          <p:nvPr>
            <p:ph idx="1"/>
          </p:nvPr>
        </p:nvSpPr>
        <p:spPr/>
        <p:txBody>
          <a:bodyPr/>
          <a:lstStyle/>
          <a:p>
            <a:r>
              <a:rPr lang="en-GB" dirty="0"/>
              <a:t>Motion Preparation:</a:t>
            </a:r>
          </a:p>
          <a:p>
            <a:pPr lvl="1"/>
            <a:r>
              <a:rPr lang="en-GB" dirty="0"/>
              <a:t>802.11 Motion templates: </a:t>
            </a:r>
            <a:r>
              <a:rPr lang="en-GB" u="sng" dirty="0">
                <a:hlinkClick r:id="rId3"/>
              </a:rPr>
              <a:t>https://mentor.ieee.org/802.11/dcn/08/11-08-0762-12-0000-motion-templates.doc</a:t>
            </a:r>
            <a:r>
              <a:rPr lang="en-GB" dirty="0"/>
              <a:t> </a:t>
            </a:r>
          </a:p>
          <a:p>
            <a:pPr lvl="1"/>
            <a:r>
              <a:rPr lang="en-GB" dirty="0"/>
              <a:t>EC Motion templates: </a:t>
            </a:r>
            <a:r>
              <a:rPr lang="en-GB" u="sng" dirty="0">
                <a:hlinkClick r:id="rId4"/>
              </a:rPr>
              <a:t>https://mentor.ieee.org/802-ec/dcn/16/ec-16-0170-03-00EC-802-ec-motion-template.pptx</a:t>
            </a:r>
            <a:r>
              <a:rPr lang="en-GB" dirty="0"/>
              <a:t> </a:t>
            </a:r>
          </a:p>
          <a:p>
            <a:r>
              <a:rPr lang="en-GB" dirty="0"/>
              <a:t>Comment Resolution guidance:</a:t>
            </a:r>
          </a:p>
          <a:p>
            <a:pPr lvl="1"/>
            <a:r>
              <a:rPr lang="en-GB" dirty="0"/>
              <a:t>SASB </a:t>
            </a:r>
            <a:r>
              <a:rPr lang="en-GB" dirty="0" err="1"/>
              <a:t>Revcom</a:t>
            </a:r>
            <a:r>
              <a:rPr lang="en-GB" dirty="0"/>
              <a:t> Comment resolution guidelines:  </a:t>
            </a:r>
            <a:r>
              <a:rPr lang="en-GB" u="sng" dirty="0">
                <a:hlinkClick r:id="rId5"/>
              </a:rPr>
              <a:t>http://standards.ieee.org/about/sasb/revcom/guidelines.pdf</a:t>
            </a:r>
            <a:r>
              <a:rPr lang="en-GB" dirty="0"/>
              <a:t> </a:t>
            </a:r>
          </a:p>
          <a:p>
            <a:pPr lvl="1"/>
            <a:r>
              <a:rPr lang="en-GB" dirty="0"/>
              <a:t>802.11 WG comment resolution tutorial: </a:t>
            </a:r>
            <a:r>
              <a:rPr lang="en-GB" u="sng" dirty="0">
                <a:hlinkClick r:id="rId6"/>
              </a:rPr>
              <a:t>https://mentor.ieee.org/802.11/dcn/13/11-13-0230-02-0000-comment-resolution-tutorial.ppt</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July 2021</a:t>
            </a:r>
          </a:p>
        </p:txBody>
      </p:sp>
    </p:spTree>
    <p:extLst>
      <p:ext uri="{BB962C8B-B14F-4D97-AF65-F5344CB8AC3E}">
        <p14:creationId xmlns:p14="http://schemas.microsoft.com/office/powerpoint/2010/main" val="1341171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3200" dirty="0"/>
              <a:t>Monday– </a:t>
            </a:r>
            <a:br>
              <a:rPr lang="en-US" sz="3200" dirty="0"/>
            </a:br>
            <a:r>
              <a:rPr lang="en-US" sz="3200" dirty="0"/>
              <a:t>802.11 Opening Plenary</a:t>
            </a:r>
          </a:p>
        </p:txBody>
      </p:sp>
      <p:sp>
        <p:nvSpPr>
          <p:cNvPr id="8" name="Text Placeholder 7"/>
          <p:cNvSpPr>
            <a:spLocks noGrp="1"/>
          </p:cNvSpPr>
          <p:nvPr>
            <p:ph type="body" idx="1"/>
          </p:nvPr>
        </p:nvSpPr>
        <p:spPr/>
        <p:txBody>
          <a:bodyPr/>
          <a:lstStyle/>
          <a:p>
            <a:r>
              <a:rPr lang="en-US" dirty="0"/>
              <a:t>802.11 2</a:t>
            </a:r>
            <a:r>
              <a:rPr lang="en-US" baseline="30000" dirty="0"/>
              <a:t>nd</a:t>
            </a:r>
            <a:r>
              <a:rPr lang="en-US" dirty="0"/>
              <a:t> Vice Chair Report</a:t>
            </a:r>
          </a:p>
        </p:txBody>
      </p:sp>
      <p:sp>
        <p:nvSpPr>
          <p:cNvPr id="4" name="Date Placeholder 3"/>
          <p:cNvSpPr>
            <a:spLocks noGrp="1"/>
          </p:cNvSpPr>
          <p:nvPr>
            <p:ph type="dt" idx="10"/>
          </p:nvPr>
        </p:nvSpPr>
        <p:spPr/>
        <p:txBody>
          <a:bodyPr/>
          <a:lstStyle/>
          <a:p>
            <a:pPr>
              <a:defRPr/>
            </a:pPr>
            <a:r>
              <a:rPr lang="en-US"/>
              <a:t>July 2021</a:t>
            </a:r>
            <a:endParaRPr lang="en-US" dirty="0"/>
          </a:p>
        </p:txBody>
      </p:sp>
      <p:sp>
        <p:nvSpPr>
          <p:cNvPr id="5" name="Footer Placeholder 4"/>
          <p:cNvSpPr>
            <a:spLocks noGrp="1"/>
          </p:cNvSpPr>
          <p:nvPr>
            <p:ph type="ftr" idx="11"/>
          </p:nvPr>
        </p:nvSpPr>
        <p:spPr/>
        <p:txBody>
          <a:bodyPr/>
          <a:lstStyle/>
          <a:p>
            <a:pPr>
              <a:defRPr/>
            </a:pPr>
            <a:r>
              <a:rPr lang="en-US"/>
              <a:t>Robert Stacey, Intel</a:t>
            </a:r>
          </a:p>
        </p:txBody>
      </p:sp>
      <p:sp>
        <p:nvSpPr>
          <p:cNvPr id="2" name="Slide Number Placeholder 1"/>
          <p:cNvSpPr>
            <a:spLocks noGrp="1"/>
          </p:cNvSpPr>
          <p:nvPr>
            <p:ph type="sldNum" idx="12"/>
          </p:nvPr>
        </p:nvSpPr>
        <p:spPr/>
        <p:txBody>
          <a:bodyPr/>
          <a:lstStyle/>
          <a:p>
            <a:r>
              <a:rPr lang="en-GB"/>
              <a:t>Slide </a:t>
            </a:r>
            <a:fld id="{3ABCC52B-A3F7-440B-BBF2-55191E6E7773}" type="slidenum">
              <a:rPr lang="en-GB" smtClean="0"/>
              <a:pPr/>
              <a:t>3</a:t>
            </a:fld>
            <a:endParaRPr lang="en-GB"/>
          </a:p>
        </p:txBody>
      </p:sp>
    </p:spTree>
    <p:extLst>
      <p:ext uri="{BB962C8B-B14F-4D97-AF65-F5344CB8AC3E}">
        <p14:creationId xmlns:p14="http://schemas.microsoft.com/office/powerpoint/2010/main" val="34483330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381000" y="1520826"/>
            <a:ext cx="11353800" cy="4954588"/>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a:t>
            </a: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a:t>Robert Stacey, Intel</a:t>
            </a:r>
          </a:p>
        </p:txBody>
      </p:sp>
      <p:sp>
        <p:nvSpPr>
          <p:cNvPr id="2" name="Date Placeholder 1"/>
          <p:cNvSpPr>
            <a:spLocks noGrp="1"/>
          </p:cNvSpPr>
          <p:nvPr>
            <p:ph type="dt" idx="15"/>
          </p:nvPr>
        </p:nvSpPr>
        <p:spPr>
          <a:prstGeom prst="rect">
            <a:avLst/>
          </a:prstGeom>
        </p:spPr>
        <p:txBody>
          <a:bodyPr/>
          <a:lstStyle/>
          <a:p>
            <a:pPr>
              <a:defRPr/>
            </a:pPr>
            <a:r>
              <a:rPr lang="en-US"/>
              <a:t>July 2021</a:t>
            </a:r>
            <a:endParaRPr lang="en-US" dirty="0"/>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1524001" y="6553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Tree>
    <p:extLst>
      <p:ext uri="{BB962C8B-B14F-4D97-AF65-F5344CB8AC3E}">
        <p14:creationId xmlns:p14="http://schemas.microsoft.com/office/powerpoint/2010/main" val="3567087913"/>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a:t>Robert Stacey, Intel</a:t>
            </a:r>
          </a:p>
        </p:txBody>
      </p:sp>
      <p:sp>
        <p:nvSpPr>
          <p:cNvPr id="2" name="Date Placeholder 1"/>
          <p:cNvSpPr>
            <a:spLocks noGrp="1"/>
          </p:cNvSpPr>
          <p:nvPr>
            <p:ph type="dt" idx="15"/>
          </p:nvPr>
        </p:nvSpPr>
        <p:spPr>
          <a:prstGeom prst="rect">
            <a:avLst/>
          </a:prstGeom>
        </p:spPr>
        <p:txBody>
          <a:bodyPr/>
          <a:lstStyle/>
          <a:p>
            <a:pPr>
              <a:defRPr/>
            </a:pPr>
            <a:r>
              <a:rPr lang="en-US"/>
              <a:t>July 2021</a:t>
            </a:r>
            <a:endParaRPr lang="en-US"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a:t>Robert Stacey, Intel</a:t>
            </a:r>
          </a:p>
        </p:txBody>
      </p:sp>
      <p:sp>
        <p:nvSpPr>
          <p:cNvPr id="2" name="Date Placeholder 1"/>
          <p:cNvSpPr>
            <a:spLocks noGrp="1"/>
          </p:cNvSpPr>
          <p:nvPr>
            <p:ph type="dt" idx="15"/>
          </p:nvPr>
        </p:nvSpPr>
        <p:spPr>
          <a:prstGeom prst="rect">
            <a:avLst/>
          </a:prstGeom>
        </p:spPr>
        <p:txBody>
          <a:bodyPr/>
          <a:lstStyle/>
          <a:p>
            <a:pPr>
              <a:defRPr/>
            </a:pPr>
            <a:r>
              <a:rPr lang="en-US"/>
              <a:t>July 2021</a:t>
            </a:r>
            <a:endParaRPr lang="en-US"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a:t>Robert Stacey, Intel</a:t>
            </a:r>
          </a:p>
        </p:txBody>
      </p:sp>
      <p:sp>
        <p:nvSpPr>
          <p:cNvPr id="2" name="Date Placeholder 1"/>
          <p:cNvSpPr>
            <a:spLocks noGrp="1"/>
          </p:cNvSpPr>
          <p:nvPr>
            <p:ph type="dt" idx="15"/>
          </p:nvPr>
        </p:nvSpPr>
        <p:spPr>
          <a:prstGeom prst="rect">
            <a:avLst/>
          </a:prstGeom>
        </p:spPr>
        <p:txBody>
          <a:bodyPr/>
          <a:lstStyle/>
          <a:p>
            <a:pPr>
              <a:defRPr/>
            </a:pPr>
            <a:r>
              <a:rPr lang="en-US"/>
              <a:t>July 2021</a:t>
            </a:r>
            <a:endParaRPr lang="en-US"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a:t>Robert Stacey, Intel</a:t>
            </a:r>
          </a:p>
        </p:txBody>
      </p:sp>
      <p:sp>
        <p:nvSpPr>
          <p:cNvPr id="2" name="Date Placeholder 1"/>
          <p:cNvSpPr>
            <a:spLocks noGrp="1"/>
          </p:cNvSpPr>
          <p:nvPr>
            <p:ph type="dt" idx="15"/>
          </p:nvPr>
        </p:nvSpPr>
        <p:spPr>
          <a:prstGeom prst="rect">
            <a:avLst/>
          </a:prstGeom>
        </p:spPr>
        <p:txBody>
          <a:bodyPr/>
          <a:lstStyle/>
          <a:p>
            <a:pPr>
              <a:defRPr/>
            </a:pPr>
            <a:r>
              <a:rPr lang="en-US"/>
              <a:t>July 2021</a:t>
            </a:r>
            <a:endParaRPr lang="en-US"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fontScale="90000"/>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spcBef>
                <a:spcPts val="0"/>
              </a:spcBef>
              <a:spcAft>
                <a:spcPts val="0"/>
              </a:spcAft>
              <a:buClr>
                <a:srgbClr val="CC3300"/>
              </a:buClr>
              <a:buSzPct val="5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1867" dirty="0"/>
              <a:t>Show the following slides (or provide them beforehand)</a:t>
            </a:r>
          </a:p>
          <a:p>
            <a:pPr marL="1257300" lvl="2" indent="-342900">
              <a:buSzPct val="150000"/>
              <a:buFont typeface="Arial" panose="020B0604020202020204" pitchFamily="34" charset="0"/>
              <a:buChar char="•"/>
            </a:pPr>
            <a:r>
              <a:rPr lang="en-US" altLang="en-US" sz="1867" dirty="0"/>
              <a:t>Advise the standards development group participants that: </a:t>
            </a:r>
          </a:p>
          <a:p>
            <a:pPr marL="1257300"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1257300"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1257300" lvl="2" indent="-342900">
              <a:buSzPct val="150000"/>
              <a:buFont typeface="Arial" panose="020B0604020202020204" pitchFamily="34" charset="0"/>
              <a:buChar char="•"/>
            </a:pPr>
            <a:r>
              <a:rPr lang="en-US" altLang="en-US" sz="1867" dirty="0"/>
              <a:t>Instruct the Secretary to record in the minutes of the relevant meeting: </a:t>
            </a:r>
          </a:p>
          <a:p>
            <a:pPr marL="1257300"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9</a:t>
            </a:fld>
            <a:endParaRPr lang="en-US" altLang="en-US"/>
          </a:p>
        </p:txBody>
      </p:sp>
      <p:sp>
        <p:nvSpPr>
          <p:cNvPr id="5" name="Date Placeholder 4"/>
          <p:cNvSpPr>
            <a:spLocks noGrp="1"/>
          </p:cNvSpPr>
          <p:nvPr>
            <p:ph type="dt" idx="15"/>
          </p:nvPr>
        </p:nvSpPr>
        <p:spPr/>
        <p:txBody>
          <a:bodyPr/>
          <a:lstStyle/>
          <a:p>
            <a:r>
              <a:rPr lang="en-US"/>
              <a:t>July 2021</a:t>
            </a:r>
            <a:endParaRPr lang="en-GB" dirty="0"/>
          </a:p>
        </p:txBody>
      </p:sp>
      <p:sp>
        <p:nvSpPr>
          <p:cNvPr id="6" name="Footer Placeholder 5"/>
          <p:cNvSpPr>
            <a:spLocks noGrp="1"/>
          </p:cNvSpPr>
          <p:nvPr>
            <p:ph type="ftr" idx="14"/>
          </p:nvPr>
        </p:nvSpPr>
        <p:spPr/>
        <p:txBody>
          <a:bodyPr/>
          <a:lstStyle/>
          <a:p>
            <a:r>
              <a:rPr lang="en-GB"/>
              <a:t>Robert Stacey, Intel</a:t>
            </a:r>
            <a:endParaRPr lang="en-GB" dirty="0"/>
          </a:p>
        </p:txBody>
      </p:sp>
    </p:spTree>
    <p:extLst>
      <p:ext uri="{BB962C8B-B14F-4D97-AF65-F5344CB8AC3E}">
        <p14:creationId xmlns:p14="http://schemas.microsoft.com/office/powerpoint/2010/main" val="1781314362"/>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1189</TotalTime>
  <Words>3675</Words>
  <Application>Microsoft Office PowerPoint</Application>
  <PresentationFormat>Widescreen</PresentationFormat>
  <Paragraphs>372</Paragraphs>
  <Slides>29</Slides>
  <Notes>19</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8" baseType="lpstr">
      <vt:lpstr>Arial</vt:lpstr>
      <vt:lpstr>Calibri</vt:lpstr>
      <vt:lpstr>Helvetica</vt:lpstr>
      <vt:lpstr>Lucida Grande</vt:lpstr>
      <vt:lpstr>Monotype Sorts</vt:lpstr>
      <vt:lpstr>Montserrat</vt:lpstr>
      <vt:lpstr>Times New Roman</vt:lpstr>
      <vt:lpstr>Office Theme</vt:lpstr>
      <vt:lpstr>Document</vt:lpstr>
      <vt:lpstr>2nd  Vice Chair Report July 2021</vt:lpstr>
      <vt:lpstr>Abstract</vt:lpstr>
      <vt:lpstr>Monday–  802.11 Opening Plenary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Please respond to WG ballots to avoid loss of voting rights</vt:lpstr>
      <vt:lpstr>Valid Abstain responses, see 802 WG P&amp;P</vt:lpstr>
      <vt:lpstr>Email Reflectors</vt:lpstr>
      <vt:lpstr>IEEE 802-ALL EMAIL List Server</vt:lpstr>
      <vt:lpstr>Reminder for Posting Documents</vt:lpstr>
      <vt:lpstr>IEEE Event Conduct and Safety Statement </vt:lpstr>
      <vt:lpstr>IEEE Event Conduct and Safety Statement</vt:lpstr>
      <vt:lpstr>Tuesday –  802.11 Closing Plenary</vt:lpstr>
      <vt:lpstr>References - 1</vt:lpstr>
      <vt:lpstr>References - 2</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2nd Vice Chair Report May 2018</dc:title>
  <dc:creator>Stacey, Robert</dc:creator>
  <cp:keywords>CTPClassification=CTP_PUBLIC:VisualMarkings=, CTPClassification=CTP_NT</cp:keywords>
  <cp:lastModifiedBy>Stacey, Robert</cp:lastModifiedBy>
  <cp:revision>70</cp:revision>
  <cp:lastPrinted>1601-01-01T00:00:00Z</cp:lastPrinted>
  <dcterms:created xsi:type="dcterms:W3CDTF">2018-05-05T22:00:08Z</dcterms:created>
  <dcterms:modified xsi:type="dcterms:W3CDTF">2021-07-09T22:16:42Z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2020-09-13 22:46:49Z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