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omments/comment1.xml" ContentType="application/vnd.openxmlformats-officedocument.presentationml.comment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9" r:id="rId2"/>
    <p:sldId id="813" r:id="rId3"/>
    <p:sldId id="424" r:id="rId4"/>
    <p:sldId id="423" r:id="rId5"/>
    <p:sldId id="835" r:id="rId6"/>
    <p:sldId id="757" r:id="rId7"/>
    <p:sldId id="754" r:id="rId8"/>
    <p:sldId id="755" r:id="rId9"/>
    <p:sldId id="458" r:id="rId10"/>
    <p:sldId id="489" r:id="rId11"/>
    <p:sldId id="814" r:id="rId12"/>
    <p:sldId id="815" r:id="rId13"/>
    <p:sldId id="749" r:id="rId14"/>
    <p:sldId id="767" r:id="rId15"/>
    <p:sldId id="768" r:id="rId16"/>
    <p:sldId id="746" r:id="rId17"/>
    <p:sldId id="821" r:id="rId18"/>
    <p:sldId id="827" r:id="rId19"/>
    <p:sldId id="822" r:id="rId20"/>
    <p:sldId id="823" r:id="rId21"/>
    <p:sldId id="824" r:id="rId22"/>
    <p:sldId id="828" r:id="rId23"/>
    <p:sldId id="829" r:id="rId24"/>
    <p:sldId id="830" r:id="rId25"/>
    <p:sldId id="831" r:id="rId26"/>
    <p:sldId id="832" r:id="rId27"/>
    <p:sldId id="833" r:id="rId28"/>
    <p:sldId id="834"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1"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09" autoAdjust="0"/>
    <p:restoredTop sz="89250" autoAdjust="0"/>
  </p:normalViewPr>
  <p:slideViewPr>
    <p:cSldViewPr>
      <p:cViewPr varScale="1">
        <p:scale>
          <a:sx n="100" d="100"/>
          <a:sy n="100" d="100"/>
        </p:scale>
        <p:origin x="1452" y="8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1-07-01T16:30:34.073" idx="1">
    <p:pos x="3576" y="1962"/>
    <p:text>Please check the final version</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3638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1557882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68825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85533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32049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21315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98146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10697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22895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0067967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483303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13328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802.11-21/</a:t>
            </a:r>
            <a:r>
              <a:rPr lang="en-US" altLang="zh-CN" sz="1800" b="1" dirty="0" smtClean="0"/>
              <a:t>0934</a:t>
            </a:r>
            <a:r>
              <a:rPr lang="en-US" altLang="en-US" sz="1800" b="1" dirty="0" smtClean="0"/>
              <a:t>r0</a:t>
            </a: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1/11-21-0914-03-00bf-ieee-802-11bf-teleconference-minutes-may-july-2021.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zh-CN" dirty="0" smtClean="0"/>
              <a:t>July Plenary </a:t>
            </a:r>
            <a:r>
              <a:rPr lang="en-US" altLang="en-US" dirty="0" smtClean="0"/>
              <a:t>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b="0" dirty="0" smtClean="0"/>
              <a:t> 2021-07-01</a:t>
            </a:r>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10</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13</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14</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15</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16</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17</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July 13</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chemeClr val="tx2"/>
                </a:solidFill>
              </a:rPr>
              <a:t>Approve </a:t>
            </a:r>
            <a:r>
              <a:rPr lang="en-US" altLang="zh-CN" sz="1400" dirty="0" err="1">
                <a:solidFill>
                  <a:schemeClr val="tx2"/>
                </a:solidFill>
              </a:rPr>
              <a:t>TGbf</a:t>
            </a:r>
            <a:r>
              <a:rPr lang="en-US" altLang="en-US" sz="1400" dirty="0">
                <a:solidFill>
                  <a:schemeClr val="tx2"/>
                </a:solidFill>
              </a:rPr>
              <a:t> meeting minutes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75725528"/>
              </p:ext>
            </p:extLst>
          </p:nvPr>
        </p:nvGraphicFramePr>
        <p:xfrm>
          <a:off x="762000" y="3124200"/>
          <a:ext cx="8229601" cy="224782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21/1035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Satyanarayana</a:t>
                      </a:r>
                      <a:r>
                        <a:rPr lang="en-US" altLang="zh-CN" sz="1100" kern="1200" dirty="0" smtClean="0">
                          <a:solidFill>
                            <a:schemeClr val="tx1"/>
                          </a:solidFill>
                          <a:latin typeface="+mn-lt"/>
                          <a:ea typeface="+mn-ea"/>
                          <a:cs typeface="+mn-cs"/>
                        </a:rPr>
                        <a:t> </a:t>
                      </a:r>
                      <a:r>
                        <a:rPr lang="en-US" altLang="zh-CN" sz="1100" kern="1200" dirty="0" err="1" smtClean="0">
                          <a:solidFill>
                            <a:schemeClr val="tx1"/>
                          </a:solidFill>
                          <a:latin typeface="+mn-lt"/>
                          <a:ea typeface="+mn-ea"/>
                          <a:cs typeface="+mn-cs"/>
                        </a:rPr>
                        <a:t>Katla</a:t>
                      </a:r>
                      <a:r>
                        <a:rPr lang="en-US" altLang="zh-CN" sz="1100" kern="1200" dirty="0" smtClean="0">
                          <a:solidFill>
                            <a:schemeClr val="tx1"/>
                          </a:solidFill>
                          <a:latin typeface="+mn-lt"/>
                          <a:ea typeface="+mn-ea"/>
                          <a:cs typeface="+mn-cs"/>
                        </a:rPr>
                        <a:t> (</a:t>
                      </a:r>
                      <a:r>
                        <a:rPr lang="en-US" altLang="zh-CN" sz="1100" kern="1200" dirty="0" err="1" smtClean="0">
                          <a:solidFill>
                            <a:schemeClr val="tx1"/>
                          </a:solidFill>
                          <a:latin typeface="+mn-lt"/>
                          <a:ea typeface="+mn-ea"/>
                          <a:cs typeface="+mn-cs"/>
                        </a:rPr>
                        <a:t>InterDigital</a:t>
                      </a:r>
                      <a:r>
                        <a:rPr lang="en-US" altLang="zh-CN" sz="1100" kern="1200" dirty="0" smtClean="0">
                          <a:solidFill>
                            <a:schemeClr val="tx1"/>
                          </a:solidFill>
                          <a:latin typeface="+mn-lt"/>
                          <a:ea typeface="+mn-ea"/>
                          <a:cs typeface="+mn-cs"/>
                        </a:rPr>
                        <a: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Sensing-specific feedback using NDPA and trigger frames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21/1047</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Rojan Chitrakar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Legacy support in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21/1069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Mengshi</a:t>
                      </a:r>
                      <a:r>
                        <a:rPr lang="en-US" altLang="zh-CN" sz="1100" kern="1200" dirty="0" smtClean="0">
                          <a:solidFill>
                            <a:schemeClr val="tx1"/>
                          </a:solidFill>
                          <a:latin typeface="+mn-lt"/>
                          <a:ea typeface="+mn-ea"/>
                          <a:cs typeface="+mn-cs"/>
                        </a:rPr>
                        <a:t> Hu (Huawei)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threshold-based-sensing-measurement-follow-up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21/1071</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Solomon Trainin</a:t>
                      </a:r>
                      <a:r>
                        <a:rPr lang="en-US" altLang="zh-CN" sz="1100" kern="1200" baseline="0" dirty="0" smtClean="0">
                          <a:solidFill>
                            <a:schemeClr val="tx1"/>
                          </a:solidFill>
                          <a:latin typeface="+mn-lt"/>
                          <a:ea typeface="+mn-ea"/>
                          <a:cs typeface="+mn-cs"/>
                        </a:rPr>
                        <a:t> (Q</a:t>
                      </a:r>
                      <a:r>
                        <a:rPr lang="en-US" altLang="zh-CN" sz="1100" kern="1200" dirty="0" smtClean="0">
                          <a:solidFill>
                            <a:schemeClr val="tx1"/>
                          </a:solidFill>
                          <a:latin typeface="+mn-lt"/>
                          <a:ea typeface="+mn-ea"/>
                          <a:cs typeface="+mn-cs"/>
                        </a:rPr>
                        <a:t>ualcomm)</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Sensing measurement operation bottom 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597819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5E1BE7-2806-4869-AE7C-550826B03251}" type="slidenum">
              <a:rPr lang="en-US" altLang="en-US" sz="1200" b="0" smtClean="0"/>
              <a:pPr>
                <a:spcBef>
                  <a:spcPct val="0"/>
                </a:spcBef>
                <a:buFontTx/>
                <a:buNone/>
              </a:pPr>
              <a:t>18</a:t>
            </a:fld>
            <a:endParaRPr lang="en-US" altLang="en-US" sz="1200" b="0" smtClean="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smtClean="0">
                <a:solidFill>
                  <a:schemeClr val="tx2"/>
                </a:solidFill>
              </a:rPr>
              <a:t>TGbf</a:t>
            </a:r>
            <a:r>
              <a:rPr lang="en-US" altLang="en-US" sz="2800" dirty="0" smtClean="0">
                <a:solidFill>
                  <a:schemeClr val="tx2"/>
                </a:solidFill>
              </a:rPr>
              <a:t> </a:t>
            </a:r>
            <a:r>
              <a:rPr lang="en-US" altLang="en-US" sz="2800" dirty="0">
                <a:solidFill>
                  <a:schemeClr val="tx2"/>
                </a:solidFill>
              </a:rPr>
              <a:t>meeting minutes</a:t>
            </a:r>
          </a:p>
        </p:txBody>
      </p:sp>
      <p:sp>
        <p:nvSpPr>
          <p:cNvPr id="19460" name="Rectangle 3"/>
          <p:cNvSpPr txBox="1">
            <a:spLocks noChangeArrowheads="1"/>
          </p:cNvSpPr>
          <p:nvPr/>
        </p:nvSpPr>
        <p:spPr bwMode="auto">
          <a:xfrm>
            <a:off x="685800"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smtClean="0"/>
              <a:t>TGbf</a:t>
            </a:r>
            <a:r>
              <a:rPr lang="en-US" altLang="zh-CN" sz="2000" dirty="0" smtClean="0"/>
              <a:t> minutes </a:t>
            </a:r>
            <a:r>
              <a:rPr lang="en-US" altLang="zh-CN" sz="2000" dirty="0"/>
              <a:t>of meetings and teleconferences from </a:t>
            </a:r>
            <a:r>
              <a:rPr lang="en-US" altLang="zh-CN" sz="2000" dirty="0" smtClean="0"/>
              <a:t>March 2021 </a:t>
            </a:r>
            <a:r>
              <a:rPr lang="en-US" altLang="zh-CN" sz="2000" dirty="0"/>
              <a:t>meeting to today:</a:t>
            </a:r>
          </a:p>
          <a:p>
            <a:pPr lvl="1" algn="just">
              <a:buFont typeface="Arial" panose="020B0604020202020204" pitchFamily="34" charset="0"/>
              <a:buChar char="•"/>
            </a:pPr>
            <a:r>
              <a:rPr lang="en-US" altLang="zh-CN" sz="1600" dirty="0" smtClean="0"/>
              <a:t>May Interim</a:t>
            </a:r>
            <a:r>
              <a:rPr lang="en-US" altLang="zh-CN" sz="1600" dirty="0"/>
              <a:t>: </a:t>
            </a:r>
            <a:r>
              <a:rPr lang="en-US" altLang="zh-CN" sz="1600" dirty="0">
                <a:hlinkClick r:id="rId3"/>
              </a:rPr>
              <a:t>https://</a:t>
            </a:r>
            <a:r>
              <a:rPr lang="en-US" altLang="zh-CN" sz="1600" dirty="0" smtClean="0">
                <a:hlinkClick r:id="rId3"/>
              </a:rPr>
              <a:t>mentor.ieee.org/802.11/dcn/21/11-21-0870-02-00bf-meeting-minutes-may-2021.docx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smtClean="0"/>
              <a:t>Teleconferences May - July: </a:t>
            </a:r>
          </a:p>
          <a:p>
            <a:pPr marL="714375" lvl="1" indent="0" algn="just">
              <a:buNone/>
            </a:pPr>
            <a:r>
              <a:rPr lang="en-US" altLang="zh-CN" sz="1600" dirty="0">
                <a:hlinkClick r:id="rId4"/>
              </a:rPr>
              <a:t>https</a:t>
            </a:r>
            <a:r>
              <a:rPr lang="en-US" altLang="zh-CN" sz="1600">
                <a:hlinkClick r:id="rId4"/>
              </a:rPr>
              <a:t>://</a:t>
            </a:r>
            <a:r>
              <a:rPr lang="en-US" altLang="zh-CN" sz="1600" smtClean="0">
                <a:hlinkClick r:id="rId4"/>
              </a:rPr>
              <a:t>mentor.ieee.org/802.11/dcn/21/11-21-0914-03-00bf-ieee-802-11bf-teleconference-minutes-may-july-2021.docx</a:t>
            </a:r>
            <a:endParaRPr lang="en-US" altLang="zh-CN" sz="1600" dirty="0" smtClean="0"/>
          </a:p>
          <a:p>
            <a:pPr marL="714375" lvl="1" indent="0" algn="just">
              <a:buNone/>
            </a:pPr>
            <a:endParaRPr lang="en-US" altLang="zh-CN" sz="1600" dirty="0"/>
          </a:p>
          <a:p>
            <a:pPr marL="714375" lvl="1" indent="0" algn="just">
              <a:buNone/>
            </a:pPr>
            <a:endParaRPr lang="en-US" altLang="zh-CN" sz="1600" dirty="0" smtClean="0"/>
          </a:p>
          <a:p>
            <a:pPr algn="just"/>
            <a:r>
              <a:rPr lang="en-US" altLang="zh-CN" sz="2000" dirty="0" smtClean="0"/>
              <a:t>Move</a:t>
            </a:r>
            <a:r>
              <a:rPr lang="en-US" altLang="zh-CN" sz="2000" dirty="0"/>
              <a:t>: Leif Wilhelmsson 	</a:t>
            </a:r>
            <a:r>
              <a:rPr lang="en-US" altLang="zh-CN" sz="2000" dirty="0" smtClean="0"/>
              <a:t>Second</a:t>
            </a:r>
            <a:r>
              <a:rPr lang="en-US" altLang="zh-CN" sz="2000" dirty="0"/>
              <a:t>: </a:t>
            </a:r>
            <a:r>
              <a:rPr lang="en-US" altLang="zh-CN" sz="2000" dirty="0" smtClean="0"/>
              <a:t> 	</a:t>
            </a:r>
            <a:endParaRPr lang="en-US" altLang="zh-CN" sz="2000" dirty="0"/>
          </a:p>
          <a:p>
            <a:pPr algn="just"/>
            <a:endParaRPr lang="en-US" altLang="zh-CN" sz="2000" dirty="0"/>
          </a:p>
          <a:p>
            <a:pPr algn="just"/>
            <a:r>
              <a:rPr lang="en-US" altLang="zh-CN" sz="2000" dirty="0"/>
              <a:t>Result</a:t>
            </a:r>
            <a:r>
              <a:rPr lang="en-US" altLang="zh-CN" sz="2000" dirty="0" smtClean="0"/>
              <a:t>:</a:t>
            </a:r>
            <a:endParaRPr lang="zh-CN" altLang="en-US" sz="2000" dirty="0"/>
          </a:p>
          <a:p>
            <a:pPr algn="just"/>
            <a:endParaRPr lang="zh-CN" altLang="en-US" sz="2000" dirty="0" smtClean="0"/>
          </a:p>
          <a:p>
            <a:pPr algn="just"/>
            <a:endParaRPr lang="zh-CN" altLang="en-US" sz="2000" dirty="0"/>
          </a:p>
        </p:txBody>
      </p:sp>
      <p:sp>
        <p:nvSpPr>
          <p:cNvPr id="1946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4698726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19</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5940712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t>July 13, 16, 19</a:t>
            </a:r>
            <a:endParaRPr lang="en-US" altLang="en-US" dirty="0" smtClean="0">
              <a:solidFill>
                <a:srgbClr val="FF0000"/>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9:00am ET – 11:00am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a:cs typeface="Times New Roman" panose="02020603050405020304" pitchFamily="18" charset="0"/>
              </a:rPr>
              <a:t>(Intel</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20</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a:t>Call for submissions for the following topics</a:t>
            </a:r>
          </a:p>
          <a:p>
            <a:pPr lvl="1" algn="just"/>
            <a:r>
              <a:rPr lang="en-US" altLang="zh-CN" sz="1800"/>
              <a:t>Usage models, use cases  (Need documentation and need someone to champion)</a:t>
            </a:r>
          </a:p>
          <a:p>
            <a:pPr lvl="1" algn="just"/>
            <a:r>
              <a:rPr lang="en-US" altLang="zh-CN" sz="1800"/>
              <a:t>Functional requirements (Need documentation and need someone to champion)</a:t>
            </a:r>
          </a:p>
          <a:p>
            <a:pPr lvl="1" algn="just"/>
            <a:r>
              <a:rPr lang="en-US" altLang="zh-CN" sz="1800"/>
              <a:t>Channel model (Need documentation and need someone to champion)</a:t>
            </a:r>
          </a:p>
          <a:p>
            <a:pPr lvl="1" algn="just"/>
            <a:r>
              <a:rPr lang="en-US" altLang="zh-CN" sz="1800"/>
              <a:t>Evaluation methodology (Need documentation and need someone to champion)</a:t>
            </a:r>
          </a:p>
          <a:p>
            <a:pPr lvl="1" algn="just"/>
            <a:r>
              <a:rPr lang="en-US" altLang="zh-CN" sz="1800"/>
              <a:t>Measurement and evaluation results</a:t>
            </a:r>
          </a:p>
          <a:p>
            <a:pPr lvl="1" algn="just"/>
            <a:r>
              <a:rPr lang="en-US" altLang="zh-CN" sz="1800"/>
              <a:t>Technology and standardization gaps to support WLAN sensing</a:t>
            </a:r>
          </a:p>
          <a:p>
            <a:pPr lvl="1" algn="just"/>
            <a:r>
              <a:rPr lang="en-US" altLang="zh-CN" sz="180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7519740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21</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4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a:t>
            </a:r>
            <a:r>
              <a:rPr lang="en-US" altLang="zh-CN" sz="1800" b="1" dirty="0" smtClean="0">
                <a:cs typeface="Times New Roman" panose="02020603050405020304" pitchFamily="18" charset="0"/>
              </a:rPr>
              <a:t>13 </a:t>
            </a:r>
            <a:r>
              <a:rPr lang="en-US" altLang="zh-CN" sz="1800" b="1" dirty="0">
                <a:cs typeface="Times New Roman" panose="02020603050405020304" pitchFamily="18" charset="0"/>
              </a:rPr>
              <a:t>(Tuesday), 9am - 11:00pm ET </a:t>
            </a:r>
            <a:r>
              <a:rPr lang="en-US" altLang="zh-CN" sz="1800" b="1" dirty="0" smtClean="0">
                <a:cs typeface="Times New Roman" panose="02020603050405020304" pitchFamily="18" charset="0"/>
              </a:rPr>
              <a:t>-------------July Plenary</a:t>
            </a:r>
            <a:endParaRPr lang="en-US" altLang="zh-CN" sz="18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a:t>
            </a:r>
            <a:r>
              <a:rPr lang="en-US" altLang="zh-CN" sz="1800" b="1" dirty="0" smtClean="0">
                <a:cs typeface="Times New Roman" panose="02020603050405020304" pitchFamily="18" charset="0"/>
              </a:rPr>
              <a:t>16 </a:t>
            </a:r>
            <a:r>
              <a:rPr lang="en-US" altLang="zh-CN" sz="1800" b="1" dirty="0">
                <a:cs typeface="Times New Roman" panose="02020603050405020304" pitchFamily="18" charset="0"/>
              </a:rPr>
              <a:t>(Friday), 9am - 11:00pm ET ------------- July Plenary</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July </a:t>
            </a:r>
            <a:r>
              <a:rPr lang="en-US" altLang="zh-CN" sz="1800" b="1" dirty="0" smtClean="0">
                <a:cs typeface="Times New Roman" panose="02020603050405020304" pitchFamily="18" charset="0"/>
              </a:rPr>
              <a:t>19 </a:t>
            </a:r>
            <a:r>
              <a:rPr lang="en-US" altLang="zh-CN" sz="1800" b="1" dirty="0">
                <a:cs typeface="Times New Roman" panose="02020603050405020304" pitchFamily="18" charset="0"/>
              </a:rPr>
              <a:t>(Monday), 9am - 11:00pm ET ------------- July Plenary</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July      27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solidFill>
                  <a:srgbClr val="FF0000"/>
                </a:solidFill>
                <a:cs typeface="Times New Roman" panose="02020603050405020304" pitchFamily="18" charset="0"/>
              </a:rPr>
              <a:t>August 3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August 10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August 17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August 24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August 31   (Tuesday), 10am - 12:00pm ET</a:t>
            </a:r>
          </a:p>
          <a:p>
            <a:pPr marL="685800" lvl="2" indent="-285750" algn="just">
              <a:spcBef>
                <a:spcPct val="0"/>
              </a:spcBef>
              <a:spcAft>
                <a:spcPts val="600"/>
              </a:spcAft>
              <a:buFont typeface="Times New Roman" panose="02020603050405020304" pitchFamily="18" charset="0"/>
              <a:buChar char="―"/>
              <a:defRPr/>
            </a:pPr>
            <a:r>
              <a:rPr lang="en-US" altLang="zh-CN" sz="1800" b="1" dirty="0">
                <a:cs typeface="Times New Roman" panose="02020603050405020304" pitchFamily="18" charset="0"/>
              </a:rPr>
              <a:t>September 7   (Tuesday), 10am - 12:00pm </a:t>
            </a:r>
            <a:r>
              <a:rPr lang="en-US" altLang="zh-CN" sz="1800" b="1" dirty="0" smtClean="0">
                <a:cs typeface="Times New Roman" panose="02020603050405020304" pitchFamily="18" charset="0"/>
              </a:rPr>
              <a:t>ET</a:t>
            </a:r>
            <a:endParaRPr lang="en-US" altLang="zh-CN" sz="2400" b="1" dirty="0" smtClean="0">
              <a:cs typeface="Times New Roman" panose="02020603050405020304" pitchFamily="18" charset="0"/>
            </a:endParaRPr>
          </a:p>
        </p:txBody>
      </p:sp>
    </p:spTree>
    <p:extLst>
      <p:ext uri="{BB962C8B-B14F-4D97-AF65-F5344CB8AC3E}">
        <p14:creationId xmlns:p14="http://schemas.microsoft.com/office/powerpoint/2010/main" val="14504097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22</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July 16</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Recess</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473191948"/>
              </p:ext>
            </p:extLst>
          </p:nvPr>
        </p:nvGraphicFramePr>
        <p:xfrm>
          <a:off x="762000" y="3124200"/>
          <a:ext cx="8229601" cy="1876746"/>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r>
              <a:tr h="191645">
                <a:tc>
                  <a:txBody>
                    <a:bodyPr/>
                    <a:lstStyle/>
                    <a:p>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91645">
                <a:tc>
                  <a:txBody>
                    <a:bodyPr/>
                    <a:lstStyle/>
                    <a:p>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rgbClr val="00B050"/>
                        </a:solidFill>
                      </a:endParaRPr>
                    </a:p>
                  </a:txBody>
                  <a:tcPr marL="36000" marR="36000" marT="17901" marB="17901" anchor="ctr"/>
                </a:tc>
              </a:tr>
              <a:tr h="191645">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191645">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dirty="0" smtClean="0"/>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54168810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23</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July 19</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smtClean="0"/>
              <a:t>TGbf</a:t>
            </a:r>
            <a:r>
              <a:rPr lang="en-US" altLang="zh-CN" sz="1400" dirty="0" smtClean="0"/>
              <a:t> Timeline</a:t>
            </a:r>
            <a:endParaRPr lang="en-US" altLang="zh-CN" sz="1400" dirty="0"/>
          </a:p>
          <a:p>
            <a:pPr algn="just"/>
            <a:r>
              <a:rPr lang="en-US" altLang="en-US" sz="1400" dirty="0" smtClean="0"/>
              <a:t>Call </a:t>
            </a:r>
            <a:r>
              <a:rPr lang="en-US" altLang="en-US" sz="1400" dirty="0"/>
              <a:t>for contribution</a:t>
            </a:r>
          </a:p>
          <a:p>
            <a:pPr algn="just"/>
            <a:r>
              <a:rPr lang="en-US" altLang="en-US" sz="1400" dirty="0"/>
              <a:t>Teleconference </a:t>
            </a:r>
            <a:r>
              <a:rPr lang="en-US" altLang="en-US" sz="1400" dirty="0" smtClean="0"/>
              <a:t>Times</a:t>
            </a:r>
          </a:p>
          <a:p>
            <a:pPr algn="just"/>
            <a:r>
              <a:rPr lang="en-US" altLang="zh-CN" sz="1400" dirty="0" smtClean="0"/>
              <a:t>Motion</a:t>
            </a:r>
            <a:endParaRPr lang="en-US" altLang="en-US" sz="1400" dirty="0" smtClean="0"/>
          </a:p>
          <a:p>
            <a:pPr algn="just"/>
            <a:r>
              <a:rPr lang="en-US" altLang="en-US" sz="1400" dirty="0" smtClean="0"/>
              <a:t>Presentation </a:t>
            </a:r>
            <a:r>
              <a:rPr lang="en-US" altLang="en-US" sz="1400" dirty="0"/>
              <a:t>of </a:t>
            </a:r>
            <a:r>
              <a:rPr lang="en-US" altLang="en-US" sz="1400" dirty="0" smtClean="0"/>
              <a:t>submissions</a:t>
            </a:r>
          </a:p>
          <a:p>
            <a:pPr algn="just"/>
            <a:endParaRPr lang="en-US" altLang="en-US" sz="1400" dirty="0"/>
          </a:p>
          <a:p>
            <a:pPr algn="just"/>
            <a:endParaRPr lang="en-US" altLang="en-US" sz="1400" dirty="0" smtClean="0"/>
          </a:p>
          <a:p>
            <a:pPr algn="just"/>
            <a:endParaRPr lang="en-US" altLang="en-US" sz="1400" dirty="0"/>
          </a:p>
          <a:p>
            <a:pPr algn="just"/>
            <a:endParaRPr lang="en-US" altLang="en-US" sz="1400" dirty="0" smtClean="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smtClean="0"/>
              <a:t>?</a:t>
            </a:r>
          </a:p>
          <a:p>
            <a:pPr marL="342900" lvl="1" indent="-342900" algn="just">
              <a:buChar char="•"/>
            </a:pPr>
            <a:r>
              <a:rPr lang="en-US" altLang="en-US" sz="1400" b="1" dirty="0" smtClean="0"/>
              <a:t>Adjourn</a:t>
            </a:r>
            <a:endParaRPr lang="en-US" altLang="en-US" sz="14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76268878"/>
              </p:ext>
            </p:extLst>
          </p:nvPr>
        </p:nvGraphicFramePr>
        <p:xfrm>
          <a:off x="762000" y="3253812"/>
          <a:ext cx="8229601" cy="2080188"/>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191645">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dirty="0" smtClean="0"/>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15488089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24</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20</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smtClean="0"/>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a:t>
            </a:r>
            <a:r>
              <a:rPr lang="en-US" altLang="zh-CN" sz="1800" b="1" kern="0" dirty="0" smtClean="0"/>
              <a:t>XXXX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 Y/ N/ A)</a:t>
            </a:r>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7837005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25</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21</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smtClean="0"/>
              <a:t>To </a:t>
            </a:r>
            <a:r>
              <a:rPr lang="en-US" altLang="zh-CN" sz="1400" kern="0" dirty="0"/>
              <a:t>enable sub-7 GHz WLAN sensing, an RXVECTOR parameter CSI_ESTIMATE is defined that contains the channel measured during the training symbols of the received PPDU.</a:t>
            </a:r>
          </a:p>
          <a:p>
            <a:pPr lvl="1" algn="just">
              <a:defRPr/>
            </a:pPr>
            <a:r>
              <a:rPr lang="en-US" altLang="zh-CN" sz="1400" kern="0" dirty="0" smtClean="0"/>
              <a:t>A </a:t>
            </a:r>
            <a:r>
              <a:rPr lang="en-US" altLang="zh-CN" sz="1400" kern="0" dirty="0"/>
              <a:t>Sensing Measurement Report frame, which allows a sensing receiver to report sensing measurements, is defined. This new frame contains at least the following two fields:</a:t>
            </a:r>
          </a:p>
          <a:p>
            <a:pPr lvl="2" algn="just">
              <a:defRPr/>
            </a:pPr>
            <a:r>
              <a:rPr lang="en-US" altLang="zh-CN" kern="0" dirty="0" smtClean="0"/>
              <a:t>Measurement </a:t>
            </a:r>
            <a:r>
              <a:rPr lang="en-US" altLang="zh-CN" kern="0" dirty="0"/>
              <a:t>report control field: Contains information necessary to interpret the measurement report field.</a:t>
            </a:r>
          </a:p>
          <a:p>
            <a:pPr lvl="2" algn="just">
              <a:defRPr/>
            </a:pPr>
            <a:r>
              <a:rPr lang="en-US" altLang="zh-CN" kern="0" dirty="0" smtClean="0"/>
              <a:t>Measurement </a:t>
            </a:r>
            <a:r>
              <a:rPr lang="en-US" altLang="zh-CN" kern="0" dirty="0"/>
              <a:t>report field: Carries CSI measurements obtained by a sensing receiver.</a:t>
            </a:r>
          </a:p>
          <a:p>
            <a:pPr lvl="1" algn="just">
              <a:defRPr/>
            </a:pPr>
            <a:r>
              <a:rPr lang="en-US" altLang="zh-CN" sz="1400" kern="0" dirty="0" smtClean="0"/>
              <a:t>The </a:t>
            </a:r>
            <a:r>
              <a:rPr lang="en-US" altLang="zh-CN" sz="1400" kern="0" dirty="0"/>
              <a:t>format of CSI_ESTIMATE is the same one used in the measurement report field within the Sensing Measurement Report frame.  The format of CSI_ESTIMATE is TBD.</a:t>
            </a:r>
          </a:p>
          <a:p>
            <a:pPr lvl="1" algn="just">
              <a:defRPr/>
            </a:pPr>
            <a:r>
              <a:rPr lang="en-US" altLang="zh-CN" sz="1400" kern="0" dirty="0" smtClean="0"/>
              <a:t>Transmission </a:t>
            </a:r>
            <a:r>
              <a:rPr lang="en-US" altLang="zh-CN" sz="1400" kern="0" dirty="0"/>
              <a:t>of the Sensing Measurement Report frame is initiated by an MLME primitive.  Both immediate and delayed reporting are acceptable.</a:t>
            </a:r>
          </a:p>
          <a:p>
            <a:pPr algn="just">
              <a:defRPr/>
            </a:pPr>
            <a:endParaRPr lang="en-US" altLang="zh-CN" sz="8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Claudio Da Silva</a:t>
            </a:r>
            <a:r>
              <a:rPr lang="en-US" altLang="zh-CN" sz="1600" b="1" dirty="0" smtClean="0"/>
              <a:t>		</a:t>
            </a:r>
            <a:r>
              <a:rPr lang="en-US" altLang="zh-CN" sz="1600" b="1" kern="0" dirty="0" smtClean="0"/>
              <a:t>Second:</a:t>
            </a:r>
          </a:p>
          <a:p>
            <a:pPr marL="342900" lvl="1" indent="-342900" algn="just">
              <a:buFont typeface="Arial" panose="020B0604020202020204" pitchFamily="34" charset="0"/>
              <a:buChar char="•"/>
              <a:defRPr/>
            </a:pPr>
            <a:endParaRPr lang="en-US" altLang="zh-CN" sz="1100" b="1" kern="0" dirty="0" smtClean="0"/>
          </a:p>
          <a:p>
            <a:pPr marL="342900" lvl="1" indent="-342900" algn="just">
              <a:buFont typeface="Arial" panose="020B0604020202020204" pitchFamily="34" charset="0"/>
              <a:buChar char="•"/>
              <a:defRPr/>
            </a:pPr>
            <a:r>
              <a:rPr lang="en-US" altLang="zh-CN" sz="1600" b="1" kern="0" dirty="0" smtClean="0"/>
              <a:t>Preliminary </a:t>
            </a:r>
            <a:r>
              <a:rPr lang="en-US" altLang="zh-CN" sz="1600" b="1" kern="0" dirty="0"/>
              <a:t>Result: </a:t>
            </a:r>
            <a:r>
              <a:rPr lang="en-US" altLang="zh-CN" sz="1600" b="1" kern="0" dirty="0" smtClean="0"/>
              <a:t>XXXX ( Y/ N/ A)</a:t>
            </a:r>
          </a:p>
          <a:p>
            <a:pPr marL="342900" lvl="1" indent="-342900" algn="just">
              <a:buFont typeface="Arial" panose="020B0604020202020204" pitchFamily="34" charset="0"/>
              <a:buChar char="•"/>
              <a:defRPr/>
            </a:pPr>
            <a:r>
              <a:rPr lang="en-US" altLang="zh-CN" sz="1600" b="1" kern="0" dirty="0" smtClean="0"/>
              <a:t>Result</a:t>
            </a:r>
            <a:r>
              <a:rPr lang="en-US" altLang="zh-CN" sz="1600" b="1" kern="0" dirty="0"/>
              <a:t>*:  ( Y/ N/ A)</a:t>
            </a:r>
          </a:p>
          <a:p>
            <a:pPr marL="0" lvl="1" indent="0" algn="just">
              <a:buNone/>
              <a:defRPr/>
            </a:pPr>
            <a:endParaRPr lang="en-US" altLang="zh-CN" sz="1000" kern="0" dirty="0" smtClean="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smtClean="0">
                <a:solidFill>
                  <a:srgbClr val="FF0000"/>
                </a:solidFill>
              </a:rPr>
              <a:t>X</a:t>
            </a:r>
            <a:r>
              <a:rPr lang="en-US" altLang="zh-CN" sz="1100" kern="0" dirty="0" smtClean="0"/>
              <a:t> </a:t>
            </a:r>
            <a:r>
              <a:rPr lang="en-US" altLang="zh-CN" sz="1100" kern="0" dirty="0"/>
              <a:t>votes of non-voting members.</a:t>
            </a:r>
          </a:p>
          <a:p>
            <a:pPr marL="628650" lvl="2">
              <a:buFont typeface="微软雅黑" panose="020B0503020204020204" pitchFamily="34" charset="-122"/>
              <a:buChar char="–"/>
              <a:defRPr/>
            </a:pPr>
            <a:r>
              <a:rPr lang="en-US" altLang="zh-CN" sz="1100" kern="0" dirty="0"/>
              <a:t>Related document </a:t>
            </a:r>
            <a:r>
              <a:rPr lang="en-US" altLang="zh-CN" sz="1100" kern="0" dirty="0" smtClean="0"/>
              <a:t>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290587396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26</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22</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smtClean="0"/>
              <a:t>measurement </a:t>
            </a:r>
            <a:r>
              <a:rPr lang="en-US" altLang="zh-CN" sz="1800" kern="0" dirty="0"/>
              <a:t>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smtClean="0"/>
              <a:t>	</a:t>
            </a:r>
            <a:r>
              <a:rPr lang="en-US" altLang="zh-CN" sz="1600" kern="0" dirty="0" smtClean="0"/>
              <a:t>NDP </a:t>
            </a:r>
            <a:r>
              <a:rPr lang="en-US" altLang="zh-CN" sz="1600" kern="0" dirty="0"/>
              <a:t>format for sensing is TBD.</a:t>
            </a:r>
          </a:p>
          <a:p>
            <a:pPr algn="just">
              <a:defRPr/>
            </a:pPr>
            <a:endParaRPr lang="en-US" altLang="zh-CN" sz="900" kern="0" dirty="0"/>
          </a:p>
          <a:p>
            <a:pPr algn="just">
              <a:defRPr/>
            </a:pPr>
            <a:endParaRPr lang="en-US" altLang="zh-CN" sz="900" kern="0" dirty="0" smtClean="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Dongguk Lim</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a:t>
            </a:r>
            <a:r>
              <a:rPr lang="en-US" altLang="zh-CN" sz="1800" b="1" kern="0" dirty="0" smtClean="0"/>
              <a:t>XXXX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 Y/ N/ A)</a:t>
            </a:r>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21/1015r1</a:t>
            </a:r>
          </a:p>
          <a:p>
            <a:pPr marL="628650" lvl="2">
              <a:buFont typeface="微软雅黑" panose="020B0503020204020204" pitchFamily="34" charset="-122"/>
              <a:buChar char="–"/>
              <a:defRPr/>
            </a:pPr>
            <a:r>
              <a:rPr lang="en-US" altLang="zh-CN" kern="0" dirty="0"/>
              <a:t>SP Result: </a:t>
            </a:r>
            <a:r>
              <a:rPr lang="en-US" altLang="zh-CN" kern="0" dirty="0" smtClean="0">
                <a:solidFill>
                  <a:srgbClr val="FF0000"/>
                </a:solidFill>
              </a:rPr>
              <a:t>x/x/x</a:t>
            </a:r>
            <a:r>
              <a:rPr lang="en-US" altLang="zh-CN" kern="0" dirty="0" smtClean="0"/>
              <a:t> </a:t>
            </a:r>
            <a:r>
              <a:rPr lang="en-US" altLang="zh-CN" kern="0" dirty="0"/>
              <a: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464067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27</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23</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t>
            </a:r>
            <a:r>
              <a:rPr lang="en-US" altLang="zh-CN" sz="1800" kern="0" dirty="0" smtClean="0"/>
              <a:t>AID/UID.</a:t>
            </a:r>
            <a:endParaRPr lang="en-US" altLang="zh-CN" sz="1800" kern="0" dirty="0"/>
          </a:p>
          <a:p>
            <a:pPr lvl="1" algn="just">
              <a:defRPr/>
            </a:pPr>
            <a:r>
              <a:rPr lang="en-US" altLang="zh-CN" sz="1800" kern="0" dirty="0" smtClean="0"/>
              <a:t>11bf </a:t>
            </a:r>
            <a:r>
              <a:rPr lang="en-US" altLang="zh-CN" sz="1800" kern="0" dirty="0"/>
              <a:t>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a:t>
            </a:r>
            <a:r>
              <a:rPr lang="en-US" altLang="zh-CN" sz="1800" b="1" kern="0" dirty="0" smtClean="0"/>
              <a:t>XXXX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 Y/ N/ A)</a:t>
            </a:r>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21/0644r4</a:t>
            </a:r>
          </a:p>
          <a:p>
            <a:pPr marL="628650" lvl="2">
              <a:buFont typeface="微软雅黑" panose="020B0503020204020204" pitchFamily="34" charset="-122"/>
              <a:buChar char="–"/>
              <a:defRPr/>
            </a:pPr>
            <a:r>
              <a:rPr lang="en-US" altLang="zh-CN" kern="0" dirty="0"/>
              <a:t>SP Result: </a:t>
            </a:r>
            <a:r>
              <a:rPr lang="en-US" altLang="zh-CN" kern="0" dirty="0" smtClean="0"/>
              <a:t>19/3/15 </a:t>
            </a:r>
            <a:r>
              <a:rPr lang="en-US" altLang="zh-CN" kern="0" dirty="0"/>
              <a: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7057982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28</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24</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smtClean="0"/>
              <a:t>The </a:t>
            </a:r>
            <a:r>
              <a:rPr lang="en-US" altLang="zh-CN" sz="1800" kern="0" dirty="0"/>
              <a:t>Measurement Setup ID may be used to identify attributes of the sensing measurement instances</a:t>
            </a:r>
          </a:p>
          <a:p>
            <a:pPr lvl="1" algn="just">
              <a:defRPr/>
            </a:pPr>
            <a:r>
              <a:rPr lang="en-US" altLang="zh-CN" sz="1800" kern="0" dirty="0" smtClean="0"/>
              <a:t>The </a:t>
            </a:r>
            <a:r>
              <a:rPr lang="en-US" altLang="zh-CN" sz="1800" kern="0" dirty="0"/>
              <a:t>Measurement Instance ID may be used to identify the sensing measurement instance that utilizes attributes of the same Measurement Setup ID</a:t>
            </a:r>
          </a:p>
          <a:p>
            <a:pPr lvl="1" algn="just">
              <a:defRPr/>
            </a:pPr>
            <a:r>
              <a:rPr lang="en-US" altLang="zh-CN" sz="1800" kern="0" dirty="0" smtClean="0"/>
              <a:t>The </a:t>
            </a:r>
            <a:r>
              <a:rPr lang="en-US" altLang="zh-CN" sz="1800" kern="0" dirty="0"/>
              <a:t>Dialog Token field may be a possibility to contain both IDs</a:t>
            </a:r>
          </a:p>
          <a:p>
            <a:pPr algn="just">
              <a:defRPr/>
            </a:pPr>
            <a:endParaRPr lang="en-US" altLang="zh-CN" sz="900" kern="0" dirty="0"/>
          </a:p>
          <a:p>
            <a:pPr algn="just">
              <a:defRPr/>
            </a:pPr>
            <a:endParaRPr lang="en-US" altLang="zh-CN" sz="900"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Solomon Trainin</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a:t>
            </a:r>
            <a:r>
              <a:rPr lang="en-US" altLang="zh-CN" sz="1800" b="1" kern="0" dirty="0" smtClean="0"/>
              <a:t>XXXX ( Y/ N/ A)</a:t>
            </a:r>
          </a:p>
          <a:p>
            <a:pPr marL="342900" lvl="1" indent="-342900" algn="just">
              <a:buFont typeface="Arial" panose="020B0604020202020204" pitchFamily="34" charset="0"/>
              <a:buChar char="•"/>
              <a:defRPr/>
            </a:pPr>
            <a:r>
              <a:rPr lang="en-US" altLang="zh-CN" sz="1800" b="1" kern="0" dirty="0" smtClean="0"/>
              <a:t>Result</a:t>
            </a:r>
            <a:r>
              <a:rPr lang="en-US" altLang="zh-CN" sz="1800" b="1" kern="0" dirty="0"/>
              <a:t>*:  ( Y/ N/ A)</a:t>
            </a:r>
          </a:p>
          <a:p>
            <a:pPr marL="0" lvl="1" indent="0" algn="just">
              <a:buNone/>
              <a:defRPr/>
            </a:pPr>
            <a:endParaRPr lang="en-US" altLang="zh-CN" sz="1050" kern="0" dirty="0" smtClean="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X</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21/0644r4</a:t>
            </a:r>
          </a:p>
          <a:p>
            <a:pPr marL="628650" lvl="2">
              <a:buFont typeface="微软雅黑" panose="020B0503020204020204" pitchFamily="34" charset="-122"/>
              <a:buChar char="–"/>
              <a:defRPr/>
            </a:pPr>
            <a:r>
              <a:rPr lang="en-US" altLang="zh-CN" kern="0" dirty="0"/>
              <a:t>SP Result: </a:t>
            </a:r>
            <a:r>
              <a:rPr lang="en-US" altLang="zh-CN" kern="0" dirty="0" smtClean="0"/>
              <a:t>20/1/11 </a:t>
            </a:r>
            <a:r>
              <a:rPr lang="en-US" altLang="zh-CN" kern="0" dirty="0"/>
              <a: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135100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a:solidFill>
                  <a:srgbClr val="0000FF"/>
                </a:solidFill>
              </a:rPr>
              <a:t>July 13, 16, </a:t>
            </a:r>
            <a:r>
              <a:rPr lang="en-US" altLang="en-US" dirty="0" smtClean="0">
                <a:solidFill>
                  <a:srgbClr val="0000FF"/>
                </a:solidFill>
              </a:rPr>
              <a:t>19</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 electronic plenary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sz="2000" dirty="0"/>
              <a:t>This meeting is part of the July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for this session here </a:t>
            </a:r>
            <a:r>
              <a:rPr lang="en-US" sz="2000" dirty="0">
                <a:hlinkClick r:id="rId3"/>
              </a:rPr>
              <a:t>https://www.ieee802.org/11/Meetings/Meeting_Plan.html</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Tree>
    <p:extLst>
      <p:ext uri="{BB962C8B-B14F-4D97-AF65-F5344CB8AC3E}">
        <p14:creationId xmlns:p14="http://schemas.microsoft.com/office/powerpoint/2010/main" val="28054906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6</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7</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8</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9</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104806</TotalTime>
  <Words>2394</Words>
  <Application>Microsoft Office PowerPoint</Application>
  <PresentationFormat>全屏显示(4:3)</PresentationFormat>
  <Paragraphs>430</Paragraphs>
  <Slides>28</Slides>
  <Notes>27</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28</vt:i4>
      </vt:variant>
    </vt:vector>
  </HeadingPairs>
  <TitlesOfParts>
    <vt:vector size="37"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July Plenary 2021</vt:lpstr>
      <vt:lpstr>IEEE 802.11 Task Group bf WLAN Sensing </vt:lpstr>
      <vt:lpstr>PowerPoint 演示文稿</vt:lpstr>
      <vt:lpstr>PowerPoint 演示文稿</vt:lpstr>
      <vt:lpstr>Registration for the July 802 electronic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4628</cp:revision>
  <cp:lastPrinted>2014-11-04T15:04:57Z</cp:lastPrinted>
  <dcterms:created xsi:type="dcterms:W3CDTF">2007-04-17T18:10:23Z</dcterms:created>
  <dcterms:modified xsi:type="dcterms:W3CDTF">2021-07-12T02:14:33Z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(3)UPLB3sVhSFep3aUeGINUIOYXLL0vvfhkFL0GkiXnrdBtwavX2/rhkGqnNV7PUwI5XXmNrLBu
ihlmbM1/d7B4YnttTp7DHDQcj5O+NsAeoJZQLZH42nmBdPqeSRTxRrVg1iRIcMc5W2EVf2yT
rQzepg8a5vPoy5+xMXBm2m1UUra2/MKPwW3EqpGm+wmY6X3PQS4x53m6nV0IV98d46GEhxBE
lzBLt65lLa9qXhSfXi</vt:lpwstr>
  </property>
  <property fmtid="{D5CDD505-2E9C-101B-9397-08002B2CF9AE}" pid="27" name="_2015_ms_pID_7253431">
    <vt:lpwstr>TIOQBHD364nTdMRy3ReLd6MtQJhbkLPHPHJzp8SJVQuKYNarmk3Odx
KsS9xNMebzwG4gOgtbL0Bf/3Y6jEJAb171VfkI1UCZMZ5rlovKi6NV4Wc5lZ+SiOVWpiupOh
y1dHDMiTUI0f5P9sbKJBlq8WMF95s0eaSYmIo/SPD5CdZk0qfqfLQf4xmm6Gh6HG0n/on4jP
9dEwlfYu1Az7zL44/g8iYY0LhRJVaLsPaJ8g</vt:lpwstr>
  </property>
  <property fmtid="{D5CDD505-2E9C-101B-9397-08002B2CF9AE}" pid="28" name="_2015_ms_pID_7253432">
    <vt:lpwstr>ew==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1621248774</vt:lpwstr>
  </property>
</Properties>
</file>