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83" r:id="rId4"/>
    <p:sldId id="292" r:id="rId5"/>
    <p:sldId id="281" r:id="rId6"/>
    <p:sldId id="262" r:id="rId7"/>
    <p:sldId id="265" r:id="rId8"/>
    <p:sldId id="266" r:id="rId9"/>
    <p:sldId id="267" r:id="rId10"/>
    <p:sldId id="269" r:id="rId11"/>
    <p:sldId id="293" r:id="rId12"/>
    <p:sldId id="270" r:id="rId13"/>
    <p:sldId id="278" r:id="rId14"/>
    <p:sldId id="271" r:id="rId15"/>
    <p:sldId id="272" r:id="rId16"/>
    <p:sldId id="273" r:id="rId17"/>
    <p:sldId id="274" r:id="rId18"/>
    <p:sldId id="282" r:id="rId19"/>
    <p:sldId id="277" r:id="rId20"/>
    <p:sldId id="275" r:id="rId21"/>
    <p:sldId id="276" r:id="rId22"/>
    <p:sldId id="279" r:id="rId23"/>
    <p:sldId id="263" r:id="rId24"/>
    <p:sldId id="286" r:id="rId25"/>
    <p:sldId id="288" r:id="rId26"/>
    <p:sldId id="289" r:id="rId27"/>
    <p:sldId id="287" r:id="rId28"/>
    <p:sldId id="290" r:id="rId29"/>
    <p:sldId id="268" r:id="rId30"/>
    <p:sldId id="29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E267F4-C182-47BC-9633-FD3B6DBA58D8}" v="1" dt="2021-07-12T19:36:31.8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50" autoAdjust="0"/>
    <p:restoredTop sz="94660"/>
  </p:normalViewPr>
  <p:slideViewPr>
    <p:cSldViewPr>
      <p:cViewPr varScale="1">
        <p:scale>
          <a:sx n="112" d="100"/>
          <a:sy n="112" d="100"/>
        </p:scale>
        <p:origin x="12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C5E267F4-C182-47BC-9633-FD3B6DBA58D8}"/>
    <pc:docChg chg="undo custSel addSld modSld modMainMaster">
      <pc:chgData name="Peter Ecclesine (pecclesi)" userId="8026f3ca-466d-45df-ae34-64ba14570b27" providerId="ADAL" clId="{C5E267F4-C182-47BC-9633-FD3B6DBA58D8}" dt="2021-07-12T21:42:56.084" v="2441" actId="20577"/>
      <pc:docMkLst>
        <pc:docMk/>
      </pc:docMkLst>
      <pc:sldChg chg="modSp mod">
        <pc:chgData name="Peter Ecclesine (pecclesi)" userId="8026f3ca-466d-45df-ae34-64ba14570b27" providerId="ADAL" clId="{C5E267F4-C182-47BC-9633-FD3B6DBA58D8}" dt="2021-07-12T20:05:22.241" v="261" actId="113"/>
        <pc:sldMkLst>
          <pc:docMk/>
          <pc:sldMk cId="0" sldId="262"/>
        </pc:sldMkLst>
        <pc:spChg chg="mod">
          <ac:chgData name="Peter Ecclesine (pecclesi)" userId="8026f3ca-466d-45df-ae34-64ba14570b27" providerId="ADAL" clId="{C5E267F4-C182-47BC-9633-FD3B6DBA58D8}" dt="2021-07-12T20:05:22.241" v="261" actId="113"/>
          <ac:spMkLst>
            <pc:docMk/>
            <pc:sldMk cId="0" sldId="262"/>
            <ac:spMk id="8" creationId="{00000000-0000-0000-0000-000000000000}"/>
          </ac:spMkLst>
        </pc:spChg>
      </pc:sldChg>
      <pc:sldChg chg="modSp mod">
        <pc:chgData name="Peter Ecclesine (pecclesi)" userId="8026f3ca-466d-45df-ae34-64ba14570b27" providerId="ADAL" clId="{C5E267F4-C182-47BC-9633-FD3B6DBA58D8}" dt="2021-07-12T20:29:35.777" v="2104" actId="20577"/>
        <pc:sldMkLst>
          <pc:docMk/>
          <pc:sldMk cId="1753890201" sldId="265"/>
        </pc:sldMkLst>
        <pc:spChg chg="mod">
          <ac:chgData name="Peter Ecclesine (pecclesi)" userId="8026f3ca-466d-45df-ae34-64ba14570b27" providerId="ADAL" clId="{C5E267F4-C182-47BC-9633-FD3B6DBA58D8}" dt="2021-07-12T20:29:35.777" v="2104" actId="20577"/>
          <ac:spMkLst>
            <pc:docMk/>
            <pc:sldMk cId="1753890201" sldId="265"/>
            <ac:spMk id="9218" creationId="{00000000-0000-0000-0000-000000000000}"/>
          </ac:spMkLst>
        </pc:spChg>
      </pc:sldChg>
      <pc:sldChg chg="modSp mod">
        <pc:chgData name="Peter Ecclesine (pecclesi)" userId="8026f3ca-466d-45df-ae34-64ba14570b27" providerId="ADAL" clId="{C5E267F4-C182-47BC-9633-FD3B6DBA58D8}" dt="2021-07-12T17:01:15.392" v="16" actId="20577"/>
        <pc:sldMkLst>
          <pc:docMk/>
          <pc:sldMk cId="8243437" sldId="267"/>
        </pc:sldMkLst>
        <pc:spChg chg="mod">
          <ac:chgData name="Peter Ecclesine (pecclesi)" userId="8026f3ca-466d-45df-ae34-64ba14570b27" providerId="ADAL" clId="{C5E267F4-C182-47BC-9633-FD3B6DBA58D8}" dt="2021-07-12T17:01:15.392" v="16" actId="20577"/>
          <ac:spMkLst>
            <pc:docMk/>
            <pc:sldMk cId="8243437" sldId="267"/>
            <ac:spMk id="9218" creationId="{00000000-0000-0000-0000-000000000000}"/>
          </ac:spMkLst>
        </pc:spChg>
      </pc:sldChg>
      <pc:sldChg chg="modSp mod">
        <pc:chgData name="Peter Ecclesine (pecclesi)" userId="8026f3ca-466d-45df-ae34-64ba14570b27" providerId="ADAL" clId="{C5E267F4-C182-47BC-9633-FD3B6DBA58D8}" dt="2021-07-12T20:39:38.355" v="2143" actId="20577"/>
        <pc:sldMkLst>
          <pc:docMk/>
          <pc:sldMk cId="3096812942" sldId="269"/>
        </pc:sldMkLst>
        <pc:spChg chg="mod">
          <ac:chgData name="Peter Ecclesine (pecclesi)" userId="8026f3ca-466d-45df-ae34-64ba14570b27" providerId="ADAL" clId="{C5E267F4-C182-47BC-9633-FD3B6DBA58D8}" dt="2021-07-12T20:39:38.355" v="2143" actId="20577"/>
          <ac:spMkLst>
            <pc:docMk/>
            <pc:sldMk cId="3096812942" sldId="269"/>
            <ac:spMk id="9218" creationId="{00000000-0000-0000-0000-000000000000}"/>
          </ac:spMkLst>
        </pc:spChg>
      </pc:sldChg>
      <pc:sldChg chg="modSp mod">
        <pc:chgData name="Peter Ecclesine (pecclesi)" userId="8026f3ca-466d-45df-ae34-64ba14570b27" providerId="ADAL" clId="{C5E267F4-C182-47BC-9633-FD3B6DBA58D8}" dt="2021-07-12T21:42:56.084" v="2441" actId="20577"/>
        <pc:sldMkLst>
          <pc:docMk/>
          <pc:sldMk cId="3308389912" sldId="270"/>
        </pc:sldMkLst>
        <pc:spChg chg="mod">
          <ac:chgData name="Peter Ecclesine (pecclesi)" userId="8026f3ca-466d-45df-ae34-64ba14570b27" providerId="ADAL" clId="{C5E267F4-C182-47BC-9633-FD3B6DBA58D8}" dt="2021-07-12T21:42:56.084" v="2441" actId="20577"/>
          <ac:spMkLst>
            <pc:docMk/>
            <pc:sldMk cId="3308389912" sldId="270"/>
            <ac:spMk id="9218" creationId="{00000000-0000-0000-0000-000000000000}"/>
          </ac:spMkLst>
        </pc:spChg>
      </pc:sldChg>
      <pc:sldChg chg="modSp mod">
        <pc:chgData name="Peter Ecclesine (pecclesi)" userId="8026f3ca-466d-45df-ae34-64ba14570b27" providerId="ADAL" clId="{C5E267F4-C182-47BC-9633-FD3B6DBA58D8}" dt="2021-07-12T21:38:14.950" v="2406" actId="20577"/>
        <pc:sldMkLst>
          <pc:docMk/>
          <pc:sldMk cId="2614805109" sldId="271"/>
        </pc:sldMkLst>
        <pc:spChg chg="mod">
          <ac:chgData name="Peter Ecclesine (pecclesi)" userId="8026f3ca-466d-45df-ae34-64ba14570b27" providerId="ADAL" clId="{C5E267F4-C182-47BC-9633-FD3B6DBA58D8}" dt="2021-07-12T21:38:14.950" v="2406" actId="20577"/>
          <ac:spMkLst>
            <pc:docMk/>
            <pc:sldMk cId="2614805109" sldId="271"/>
            <ac:spMk id="9218" creationId="{00000000-0000-0000-0000-000000000000}"/>
          </ac:spMkLst>
        </pc:spChg>
      </pc:sldChg>
      <pc:sldChg chg="modSp mod">
        <pc:chgData name="Peter Ecclesine (pecclesi)" userId="8026f3ca-466d-45df-ae34-64ba14570b27" providerId="ADAL" clId="{C5E267F4-C182-47BC-9633-FD3B6DBA58D8}" dt="2021-07-12T20:34:46.188" v="2140" actId="20577"/>
        <pc:sldMkLst>
          <pc:docMk/>
          <pc:sldMk cId="3454883255" sldId="273"/>
        </pc:sldMkLst>
        <pc:graphicFrameChg chg="mod modGraphic">
          <ac:chgData name="Peter Ecclesine (pecclesi)" userId="8026f3ca-466d-45df-ae34-64ba14570b27" providerId="ADAL" clId="{C5E267F4-C182-47BC-9633-FD3B6DBA58D8}" dt="2021-07-12T20:34:46.188" v="2140" actId="20577"/>
          <ac:graphicFrameMkLst>
            <pc:docMk/>
            <pc:sldMk cId="3454883255" sldId="273"/>
            <ac:graphicFrameMk id="3" creationId="{00000000-0000-0000-0000-000000000000}"/>
          </ac:graphicFrameMkLst>
        </pc:graphicFrameChg>
      </pc:sldChg>
      <pc:sldChg chg="modSp mod">
        <pc:chgData name="Peter Ecclesine (pecclesi)" userId="8026f3ca-466d-45df-ae34-64ba14570b27" providerId="ADAL" clId="{C5E267F4-C182-47BC-9633-FD3B6DBA58D8}" dt="2021-07-12T20:41:24.597" v="2228" actId="20577"/>
        <pc:sldMkLst>
          <pc:docMk/>
          <pc:sldMk cId="1372385444" sldId="281"/>
        </pc:sldMkLst>
        <pc:spChg chg="mod">
          <ac:chgData name="Peter Ecclesine (pecclesi)" userId="8026f3ca-466d-45df-ae34-64ba14570b27" providerId="ADAL" clId="{C5E267F4-C182-47BC-9633-FD3B6DBA58D8}" dt="2021-07-12T20:41:24.597" v="2228" actId="20577"/>
          <ac:spMkLst>
            <pc:docMk/>
            <pc:sldMk cId="1372385444" sldId="281"/>
            <ac:spMk id="9218" creationId="{00000000-0000-0000-0000-000000000000}"/>
          </ac:spMkLst>
        </pc:spChg>
      </pc:sldChg>
      <pc:sldChg chg="modSp mod">
        <pc:chgData name="Peter Ecclesine (pecclesi)" userId="8026f3ca-466d-45df-ae34-64ba14570b27" providerId="ADAL" clId="{C5E267F4-C182-47BC-9633-FD3B6DBA58D8}" dt="2021-07-12T21:40:16.157" v="2417" actId="207"/>
        <pc:sldMkLst>
          <pc:docMk/>
          <pc:sldMk cId="3884957953" sldId="282"/>
        </pc:sldMkLst>
        <pc:graphicFrameChg chg="modGraphic">
          <ac:chgData name="Peter Ecclesine (pecclesi)" userId="8026f3ca-466d-45df-ae34-64ba14570b27" providerId="ADAL" clId="{C5E267F4-C182-47BC-9633-FD3B6DBA58D8}" dt="2021-07-12T21:40:16.157" v="2417" actId="207"/>
          <ac:graphicFrameMkLst>
            <pc:docMk/>
            <pc:sldMk cId="3884957953" sldId="282"/>
            <ac:graphicFrameMk id="10" creationId="{00000000-0000-0000-0000-000000000000}"/>
          </ac:graphicFrameMkLst>
        </pc:graphicFrameChg>
      </pc:sldChg>
      <pc:sldChg chg="modSp mod">
        <pc:chgData name="Peter Ecclesine (pecclesi)" userId="8026f3ca-466d-45df-ae34-64ba14570b27" providerId="ADAL" clId="{C5E267F4-C182-47BC-9633-FD3B6DBA58D8}" dt="2021-07-12T21:42:13.836" v="2419" actId="207"/>
        <pc:sldMkLst>
          <pc:docMk/>
          <pc:sldMk cId="1968720319" sldId="283"/>
        </pc:sldMkLst>
        <pc:spChg chg="mod">
          <ac:chgData name="Peter Ecclesine (pecclesi)" userId="8026f3ca-466d-45df-ae34-64ba14570b27" providerId="ADAL" clId="{C5E267F4-C182-47BC-9633-FD3B6DBA58D8}" dt="2021-07-12T19:44:48.699" v="196" actId="20577"/>
          <ac:spMkLst>
            <pc:docMk/>
            <pc:sldMk cId="1968720319" sldId="283"/>
            <ac:spMk id="2" creationId="{00000000-0000-0000-0000-000000000000}"/>
          </ac:spMkLst>
        </pc:spChg>
        <pc:spChg chg="mod">
          <ac:chgData name="Peter Ecclesine (pecclesi)" userId="8026f3ca-466d-45df-ae34-64ba14570b27" providerId="ADAL" clId="{C5E267F4-C182-47BC-9633-FD3B6DBA58D8}" dt="2021-07-12T21:42:13.836" v="2419" actId="207"/>
          <ac:spMkLst>
            <pc:docMk/>
            <pc:sldMk cId="1968720319" sldId="283"/>
            <ac:spMk id="3" creationId="{00000000-0000-0000-0000-000000000000}"/>
          </ac:spMkLst>
        </pc:spChg>
      </pc:sldChg>
      <pc:sldChg chg="modSp mod">
        <pc:chgData name="Peter Ecclesine (pecclesi)" userId="8026f3ca-466d-45df-ae34-64ba14570b27" providerId="ADAL" clId="{C5E267F4-C182-47BC-9633-FD3B6DBA58D8}" dt="2021-07-12T17:07:50.446" v="62" actId="113"/>
        <pc:sldMkLst>
          <pc:docMk/>
          <pc:sldMk cId="92982801" sldId="286"/>
        </pc:sldMkLst>
        <pc:spChg chg="mod">
          <ac:chgData name="Peter Ecclesine (pecclesi)" userId="8026f3ca-466d-45df-ae34-64ba14570b27" providerId="ADAL" clId="{C5E267F4-C182-47BC-9633-FD3B6DBA58D8}" dt="2021-07-12T17:07:50.446" v="62" actId="113"/>
          <ac:spMkLst>
            <pc:docMk/>
            <pc:sldMk cId="92982801" sldId="286"/>
            <ac:spMk id="3" creationId="{B35E45FD-9FA1-4E6D-818A-38E342C9400E}"/>
          </ac:spMkLst>
        </pc:spChg>
      </pc:sldChg>
      <pc:sldChg chg="modSp new mod">
        <pc:chgData name="Peter Ecclesine (pecclesi)" userId="8026f3ca-466d-45df-ae34-64ba14570b27" providerId="ADAL" clId="{C5E267F4-C182-47BC-9633-FD3B6DBA58D8}" dt="2021-07-12T21:21:12.832" v="2249" actId="20577"/>
        <pc:sldMkLst>
          <pc:docMk/>
          <pc:sldMk cId="1130369888" sldId="293"/>
        </pc:sldMkLst>
        <pc:spChg chg="mod">
          <ac:chgData name="Peter Ecclesine (pecclesi)" userId="8026f3ca-466d-45df-ae34-64ba14570b27" providerId="ADAL" clId="{C5E267F4-C182-47BC-9633-FD3B6DBA58D8}" dt="2021-07-12T17:03:48.090" v="34" actId="20577"/>
          <ac:spMkLst>
            <pc:docMk/>
            <pc:sldMk cId="1130369888" sldId="293"/>
            <ac:spMk id="2" creationId="{DA89B42F-568D-4A28-A05F-BF78B047AADC}"/>
          </ac:spMkLst>
        </pc:spChg>
        <pc:spChg chg="mod">
          <ac:chgData name="Peter Ecclesine (pecclesi)" userId="8026f3ca-466d-45df-ae34-64ba14570b27" providerId="ADAL" clId="{C5E267F4-C182-47BC-9633-FD3B6DBA58D8}" dt="2021-07-12T21:21:12.832" v="2249" actId="20577"/>
          <ac:spMkLst>
            <pc:docMk/>
            <pc:sldMk cId="1130369888" sldId="293"/>
            <ac:spMk id="3" creationId="{9E8181F9-FE4E-4B5B-A2BC-D06A058731DB}"/>
          </ac:spMkLst>
        </pc:spChg>
      </pc:sldChg>
      <pc:sldMasterChg chg="modSp mod">
        <pc:chgData name="Peter Ecclesine (pecclesi)" userId="8026f3ca-466d-45df-ae34-64ba14570b27" providerId="ADAL" clId="{C5E267F4-C182-47BC-9633-FD3B6DBA58D8}" dt="2021-07-12T17:00:03.138" v="1" actId="6549"/>
        <pc:sldMasterMkLst>
          <pc:docMk/>
          <pc:sldMasterMk cId="0" sldId="2147483648"/>
        </pc:sldMasterMkLst>
        <pc:spChg chg="mod">
          <ac:chgData name="Peter Ecclesine (pecclesi)" userId="8026f3ca-466d-45df-ae34-64ba14570b27" providerId="ADAL" clId="{C5E267F4-C182-47BC-9633-FD3B6DBA58D8}" dt="2021-07-12T17:00:03.13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802.11-21/0933r1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bahareh.sagedhi@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volker.jungnickel@hhi.fraunhofer.de" TargetMode="External"/><Relationship Id="rId13" Type="http://schemas.openxmlformats.org/officeDocument/2006/relationships/hyperlink" Target="mailto:emily.h.qi@intel.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12" Type="http://schemas.openxmlformats.org/officeDocument/2006/relationships/hyperlink" Target="mailto:claudio.da.silva@inte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huawei.com" TargetMode="External"/><Relationship Id="rId5" Type="http://schemas.openxmlformats.org/officeDocument/2006/relationships/hyperlink" Target="mailto:RoyWant@google.com" TargetMode="External"/><Relationship Id="rId10" Type="http://schemas.openxmlformats.org/officeDocument/2006/relationships/hyperlink" Target="mailto:carol@ansley.com" TargetMode="External"/><Relationship Id="rId4" Type="http://schemas.openxmlformats.org/officeDocument/2006/relationships/hyperlink" Target="mailto:carlos.cordeiro@intel.com" TargetMode="External"/><Relationship Id="rId9" Type="http://schemas.openxmlformats.org/officeDocument/2006/relationships/hyperlink" Target="mailto:harrybims@m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(July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2021-07-12</a:t>
            </a:r>
            <a:endParaRPr lang="en-GB" sz="2000" b="0" dirty="0"/>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800" dirty="0"/>
              <a:t>P802.11az was started on D3.0 out of January 2021 (Robert Stacey,  Emily Qi, Edward Au, Carol Ansley, Peter Ecclesine, Yongho Seok, Mark Hamilton) </a:t>
            </a:r>
            <a:r>
              <a:rPr lang="en-US" sz="1800" dirty="0">
                <a:solidFill>
                  <a:srgbClr val="FF0000"/>
                </a:solidFill>
              </a:rPr>
              <a:t>21/0329r6 June 21, 2021 MDR in progress</a:t>
            </a:r>
          </a:p>
          <a:p>
            <a:r>
              <a:rPr lang="en-US" sz="1800" dirty="0"/>
              <a:t>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The editors reviewed most of the findings. The MIB findings came in after the editors meeting. They are present in r4.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TGaz</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editor will provide feedback on the findings. </a:t>
            </a:r>
            <a:endParaRPr lang="en-US" sz="1800" dirty="0"/>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from Edward Au email:</a:t>
            </a:r>
          </a:p>
          <a:p>
            <a:pPr marL="0" marR="0">
              <a:spcBef>
                <a:spcPts val="0"/>
              </a:spcBef>
              <a:spcAft>
                <a:spcPts val="0"/>
              </a:spcAft>
            </a:pPr>
            <a:r>
              <a:rPr lang="en-US" sz="1800" dirty="0">
                <a:solidFill>
                  <a:schemeClr val="tx1"/>
                </a:solidFill>
                <a:effectLst/>
                <a:ea typeface="Times New Roman" panose="02020603050405020304" pitchFamily="18" charset="0"/>
              </a:rPr>
              <a:t>[</a:t>
            </a:r>
            <a:r>
              <a:rPr lang="en-US" sz="1800" b="0" dirty="0">
                <a:solidFill>
                  <a:schemeClr val="tx1"/>
                </a:solidFill>
                <a:effectLst/>
                <a:ea typeface="Times New Roman" panose="02020603050405020304" pitchFamily="18" charset="0"/>
              </a:rPr>
              <a:t>1]  Review the addition of "Tail" into the Editor's guide document. Other edits noted. </a:t>
            </a:r>
            <a:endParaRPr lang="en-US" sz="1800" b="0" dirty="0">
              <a:solidFill>
                <a:schemeClr val="tx1"/>
              </a:solidFill>
              <a:effectLst/>
              <a:ea typeface="Calibri" panose="020F0502020204030204" pitchFamily="34" charset="0"/>
            </a:endParaRPr>
          </a:p>
          <a:p>
            <a:pPr marL="0" marR="0">
              <a:spcBef>
                <a:spcPts val="0"/>
              </a:spcBef>
              <a:spcAft>
                <a:spcPts val="0"/>
              </a:spcAft>
            </a:pPr>
            <a:r>
              <a:rPr lang="en-US" sz="1800" b="0" dirty="0">
                <a:solidFill>
                  <a:schemeClr val="tx1"/>
                </a:solidFill>
                <a:effectLst/>
                <a:ea typeface="Times New Roman" panose="02020603050405020304" pitchFamily="18" charset="0"/>
              </a:rPr>
              <a:t>[2]  ANA assignment</a:t>
            </a:r>
            <a:endParaRPr lang="en-US" sz="1800" b="0" dirty="0">
              <a:solidFill>
                <a:schemeClr val="tx1"/>
              </a:solidFill>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19</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t>2020 IEEE Standards Style Manual </a:t>
            </a:r>
            <a:r>
              <a:rPr lang="en-US" b="0" dirty="0"/>
              <a:t>when creating or updating drafts.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 we’ve added </a:t>
            </a:r>
            <a:r>
              <a:rPr lang="en-US" b="0"/>
              <a:t>the particular use of </a:t>
            </a:r>
            <a:r>
              <a:rPr lang="en-US" b="0" dirty="0"/>
              <a:t>“Tail” and explained our practice in acronyms.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2000" dirty="0"/>
              <a:t>11-15/355r13 MIB </a:t>
            </a:r>
            <a:r>
              <a:rPr lang="en-GB" sz="2000" dirty="0" err="1"/>
              <a:t>TruthValue</a:t>
            </a:r>
            <a:r>
              <a:rPr lang="en-GB" sz="2000" dirty="0"/>
              <a:t> usage patterns</a:t>
            </a:r>
          </a:p>
          <a:p>
            <a:r>
              <a:rPr lang="en-GB" sz="2000" dirty="0"/>
              <a:t>MIB Style: We use a single style with appropriately set tabs,  and use leading</a:t>
            </a:r>
            <a:r>
              <a:rPr lang="en-US" sz="2000" dirty="0"/>
              <a:t> </a:t>
            </a:r>
            <a:r>
              <a:rPr lang="en-GB" sz="2000" dirty="0"/>
              <a:t>Tabs to distinguish the syntax and description parts. (Adrian Stephens Feb 9, 2010)</a:t>
            </a:r>
            <a:endParaRPr lang="en-US" sz="2000" dirty="0"/>
          </a:p>
          <a:p>
            <a:r>
              <a:rPr lang="en-GB" sz="2000" dirty="0">
                <a:solidFill>
                  <a:schemeClr val="tx1"/>
                </a:solidFill>
              </a:rPr>
              <a:t>Two ways to format a figure &amp; its caption in frame:</a:t>
            </a:r>
            <a:endParaRPr lang="en-US" sz="2000" dirty="0">
              <a:solidFill>
                <a:schemeClr val="tx1"/>
              </a:solidFill>
            </a:endParaRPr>
          </a:p>
          <a:p>
            <a:pPr lvl="1"/>
            <a:r>
              <a:rPr lang="en-GB" sz="1400" dirty="0">
                <a:solidFill>
                  <a:schemeClr val="tx1"/>
                </a:solidFill>
              </a:rPr>
              <a:t>Insert a table.  Insert anchored frame inside table cell to hold graphics.  Use table caption as figure caption.</a:t>
            </a:r>
            <a:endParaRPr lang="en-US" sz="1400" dirty="0">
              <a:solidFill>
                <a:schemeClr val="tx1"/>
              </a:solidFill>
            </a:endParaRPr>
          </a:p>
          <a:p>
            <a:pPr lvl="1"/>
            <a:r>
              <a:rPr lang="en-GB" sz="1400" dirty="0">
                <a:solidFill>
                  <a:schemeClr val="tx1"/>
                </a:solidFill>
              </a:rPr>
              <a:t>Insert an anchored frame.  Insert caption inside a text frame inside the anchored frame.  Insert graphics inside the anchored frame.</a:t>
            </a:r>
            <a:endParaRPr lang="en-US" sz="1400" dirty="0">
              <a:solidFill>
                <a:schemeClr val="tx1"/>
              </a:solidFill>
            </a:endParaRPr>
          </a:p>
          <a:p>
            <a:r>
              <a:rPr lang="en-GB" sz="1800" dirty="0">
                <a:solidFill>
                  <a:srgbClr val="FF0000"/>
                </a:solidFill>
              </a:rPr>
              <a:t>Do not reference other clauses in Visio figures</a:t>
            </a:r>
            <a:r>
              <a:rPr lang="en-US" sz="1800" dirty="0"/>
              <a:t>, it is very hard to maintain the references</a:t>
            </a:r>
            <a:r>
              <a:rPr lang="en-GB" sz="2000" dirty="0"/>
              <a:t> in figures</a:t>
            </a:r>
          </a:p>
          <a:p>
            <a:r>
              <a:rPr lang="en-GB" sz="2000" dirty="0"/>
              <a:t>Keep embedded figures using </a:t>
            </a:r>
            <a:r>
              <a:rPr lang="en-GB" sz="2000" dirty="0" err="1"/>
              <a:t>visio</a:t>
            </a:r>
            <a:r>
              <a:rPr lang="en-GB" sz="2000" dirty="0"/>
              <a:t> as long as possible (not in Word)</a:t>
            </a:r>
            <a:endParaRPr lang="en-US" sz="2000" dirty="0"/>
          </a:p>
          <a:p>
            <a:pPr lvl="1"/>
            <a:r>
              <a:rPr lang="en-GB" sz="1800" dirty="0"/>
              <a:t>Near the end of sponsor ballot, </a:t>
            </a:r>
            <a:r>
              <a:rPr lang="en-GB" sz="1800" dirty="0">
                <a:solidFill>
                  <a:schemeClr val="tx1"/>
                </a:solidFill>
              </a:rPr>
              <a:t>turn these all into .</a:t>
            </a:r>
            <a:r>
              <a:rPr lang="en-GB" sz="1800" dirty="0" err="1">
                <a:solidFill>
                  <a:schemeClr val="tx1"/>
                </a:solidFill>
              </a:rPr>
              <a:t>emf</a:t>
            </a:r>
            <a:r>
              <a:rPr lang="en-GB" sz="1800" dirty="0">
                <a:solidFill>
                  <a:schemeClr val="tx1"/>
                </a:solidFill>
              </a:rPr>
              <a:t> </a:t>
            </a:r>
            <a:r>
              <a:rPr lang="en-GB" sz="1800" dirty="0"/>
              <a:t>(windows meta file) format files (you can do this from </a:t>
            </a:r>
            <a:r>
              <a:rPr lang="en-GB" sz="1800" dirty="0" err="1"/>
              <a:t>visio</a:t>
            </a:r>
            <a:r>
              <a:rPr lang="en-GB" sz="1800" dirty="0"/>
              <a:t> using “save as”).   </a:t>
            </a:r>
            <a:r>
              <a:rPr lang="en-GB" sz="1800" dirty="0">
                <a:solidFill>
                  <a:srgbClr val="FF0000"/>
                </a:solidFill>
              </a:rPr>
              <a:t>Keep </a:t>
            </a:r>
            <a:r>
              <a:rPr lang="en-GB" sz="1800" dirty="0"/>
              <a:t>separate files for the .</a:t>
            </a:r>
            <a:r>
              <a:rPr lang="en-GB" sz="1800" dirty="0" err="1"/>
              <a:t>vsd</a:t>
            </a:r>
            <a:r>
              <a:rPr lang="en-GB" sz="1800" dirty="0"/>
              <a:t> source and the .</a:t>
            </a:r>
            <a:r>
              <a:rPr lang="en-GB" sz="1800" dirty="0" err="1"/>
              <a:t>emf</a:t>
            </a:r>
            <a:r>
              <a:rPr lang="en-GB" sz="1800" dirty="0"/>
              <a:t> file that is linked to from frame. There is high likelihood we should use .</a:t>
            </a:r>
            <a:r>
              <a:rPr lang="en-GB" sz="1800" dirty="0" err="1"/>
              <a:t>emf</a:t>
            </a:r>
            <a:endParaRPr lang="en-GB" sz="1800" dirty="0"/>
          </a:p>
          <a:p>
            <a:r>
              <a:rPr lang="en-GB" sz="1800" dirty="0"/>
              <a:t>Frame format figures are tables</a:t>
            </a:r>
          </a:p>
          <a:p>
            <a:r>
              <a:rPr lang="en-GB" sz="18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July 2021</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September, changes are usually based on MDR suitability</a:t>
            </a:r>
            <a:r>
              <a:rPr lang="en-US" sz="180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958514173"/>
              </p:ext>
            </p:extLst>
          </p:nvPr>
        </p:nvGraphicFramePr>
        <p:xfrm>
          <a:off x="762000" y="2057400"/>
          <a:ext cx="10622468" cy="6316517"/>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4377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TGax</a:t>
                      </a:r>
                      <a:r>
                        <a:rPr kumimoji="0" lang="en-US" sz="1600" b="0" i="0" u="none" strike="noStrike" cap="none" normalizeH="0" baseline="0" dirty="0">
                          <a:ln>
                            <a:noFill/>
                          </a:ln>
                          <a:solidFill>
                            <a:schemeClr val="tx1"/>
                          </a:solidFill>
                          <a:effectLst/>
                          <a:latin typeface="Times New Roman" pitchFamily="18" charset="0"/>
                        </a:rPr>
                        <a:t> – 820</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2021*</a:t>
                      </a:r>
                    </a:p>
                  </a:txBody>
                  <a:tcPr horzOverflow="overflow">
                    <a:noFill/>
                  </a:tcPr>
                </a:tc>
                <a:extLst>
                  <a:ext uri="{0D108BD9-81ED-4DB2-BD59-A6C34878D82A}">
                    <a16:rowId xmlns:a16="http://schemas.microsoft.com/office/drawing/2014/main" val="21655649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TGay</a:t>
                      </a:r>
                      <a:r>
                        <a:rPr kumimoji="0" lang="en-US" sz="1600" b="0" i="0" u="none" strike="noStrike" cap="none" normalizeH="0" baseline="0" dirty="0">
                          <a:ln>
                            <a:noFill/>
                          </a:ln>
                          <a:solidFill>
                            <a:schemeClr val="tx1"/>
                          </a:solidFill>
                          <a:effectLst/>
                          <a:latin typeface="Times New Roman" pitchFamily="18" charset="0"/>
                        </a:rPr>
                        <a:t> – 784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2414023622"/>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TGba</a:t>
                      </a:r>
                      <a:r>
                        <a:rPr kumimoji="0" lang="en-US" sz="1600" b="0" i="0" u="none" strike="noStrike" cap="none" normalizeH="0" baseline="0" dirty="0">
                          <a:ln>
                            <a:noFill/>
                          </a:ln>
                          <a:solidFill>
                            <a:schemeClr val="tx1"/>
                          </a:solidFill>
                          <a:effectLst/>
                          <a:latin typeface="Times New Roman" pitchFamily="18" charset="0"/>
                        </a:rPr>
                        <a:t> – 189</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Mar 2021</a:t>
                      </a:r>
                    </a:p>
                  </a:txBody>
                  <a:tcPr horzOverflow="overflow">
                    <a:noFill/>
                  </a:tcPr>
                </a:tc>
                <a:extLst>
                  <a:ext uri="{0D108BD9-81ED-4DB2-BD59-A6C34878D82A}">
                    <a16:rowId xmlns:a16="http://schemas.microsoft.com/office/drawing/2014/main" val="3227809256"/>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269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TGbc</a:t>
                      </a:r>
                      <a:r>
                        <a:rPr kumimoji="0" lang="en-US" sz="1600" b="0" i="0" u="none" strike="noStrike" cap="none" normalizeH="0" baseline="0" dirty="0">
                          <a:ln>
                            <a:noFill/>
                          </a:ln>
                          <a:solidFill>
                            <a:srgbClr val="FF0000"/>
                          </a:solidFill>
                          <a:effectLst/>
                          <a:latin typeface="Times New Roman" pitchFamily="18" charset="0"/>
                        </a:rPr>
                        <a:t> – 77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198238003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TGbd</a:t>
                      </a:r>
                      <a:r>
                        <a:rPr kumimoji="0" lang="en-US" sz="1600" b="0" i="0" u="none" strike="noStrike" cap="none" normalizeH="0" baseline="0" dirty="0">
                          <a:ln>
                            <a:noFill/>
                          </a:ln>
                          <a:solidFill>
                            <a:srgbClr val="FF0000"/>
                          </a:solidFill>
                          <a:effectLst/>
                          <a:latin typeface="Times New Roman" pitchFamily="18" charset="0"/>
                        </a:rPr>
                        <a:t> – 102</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2022</a:t>
                      </a:r>
                    </a:p>
                  </a:txBody>
                  <a:tcPr horzOverflow="overflow">
                    <a:noFill/>
                  </a:tcPr>
                </a:tc>
                <a:extLst>
                  <a:ext uri="{0D108BD9-81ED-4DB2-BD59-A6C34878D82A}">
                    <a16:rowId xmlns:a16="http://schemas.microsoft.com/office/drawing/2014/main" val="3514100842"/>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REVmd</a:t>
                      </a:r>
                      <a:r>
                        <a:rPr kumimoji="0" lang="en-US" sz="1600" b="0" i="0" u="none" strike="noStrike" cap="none" normalizeH="0" baseline="0" dirty="0">
                          <a:ln>
                            <a:noFill/>
                          </a:ln>
                          <a:solidFill>
                            <a:srgbClr val="FF0000"/>
                          </a:solidFill>
                          <a:effectLst/>
                          <a:latin typeface="Times New Roman" pitchFamily="18" charset="0"/>
                        </a:rPr>
                        <a:t> Amendment 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REVmd</a:t>
                      </a:r>
                      <a:r>
                        <a:rPr kumimoji="0" lang="en-US" sz="1600" b="0" i="0" u="none" strike="noStrike" cap="none" normalizeH="0" baseline="0" dirty="0">
                          <a:ln>
                            <a:noFill/>
                          </a:ln>
                          <a:solidFill>
                            <a:schemeClr val="tx1"/>
                          </a:solidFill>
                          <a:effectLst/>
                          <a:latin typeface="Times New Roman" pitchFamily="18" charset="0"/>
                        </a:rPr>
                        <a:t> Amendment 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TGbb</a:t>
                      </a:r>
                      <a:r>
                        <a:rPr kumimoji="0" lang="en-US" sz="1600" b="0" i="0" u="none" strike="noStrike" cap="none" normalizeH="0" baseline="0" dirty="0">
                          <a:ln>
                            <a:noFill/>
                          </a:ln>
                          <a:solidFill>
                            <a:srgbClr val="FF0000"/>
                          </a:solidFill>
                          <a:effectLst/>
                          <a:latin typeface="Times New Roman" pitchFamily="18" charset="0"/>
                        </a:rPr>
                        <a:t> – 50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511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May</a:t>
                      </a:r>
                      <a:r>
                        <a:rPr kumimoji="0" lang="en-US" sz="1600" b="0" i="0" u="none" strike="noStrike" cap="none" normalizeH="0" baseline="0" dirty="0">
                          <a:ln>
                            <a:noFill/>
                          </a:ln>
                          <a:solidFill>
                            <a:schemeClr val="tx1"/>
                          </a:solidFill>
                          <a:effectLst/>
                          <a:latin typeface="Times New Roman" pitchFamily="18" charset="0"/>
                        </a:rPr>
                        <a:t> 2024</a:t>
                      </a:r>
                    </a:p>
                  </a:txBody>
                  <a:tcPr horzOverflow="overflow">
                    <a:noFill/>
                  </a:tcPr>
                </a:tc>
                <a:extLst>
                  <a:ext uri="{0D108BD9-81ED-4DB2-BD59-A6C34878D82A}">
                    <a16:rowId xmlns:a16="http://schemas.microsoft.com/office/drawing/2014/main" val="1253177727"/>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REVme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TGm</a:t>
                      </a:r>
                      <a:r>
                        <a:rPr kumimoji="0" lang="en-US" sz="1600" b="0" i="0" u="none" strike="noStrike" cap="none" normalizeH="0" baseline="0" dirty="0">
                          <a:ln>
                            <a:noFill/>
                          </a:ln>
                          <a:solidFill>
                            <a:srgbClr val="FF0000"/>
                          </a:solidFill>
                          <a:effectLst/>
                          <a:latin typeface="Times New Roman" pitchFamily="18" charset="0"/>
                        </a:rPr>
                        <a:t> - 5285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2024</a:t>
                      </a:r>
                    </a:p>
                  </a:txBody>
                  <a:tcPr horzOverflow="overflow">
                    <a:noFill/>
                  </a:tcPr>
                </a:tc>
                <a:extLst>
                  <a:ext uri="{0D108BD9-81ED-4DB2-BD59-A6C34878D82A}">
                    <a16:rowId xmlns:a16="http://schemas.microsoft.com/office/drawing/2014/main" val="517786844"/>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*Published ** Reviewed in </a:t>
                      </a:r>
                      <a:r>
                        <a:rPr kumimoji="0" lang="en-US" sz="1600" b="0" i="0" u="none" strike="noStrike" cap="none" normalizeH="0" baseline="0" dirty="0">
                          <a:ln>
                            <a:noFill/>
                          </a:ln>
                          <a:solidFill>
                            <a:srgbClr val="FF0000"/>
                          </a:solidFill>
                          <a:effectLst/>
                          <a:latin typeface="Times New Roman" pitchFamily="18" charset="0"/>
                        </a:rPr>
                        <a:t>July</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am1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598445399"/>
              </p:ext>
            </p:extLst>
          </p:nvPr>
        </p:nvGraphicFramePr>
        <p:xfrm>
          <a:off x="737392" y="1374227"/>
          <a:ext cx="9395946" cy="5101796"/>
        </p:xfrm>
        <a:graphic>
          <a:graphicData uri="http://schemas.openxmlformats.org/drawingml/2006/table">
            <a:tbl>
              <a:tblPr firstRow="1">
                <a:tableStyleId>{073A0DAA-6AF3-43AB-8588-CEC1D06C72B9}</a:tableStyleId>
              </a:tblPr>
              <a:tblGrid>
                <a:gridCol w="618827">
                  <a:extLst>
                    <a:ext uri="{9D8B030D-6E8A-4147-A177-3AD203B41FA5}">
                      <a16:colId xmlns:a16="http://schemas.microsoft.com/office/drawing/2014/main" val="4261970102"/>
                    </a:ext>
                  </a:extLst>
                </a:gridCol>
                <a:gridCol w="403471">
                  <a:extLst>
                    <a:ext uri="{9D8B030D-6E8A-4147-A177-3AD203B41FA5}">
                      <a16:colId xmlns:a16="http://schemas.microsoft.com/office/drawing/2014/main" val="78877518"/>
                    </a:ext>
                  </a:extLst>
                </a:gridCol>
                <a:gridCol w="394224">
                  <a:extLst>
                    <a:ext uri="{9D8B030D-6E8A-4147-A177-3AD203B41FA5}">
                      <a16:colId xmlns:a16="http://schemas.microsoft.com/office/drawing/2014/main" val="3029749347"/>
                    </a:ext>
                  </a:extLst>
                </a:gridCol>
                <a:gridCol w="457200">
                  <a:extLst>
                    <a:ext uri="{9D8B030D-6E8A-4147-A177-3AD203B41FA5}">
                      <a16:colId xmlns:a16="http://schemas.microsoft.com/office/drawing/2014/main" val="948022760"/>
                    </a:ext>
                  </a:extLst>
                </a:gridCol>
                <a:gridCol w="381000">
                  <a:extLst>
                    <a:ext uri="{9D8B030D-6E8A-4147-A177-3AD203B41FA5}">
                      <a16:colId xmlns:a16="http://schemas.microsoft.com/office/drawing/2014/main" val="1543342895"/>
                    </a:ext>
                  </a:extLst>
                </a:gridCol>
                <a:gridCol w="533400">
                  <a:extLst>
                    <a:ext uri="{9D8B030D-6E8A-4147-A177-3AD203B41FA5}">
                      <a16:colId xmlns:a16="http://schemas.microsoft.com/office/drawing/2014/main" val="3821760127"/>
                    </a:ext>
                  </a:extLst>
                </a:gridCol>
                <a:gridCol w="436886">
                  <a:extLst>
                    <a:ext uri="{9D8B030D-6E8A-4147-A177-3AD203B41FA5}">
                      <a16:colId xmlns:a16="http://schemas.microsoft.com/office/drawing/2014/main" val="1625024730"/>
                    </a:ext>
                  </a:extLst>
                </a:gridCol>
                <a:gridCol w="477514">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609600">
                  <a:extLst>
                    <a:ext uri="{9D8B030D-6E8A-4147-A177-3AD203B41FA5}">
                      <a16:colId xmlns:a16="http://schemas.microsoft.com/office/drawing/2014/main" val="3327754882"/>
                    </a:ext>
                  </a:extLst>
                </a:gridCol>
                <a:gridCol w="1280551">
                  <a:extLst>
                    <a:ext uri="{9D8B030D-6E8A-4147-A177-3AD203B41FA5}">
                      <a16:colId xmlns:a16="http://schemas.microsoft.com/office/drawing/2014/main" val="309422106"/>
                    </a:ext>
                  </a:extLst>
                </a:gridCol>
                <a:gridCol w="436886">
                  <a:extLst>
                    <a:ext uri="{9D8B030D-6E8A-4147-A177-3AD203B41FA5}">
                      <a16:colId xmlns:a16="http://schemas.microsoft.com/office/drawing/2014/main" val="2746800865"/>
                    </a:ext>
                  </a:extLst>
                </a:gridCol>
                <a:gridCol w="1852449">
                  <a:extLst>
                    <a:ext uri="{9D8B030D-6E8A-4147-A177-3AD203B41FA5}">
                      <a16:colId xmlns:a16="http://schemas.microsoft.com/office/drawing/2014/main" val="664609411"/>
                    </a:ext>
                  </a:extLst>
                </a:gridCol>
                <a:gridCol w="113293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Source</a:t>
                      </a:r>
                      <a:endParaRPr kumimoji="0" lang="en-US" sz="9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MDR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Editor</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effectLst/>
                        </a:rPr>
                        <a:t>Snapshot Date</a:t>
                      </a:r>
                      <a:endParaRPr kumimoji="0" lang="en-US" sz="9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ax</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ay</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ba</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az</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bb</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bc</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effectLst/>
                        </a:rPr>
                        <a:t>bd</a:t>
                      </a: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a:ln>
                            <a:noFill/>
                          </a:ln>
                          <a:solidFill>
                            <a:schemeClr val="accent4"/>
                          </a:solidFill>
                          <a:effectLst/>
                          <a:latin typeface="Times New Roman" pitchFamily="18" charset="0"/>
                        </a:rPr>
                        <a:t>be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ax</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2020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Robert Stacey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FF0000"/>
                          </a:solidFill>
                          <a:effectLst/>
                          <a:latin typeface="Times New Roman" pitchFamily="18" charset="0"/>
                        </a:rPr>
                        <a:t>1-Jun</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Carlos </a:t>
                      </a:r>
                      <a:r>
                        <a:rPr kumimoji="0" lang="en-US" sz="1600" b="0" i="0" u="none" strike="noStrike" cap="none" normalizeH="0" baseline="0" dirty="0" err="1">
                          <a:ln>
                            <a:noFill/>
                          </a:ln>
                          <a:solidFill>
                            <a:srgbClr val="002060"/>
                          </a:solidFill>
                          <a:effectLst/>
                          <a:latin typeface="Times New Roman" pitchFamily="18" charset="0"/>
                        </a:rPr>
                        <a:t>Cordeiro</a:t>
                      </a:r>
                      <a:endParaRPr kumimoji="0" lang="en-US" sz="16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533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ba</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err="1">
                          <a:solidFill>
                            <a:schemeClr val="tx1">
                              <a:lumMod val="95000"/>
                              <a:lumOff val="5000"/>
                            </a:schemeClr>
                          </a:solidFill>
                          <a:effectLst/>
                          <a:latin typeface="+mn-lt"/>
                          <a:ea typeface="+mn-ea"/>
                          <a:cs typeface="+mn-cs"/>
                        </a:rPr>
                        <a:t>Framemaker</a:t>
                      </a:r>
                      <a:r>
                        <a:rPr lang="en-US" sz="1400" kern="1200" dirty="0">
                          <a:solidFill>
                            <a:schemeClr val="tx1">
                              <a:lumMod val="95000"/>
                              <a:lumOff val="5000"/>
                            </a:schemeClr>
                          </a:solidFill>
                          <a:effectLst/>
                          <a:latin typeface="+mn-lt"/>
                          <a:ea typeface="+mn-ea"/>
                          <a:cs typeface="+mn-cs"/>
                        </a:rPr>
                        <a:t> 2017 release</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Po-Kai Huang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9-Jul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2046837"/>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kern="1200" dirty="0">
                          <a:solidFill>
                            <a:schemeClr val="tx1">
                              <a:lumMod val="95000"/>
                              <a:lumOff val="5000"/>
                            </a:schemeClr>
                          </a:solidFill>
                          <a:effectLst/>
                          <a:latin typeface="+mn-lt"/>
                          <a:ea typeface="+mn-ea"/>
                          <a:cs typeface="+mn-cs"/>
                        </a:rPr>
                        <a:t>Word</a:t>
                      </a: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Roy Want, Chao Chun Wang, </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FF0000"/>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chemeClr val="tx1"/>
                          </a:solidFill>
                          <a:effectLst/>
                          <a:latin typeface="+mn-lt"/>
                        </a:rPr>
                        <a:t>7.0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mn-lt"/>
                        </a:rPr>
                        <a:t>8.0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Volker </a:t>
                      </a:r>
                      <a:r>
                        <a:rPr lang="en-US" sz="1600" dirty="0" err="1">
                          <a:solidFill>
                            <a:srgbClr val="002060"/>
                          </a:solidFill>
                        </a:rPr>
                        <a:t>Jungnickel</a:t>
                      </a:r>
                      <a:r>
                        <a:rPr lang="en-US" sz="1600" dirty="0">
                          <a:solidFill>
                            <a:srgbClr val="002060"/>
                          </a:solidFill>
                        </a:rPr>
                        <a:t>, Harry </a:t>
                      </a:r>
                      <a:r>
                        <a:rPr lang="en-US" sz="1600" dirty="0" err="1">
                          <a:solidFill>
                            <a:srgbClr val="002060"/>
                          </a:solidFill>
                        </a:rPr>
                        <a:t>Bims</a:t>
                      </a: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FF000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lumMod val="95000"/>
                              <a:lumOff val="5000"/>
                            </a:schemeClr>
                          </a:solidFill>
                          <a:effectLst/>
                          <a:latin typeface="Times New Roman" pitchFamily="18" charset="0"/>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a:ln>
                            <a:noFill/>
                          </a:ln>
                          <a:solidFill>
                            <a:srgbClr val="002060"/>
                          </a:solidFill>
                          <a:effectLst/>
                          <a:latin typeface="Times New Roman" pitchFamily="18" charset="0"/>
                        </a:rPr>
                        <a:t>10-May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chemeClr val="tx1"/>
                          </a:solidFill>
                        </a:rPr>
                        <a:t>bd</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a:solidFill>
                            <a:srgbClr val="FF0000"/>
                          </a:solidFill>
                          <a:latin typeface="+mn-lt"/>
                        </a:rPr>
                        <a:t>1.02</a:t>
                      </a:r>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r>
                        <a:rPr lang="en-US" sz="1200" dirty="0">
                          <a:solidFill>
                            <a:schemeClr val="tx1">
                              <a:lumMod val="95000"/>
                              <a:lumOff val="5000"/>
                            </a:schemeClr>
                          </a:solidFill>
                        </a:rPr>
                        <a:t> 2019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(acting) 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12-Jul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600" dirty="0">
                          <a:solidFill>
                            <a:schemeClr val="tx1"/>
                          </a:solidFill>
                        </a:rPr>
                        <a:t>be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chemeClr val="tx1"/>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1.01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lumMod val="95000"/>
                              <a:lumOff val="5000"/>
                            </a:schemeClr>
                          </a:solidFill>
                        </a:rPr>
                        <a:t>Framemaker</a:t>
                      </a: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9-Jul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r>
                        <a:rPr lang="en-US" sz="1600" dirty="0">
                          <a:solidFill>
                            <a:schemeClr val="tx1"/>
                          </a:solidFill>
                        </a:rPr>
                        <a:t>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00B05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endParaRPr lang="en-US" sz="1200" dirty="0">
                        <a:solidFill>
                          <a:schemeClr val="tx1"/>
                        </a:solidFill>
                      </a:endParaRPr>
                    </a:p>
                    <a:p>
                      <a:pPr algn="ctr"/>
                      <a:r>
                        <a:rPr lang="en-US" sz="1200" dirty="0">
                          <a:solidFill>
                            <a:schemeClr val="tx1"/>
                          </a:solidFill>
                        </a:rPr>
                        <a:t>2020 release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rgbClr val="00206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solidFill>
                            <a:srgbClr val="002060"/>
                          </a:solidFill>
                        </a:rPr>
                        <a:t>Emily Qi, Edward Au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9-Jul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July 2021</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2021 – 11be review whether Annex G frame exchange sequences remain</a:t>
            </a:r>
          </a:p>
          <a:p>
            <a:r>
              <a:rPr lang="en-GB" sz="2000" dirty="0"/>
              <a:t>Jan - MIB normative text that should be in the main body? The default values are used outside the standard</a:t>
            </a:r>
          </a:p>
          <a:p>
            <a:r>
              <a:rPr lang="en-GB" sz="2000" dirty="0"/>
              <a:t>Jan - MIB deprecation topic – should be a project, how to proceed?</a:t>
            </a:r>
          </a:p>
          <a:p>
            <a:r>
              <a:rPr lang="en-GB" sz="2000" dirty="0"/>
              <a:t>	Note that in ARC, YANG is a pending topic. </a:t>
            </a:r>
          </a:p>
          <a:p>
            <a:r>
              <a:rPr lang="en-GB" sz="2000" dirty="0"/>
              <a:t>Sept - How well the MAC description supports multiple PHY descriptions? </a:t>
            </a:r>
          </a:p>
          <a:p>
            <a:r>
              <a:rPr lang="en-GB" sz="2000" dirty="0"/>
              <a:t>	11ba is a mix; security is in baseline clause, remainder is more modular. </a:t>
            </a:r>
          </a:p>
          <a:p>
            <a:r>
              <a:rPr lang="en-GB" sz="2000" dirty="0"/>
              <a:t>	11az has no separate MAC</a:t>
            </a:r>
          </a:p>
          <a:p>
            <a:r>
              <a:rPr lang="en-GB" sz="2000" dirty="0"/>
              <a:t>	11bb three PHYs and separate MAC, keep the MAC close to the PHYs</a:t>
            </a:r>
          </a:p>
          <a:p>
            <a:r>
              <a:rPr lang="en-GB" sz="2000" dirty="0"/>
              <a:t> 	11bc not far enough along –</a:t>
            </a:r>
          </a:p>
          <a:p>
            <a:r>
              <a:rPr lang="en-GB" sz="20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8"/>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2021-07-12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802.11az MDR 21/0329</a:t>
            </a:r>
          </a:p>
          <a:p>
            <a:r>
              <a:rPr lang="en-US" dirty="0"/>
              <a:t>WG Style Guide for 802.11 draft 09/1034r</a:t>
            </a:r>
            <a:r>
              <a:rPr lang="en-US" dirty="0">
                <a:solidFill>
                  <a:srgbClr val="FF0000"/>
                </a:solidFill>
              </a:rPr>
              <a:t>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21948-5A23-47AB-B13B-77265BF387CC}"/>
              </a:ext>
            </a:extLst>
          </p:cNvPr>
          <p:cNvSpPr>
            <a:spLocks noGrp="1"/>
          </p:cNvSpPr>
          <p:nvPr>
            <p:ph type="title"/>
          </p:nvPr>
        </p:nvSpPr>
        <p:spPr/>
        <p:txBody>
          <a:bodyPr/>
          <a:lstStyle/>
          <a:p>
            <a:r>
              <a:rPr lang="en-US" dirty="0"/>
              <a:t>Registration for the July 802 electronic plenary session</a:t>
            </a:r>
          </a:p>
        </p:txBody>
      </p:sp>
      <p:sp>
        <p:nvSpPr>
          <p:cNvPr id="3" name="Content Placeholder 2">
            <a:extLst>
              <a:ext uri="{FF2B5EF4-FFF2-40B4-BE49-F238E27FC236}">
                <a16:creationId xmlns:a16="http://schemas.microsoft.com/office/drawing/2014/main" id="{E9889524-EA4B-48F4-BCFD-3A4F99F97A38}"/>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a:extLst>
              <a:ext uri="{FF2B5EF4-FFF2-40B4-BE49-F238E27FC236}">
                <a16:creationId xmlns:a16="http://schemas.microsoft.com/office/drawing/2014/main" id="{58B0FBD8-A909-4666-B52D-C795BB2B075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E522E35-C4C4-4117-BED2-82414C28125A}"/>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5D77FAE0-0CF8-47AD-9436-8ACDA7EC55D8}"/>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39296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2021-07-12</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 P802.11ax Amendment (HEW) – Robert Stacey</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a:t>
            </a:r>
            <a:r>
              <a:rPr lang="en-US" sz="1600" dirty="0" err="1"/>
              <a:t>Bims</a:t>
            </a:r>
            <a:endParaRPr lang="en-US" sz="1600" dirty="0"/>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Robert Stacey (acting)</a:t>
            </a:r>
          </a:p>
          <a:p>
            <a:pPr lvl="1">
              <a:lnSpc>
                <a:spcPct val="80000"/>
              </a:lnSpc>
              <a:buFontTx/>
              <a:buChar char="•"/>
              <a:defRPr/>
            </a:pPr>
            <a:r>
              <a:rPr lang="en-US" sz="1600" dirty="0"/>
              <a:t>P802.11be Amendment (EHT) – Edward Au</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 P802.11ay Amendment (NG60) – Carlos Cordeiro</a:t>
            </a:r>
          </a:p>
          <a:p>
            <a:pPr lvl="1">
              <a:lnSpc>
                <a:spcPct val="80000"/>
              </a:lnSpc>
              <a:buFont typeface="Arial" panose="020B0604020202020204" pitchFamily="34" charset="0"/>
              <a:buChar char="•"/>
              <a:defRPr/>
            </a:pPr>
            <a:r>
              <a:rPr lang="en-US" sz="1400" dirty="0"/>
              <a:t>P802.11az Amendment (NGP) – Chao-Chun Wang</a:t>
            </a:r>
          </a:p>
          <a:p>
            <a:pPr lvl="1">
              <a:lnSpc>
                <a:spcPct val="80000"/>
              </a:lnSpc>
              <a:buFont typeface="Arial" panose="020B0604020202020204" pitchFamily="34" charset="0"/>
              <a:buChar char="•"/>
              <a:defRPr/>
            </a:pPr>
            <a:r>
              <a:rPr lang="en-US" sz="1400" dirty="0"/>
              <a:t>P802.11ba Amendment (WUR) – Po-kai Huang</a:t>
            </a:r>
          </a:p>
          <a:p>
            <a:pPr>
              <a:lnSpc>
                <a:spcPct val="80000"/>
              </a:lnSpc>
              <a:buFont typeface="Arial" panose="020B0604020202020204" pitchFamily="34" charset="0"/>
              <a:buChar char="•"/>
              <a:defRPr/>
            </a:pPr>
            <a:r>
              <a:rPr lang="en-US" sz="1800" dirty="0"/>
              <a:t>Also present:</a:t>
            </a:r>
          </a:p>
          <a:p>
            <a:pPr lvl="1">
              <a:lnSpc>
                <a:spcPct val="80000"/>
              </a:lnSpc>
              <a:buFont typeface="Arial" panose="020B0604020202020204" pitchFamily="34" charset="0"/>
              <a:buChar char="•"/>
              <a:defRPr/>
            </a:pPr>
            <a:r>
              <a:rPr lang="en-US" sz="1600" dirty="0"/>
              <a:t>Joseph Levy, Mark Hamilton</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Catherine Berger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err="1"/>
              <a:t>TGax</a:t>
            </a:r>
            <a:r>
              <a:rPr lang="en-US" sz="1600" b="1" dirty="0"/>
              <a:t> – Robert Stacey </a:t>
            </a:r>
            <a:r>
              <a:rPr lang="en-US" sz="1600" dirty="0"/>
              <a:t>– </a:t>
            </a:r>
            <a:r>
              <a:rPr lang="en-US" sz="1600" dirty="0">
                <a:hlinkClick r:id="rId3"/>
              </a:rPr>
              <a:t>robert.stacey@intel.com</a:t>
            </a:r>
            <a:r>
              <a:rPr lang="en-US" sz="1600" dirty="0"/>
              <a:t> </a:t>
            </a:r>
            <a:r>
              <a:rPr lang="en-US" sz="1600" b="0" dirty="0"/>
              <a:t> </a:t>
            </a:r>
          </a:p>
          <a:p>
            <a:pPr marL="342900" lvl="1" indent="-342900">
              <a:buFontTx/>
              <a:buChar char="•"/>
            </a:pPr>
            <a:r>
              <a:rPr lang="en-US" sz="1600" b="1" dirty="0" err="1"/>
              <a:t>TGay</a:t>
            </a:r>
            <a:r>
              <a:rPr lang="en-US" sz="1600" b="1" dirty="0"/>
              <a:t> – Carlos </a:t>
            </a:r>
            <a:r>
              <a:rPr lang="en-US" sz="1600" b="1" dirty="0" err="1"/>
              <a:t>Cordeiro</a:t>
            </a:r>
            <a:r>
              <a:rPr lang="en-US" sz="1600" b="1" dirty="0"/>
              <a:t> </a:t>
            </a:r>
            <a:r>
              <a:rPr lang="en-US" sz="1600" dirty="0"/>
              <a:t>– </a:t>
            </a:r>
            <a:r>
              <a:rPr lang="en-US" sz="1600" dirty="0">
                <a:hlinkClick r:id="rId4"/>
              </a:rPr>
              <a:t>carlos.cordeiro@intel.com</a:t>
            </a:r>
            <a:r>
              <a:rPr lang="en-US" sz="1600" dirty="0"/>
              <a:t>  </a:t>
            </a:r>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TGba</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TGbb</a:t>
            </a:r>
            <a:r>
              <a:rPr lang="en-US" sz="1600" b="1" dirty="0"/>
              <a:t> – Volker </a:t>
            </a:r>
            <a:r>
              <a:rPr lang="en-US" sz="1600" b="1" dirty="0" err="1"/>
              <a:t>Jungnickel</a:t>
            </a:r>
            <a:r>
              <a:rPr lang="en-US" sz="1600" b="1" dirty="0"/>
              <a:t> </a:t>
            </a:r>
            <a:r>
              <a:rPr lang="en-US" sz="1600" dirty="0"/>
              <a:t>– </a:t>
            </a:r>
            <a:r>
              <a:rPr lang="en-US" sz="1600" dirty="0">
                <a:hlinkClick r:id="rId8"/>
              </a:rPr>
              <a:t>volker.jungnickel@hhi.fraunhofer.de</a:t>
            </a:r>
            <a:r>
              <a:rPr lang="en-US" sz="1600" dirty="0"/>
              <a:t> , </a:t>
            </a:r>
            <a:r>
              <a:rPr lang="en-US" sz="1600" b="1" dirty="0"/>
              <a:t>Harry </a:t>
            </a:r>
            <a:r>
              <a:rPr lang="en-US" sz="1600" b="1" dirty="0" err="1"/>
              <a:t>Bims</a:t>
            </a:r>
            <a:r>
              <a:rPr lang="en-US" sz="1600" b="1" dirty="0"/>
              <a:t> </a:t>
            </a:r>
            <a:r>
              <a:rPr lang="en-US" sz="1600" dirty="0">
                <a:hlinkClick r:id="rId9"/>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10"/>
              </a:rPr>
              <a:t>carol@ansley.com</a:t>
            </a:r>
            <a:r>
              <a:rPr lang="en-US" sz="1600" dirty="0"/>
              <a:t> </a:t>
            </a:r>
          </a:p>
          <a:p>
            <a:pPr marL="342900" lvl="1" indent="-342900">
              <a:buFontTx/>
              <a:buChar char="•"/>
            </a:pPr>
            <a:r>
              <a:rPr lang="en-US" sz="1600" b="1" dirty="0" err="1"/>
              <a:t>TGbd</a:t>
            </a:r>
            <a:r>
              <a:rPr lang="en-US" sz="1600" b="1" dirty="0"/>
              <a:t> – Robert Stacey (acting)</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edward.ks.au@huawei.com</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claudio.da.silva@intel.com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3"/>
              </a:rPr>
              <a:t>emily.h.qi@intel.com</a:t>
            </a:r>
            <a:r>
              <a:rPr lang="en-US" sz="1600" dirty="0"/>
              <a:t>, </a:t>
            </a:r>
            <a:r>
              <a:rPr lang="en-US" sz="1600" b="1" dirty="0"/>
              <a:t>Edward Au </a:t>
            </a:r>
            <a:r>
              <a:rPr lang="en-US" sz="1600" dirty="0"/>
              <a:t>– </a:t>
            </a:r>
            <a:r>
              <a:rPr lang="en-US" sz="1600" b="0" u="sng" dirty="0">
                <a:hlinkClick r:id="rId11"/>
              </a:rPr>
              <a:t>edward.ks.au@huawei.com</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July 12</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US" sz="1400" dirty="0"/>
              <a:t>11ay – The status is the amendment will be published in this month, comments are back from reviewers.</a:t>
            </a:r>
          </a:p>
          <a:p>
            <a:r>
              <a:rPr lang="en-GB" sz="1400" dirty="0"/>
              <a:t>11az – At Draft 3.1, working on ~57 technical CIDs and MDR comments, hope to go to WG recirc out of July, (hopeful for SA initial ballot). Decision at WG closing plenary.</a:t>
            </a:r>
            <a:r>
              <a:rPr lang="en-US" sz="1400" dirty="0"/>
              <a:t> </a:t>
            </a:r>
            <a:endParaRPr lang="en-GB" sz="1400" dirty="0"/>
          </a:p>
          <a:p>
            <a:r>
              <a:rPr lang="en-GB" sz="1400" dirty="0"/>
              <a:t>11ba – </a:t>
            </a:r>
            <a:r>
              <a:rPr lang="en-US" sz="1400" dirty="0"/>
              <a:t>The status is the amendment will be published in August, award ceremony in Sept.</a:t>
            </a:r>
          </a:p>
          <a:p>
            <a:r>
              <a:rPr lang="en-GB" sz="1400" dirty="0"/>
              <a:t>11bb – In Draft 0.5 after CC of about 60 comments, major change of draft to remove one PHY, hope to complete in July and create D0.6 as ongoing reference. Are introducing a transparent mode to transport radio PHYs over light.  Hope is to simplify and add light. Expect another CC and to seek WG Initial Letter Ballot thereafter. </a:t>
            </a:r>
            <a:r>
              <a:rPr lang="en-GB" sz="1400" dirty="0" err="1"/>
              <a:t>TGbb</a:t>
            </a:r>
            <a:r>
              <a:rPr lang="en-GB" sz="1400" dirty="0"/>
              <a:t> Chair should update the WG timeline. </a:t>
            </a:r>
          </a:p>
          <a:p>
            <a:r>
              <a:rPr lang="en-GB" sz="1400" dirty="0"/>
              <a:t>11bc – Hoping to resolve all comments this plenary and hold WG recirc on Draft 2.0 out of July.</a:t>
            </a:r>
          </a:p>
          <a:p>
            <a:r>
              <a:rPr lang="en-GB" sz="1400" dirty="0"/>
              <a:t>11bd – Posted Draft 2.0 and going to WG recirc LB today. Will discuss amendment ordering later this call.</a:t>
            </a:r>
          </a:p>
          <a:p>
            <a:r>
              <a:rPr lang="en-GB" sz="1400" dirty="0"/>
              <a:t>11be – Completed CC 36 on Draft 1.0 and received 4372 comments, and hope to be ready for next CC (scheduled for March 2022). Expect to post Draft 1.1 out of July plenary.</a:t>
            </a:r>
            <a:r>
              <a:rPr lang="en-US" sz="1400" dirty="0"/>
              <a:t> </a:t>
            </a:r>
          </a:p>
          <a:p>
            <a:r>
              <a:rPr lang="en-US" sz="1400" dirty="0"/>
              <a:t>11bf </a:t>
            </a:r>
            <a:r>
              <a:rPr lang="en-GB" sz="1400" dirty="0"/>
              <a:t>–</a:t>
            </a:r>
            <a:r>
              <a:rPr lang="en-US" sz="1400" dirty="0"/>
              <a:t> Status is working on SFD with goal of generating D0.1 in early 2022. </a:t>
            </a:r>
          </a:p>
          <a:p>
            <a:r>
              <a:rPr lang="en-GB" sz="1400" dirty="0"/>
              <a:t>11bh – Editors election this week, expecting text contributions out of July plenary, targeting Draft 0.1 in Nov. </a:t>
            </a:r>
          </a:p>
          <a:p>
            <a:r>
              <a:rPr lang="en-GB" sz="1400" dirty="0"/>
              <a:t>11bi – Reports TG working on issues and use cases tracking documents, continuing through Sept.  </a:t>
            </a:r>
          </a:p>
          <a:p>
            <a:r>
              <a:rPr lang="en-GB" sz="1400" dirty="0" err="1"/>
              <a:t>REVme</a:t>
            </a:r>
            <a:r>
              <a:rPr lang="en-GB" sz="1400" dirty="0"/>
              <a:t> – Draft 0.1 posted with 11ax rolled in, hope to WG Initial LB in Nov, </a:t>
            </a:r>
            <a:r>
              <a:rPr lang="en-GB" sz="1400" dirty="0" err="1"/>
              <a:t>rollin</a:t>
            </a:r>
            <a:r>
              <a:rPr lang="en-GB" sz="1400" dirty="0"/>
              <a:t> plan is 11ay by Sept and 11ba by Nov, unknown if there will be a CC on the posted draft.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February 26, 2021</a:t>
            </a:r>
          </a:p>
          <a:p>
            <a:r>
              <a:rPr lang="en-US" sz="2000" dirty="0"/>
              <a:t>Publication of 11ax was June 1,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11224</TotalTime>
  <Words>4089</Words>
  <Application>Microsoft Office PowerPoint</Application>
  <PresentationFormat>Widescreen</PresentationFormat>
  <Paragraphs>561</Paragraphs>
  <Slides>30</Slides>
  <Notes>24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4" baseType="lpstr">
      <vt:lpstr>Arial</vt:lpstr>
      <vt:lpstr>Times New Roman</vt:lpstr>
      <vt:lpstr>Office Theme</vt:lpstr>
      <vt:lpstr>Document</vt:lpstr>
      <vt:lpstr>802.11 WG Editor’s Meeting (July 2021)</vt:lpstr>
      <vt:lpstr>Abstract</vt:lpstr>
      <vt:lpstr>Agenda for 2021-07-12 meeting</vt:lpstr>
      <vt:lpstr>Registration for the July 802 electronic plenary session</vt:lpstr>
      <vt:lpstr>Roll Call – 2021-07-12</vt:lpstr>
      <vt:lpstr>Volunteer Editor Contacts</vt:lpstr>
      <vt:lpstr>July 12th roundtable status report</vt:lpstr>
      <vt:lpstr>Reflector Updates</vt:lpstr>
      <vt:lpstr>IEEE Publication Status</vt:lpstr>
      <vt:lpstr>MDR Status</vt:lpstr>
      <vt:lpstr>WG Style Guide, 11be and REVme practice</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410</cp:revision>
  <cp:lastPrinted>1601-01-01T00:00:00Z</cp:lastPrinted>
  <dcterms:created xsi:type="dcterms:W3CDTF">2018-01-07T18:30:13Z</dcterms:created>
  <dcterms:modified xsi:type="dcterms:W3CDTF">2021-07-12T21:42:59Z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