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9" r:id="rId3"/>
    <p:sldId id="370" r:id="rId4"/>
    <p:sldId id="419" r:id="rId5"/>
    <p:sldId id="423" r:id="rId6"/>
    <p:sldId id="465" r:id="rId7"/>
    <p:sldId id="409" r:id="rId8"/>
    <p:sldId id="371" r:id="rId9"/>
    <p:sldId id="407" r:id="rId10"/>
    <p:sldId id="435" r:id="rId11"/>
    <p:sldId id="436" r:id="rId12"/>
    <p:sldId id="501" r:id="rId13"/>
    <p:sldId id="372" r:id="rId14"/>
    <p:sldId id="430" r:id="rId15"/>
    <p:sldId id="378" r:id="rId16"/>
    <p:sldId id="374" r:id="rId17"/>
    <p:sldId id="422" r:id="rId18"/>
    <p:sldId id="496" r:id="rId19"/>
    <p:sldId id="398" r:id="rId20"/>
    <p:sldId id="379" r:id="rId21"/>
    <p:sldId id="383" r:id="rId22"/>
    <p:sldId id="466" r:id="rId23"/>
    <p:sldId id="506" r:id="rId24"/>
    <p:sldId id="507" r:id="rId25"/>
    <p:sldId id="508" r:id="rId26"/>
    <p:sldId id="489" r:id="rId27"/>
    <p:sldId id="458" r:id="rId28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1" autoAdjust="0"/>
    <p:restoredTop sz="92269" autoAdjust="0"/>
  </p:normalViewPr>
  <p:slideViewPr>
    <p:cSldViewPr>
      <p:cViewPr varScale="1">
        <p:scale>
          <a:sx n="54" d="100"/>
          <a:sy n="54" d="100"/>
        </p:scale>
        <p:origin x="94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802.11-21-0931r0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802.11-21-0931r0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46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802.11-21-0931r0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802.11-21-0931r0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802.11-21-0931r0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802.11-21/0931r0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9/dcn/18/19-18-0093-00-S1GH-par-as-approved-by-revcom-dec-2018.pdf" TargetMode="Externa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4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059-00-0000-request-for-input-itu-r-m-2121-its.docx" TargetMode="External"/><Relationship Id="rId7" Type="http://schemas.openxmlformats.org/officeDocument/2006/relationships/hyperlink" Target="https://mentor.ieee.org/802.11/dcn/21/11-21-1025-00-0000-liaison-from-etsi-bran-re-5ghz-channel-access-mechanism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21/18-21-0080-00-0000-request-for-information-itu-r-wp-1a.docx" TargetMode="External"/><Relationship Id="rId5" Type="http://schemas.openxmlformats.org/officeDocument/2006/relationships/hyperlink" Target="https://mentor.ieee.org/802.18/dcn/21/18-21-0057-00-0000-request-for-input-itu-r-m-1450-5.docx" TargetMode="External"/><Relationship Id="rId4" Type="http://schemas.openxmlformats.org/officeDocument/2006/relationships/hyperlink" Target="https://mentor.ieee.org/802.18/dcn/21/18-21-0058-00-0000-request-for-input-itu-r-m-1801-2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1/ec-21-0130" TargetMode="External"/><Relationship Id="rId3" Type="http://schemas.openxmlformats.org/officeDocument/2006/relationships/hyperlink" Target="https://mentor.ieee.org/802.11/dcn/11-21-0930" TargetMode="External"/><Relationship Id="rId7" Type="http://schemas.openxmlformats.org/officeDocument/2006/relationships/hyperlink" Target="https://mentor.ieee.org/802.11/dcn/11-21-0935" TargetMode="External"/><Relationship Id="rId12" Type="http://schemas.openxmlformats.org/officeDocument/2006/relationships/hyperlink" Target="https://mentor.ieee.org/802.11/dcn/11-21-063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1-0963" TargetMode="External"/><Relationship Id="rId11" Type="http://schemas.openxmlformats.org/officeDocument/2006/relationships/hyperlink" Target="https://mentor.ieee.org/802.11/dcn/11-21-0938" TargetMode="External"/><Relationship Id="rId5" Type="http://schemas.openxmlformats.org/officeDocument/2006/relationships/hyperlink" Target="https://mentor.ieee.org/802.11/dcn/11-21-0936" TargetMode="External"/><Relationship Id="rId10" Type="http://schemas.openxmlformats.org/officeDocument/2006/relationships/hyperlink" Target="https://mentor.ieee.org/802.11/dcn/11-21-0966" TargetMode="External"/><Relationship Id="rId4" Type="http://schemas.openxmlformats.org/officeDocument/2006/relationships/hyperlink" Target="https://mentor.ieee.org/802.11/dcn/11-21-0931" TargetMode="External"/><Relationship Id="rId9" Type="http://schemas.openxmlformats.org/officeDocument/2006/relationships/hyperlink" Target="https://mentor.ieee.org/802.11/dcn/11-21-093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2021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2021-07-09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2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5"/>
              </a:rPr>
              <a:t>Sub-1GHz </a:t>
            </a:r>
            <a:r>
              <a:rPr lang="en-US" dirty="0" smtClean="0">
                <a:hlinkClick r:id="rId5"/>
              </a:rPr>
              <a:t>Coexistence PAR </a:t>
            </a:r>
            <a:r>
              <a:rPr lang="en-US" dirty="0" smtClean="0"/>
              <a:t>) Standard has been published.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28590"/>
              </p:ext>
            </p:extLst>
          </p:nvPr>
        </p:nvGraphicFramePr>
        <p:xfrm>
          <a:off x="533401" y="4114800"/>
          <a:ext cx="5181600" cy="99632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217079"/>
              </p:ext>
            </p:extLst>
          </p:nvPr>
        </p:nvGraphicFramePr>
        <p:xfrm>
          <a:off x="6248400" y="2133600"/>
          <a:ext cx="5744499" cy="386809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679047"/>
              </p:ext>
            </p:extLst>
          </p:nvPr>
        </p:nvGraphicFramePr>
        <p:xfrm>
          <a:off x="2954528" y="1447801"/>
          <a:ext cx="5656072" cy="451033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602107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834957"/>
              </p:ext>
            </p:extLst>
          </p:nvPr>
        </p:nvGraphicFramePr>
        <p:xfrm>
          <a:off x="152400" y="897598"/>
          <a:ext cx="11734800" cy="4800475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Graham SMITH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7156605" y="425550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36396" y="299032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179755" y="294549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80237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5454340" y="372597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6833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608283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CC36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TGbe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05-25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4372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CC37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TGbe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05-25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CC38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06-17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July 2021.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2021-05-10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06691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58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effectLst/>
                        </a:rPr>
                        <a:t>442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D1DE5F7-2160-4C47-B85A-B865BA082C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51" y="674751"/>
            <a:ext cx="10080498" cy="550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213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E034780-C8BB-41AB-9A53-A9AAA526A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60" y="702296"/>
            <a:ext cx="10507942" cy="574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735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May to July)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xmlns="" id="{B8196479-B262-4EE3-BC6D-0F00B8FAFF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748423"/>
            <a:ext cx="8610600" cy="4705271"/>
          </a:xfrm>
        </p:spPr>
      </p:pic>
    </p:spTree>
    <p:extLst>
      <p:ext uri="{BB962C8B-B14F-4D97-AF65-F5344CB8AC3E}">
        <p14:creationId xmlns:p14="http://schemas.microsoft.com/office/powerpoint/2010/main" val="2445728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</a:t>
            </a:r>
            <a:r>
              <a:rPr lang="en-GB" altLang="en-US" smtClean="0">
                <a:hlinkClick r:id="rId2"/>
              </a:rPr>
              <a:t>://mentor.ieee.org/802.11/dcn/13/11-13-0230-05-0000-comment-resolution-tutorial.ppt</a:t>
            </a:r>
            <a:r>
              <a:rPr lang="en-GB" altLang="en-US" smtClean="0"/>
              <a:t> </a:t>
            </a:r>
            <a:endParaRPr lang="en-GB" altLang="en-US" dirty="0" smtClean="0"/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2021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Liaison from ITU-R WP5A re: M.2121 ITS</a:t>
            </a:r>
            <a:r>
              <a:rPr lang="en-US" sz="2000" dirty="0"/>
              <a:t>, see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mentor.ieee.org/802.18/dcn/21/18-21-0059-00-0000-request-for-input-itu-r-m-2121-its.docx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Liaison </a:t>
            </a:r>
            <a:r>
              <a:rPr lang="en-US" sz="2000" dirty="0"/>
              <a:t>from ITU-R WP5A re</a:t>
            </a:r>
            <a:r>
              <a:rPr lang="en-US" sz="2000" dirty="0" smtClean="0"/>
              <a:t>: M.1801-2, see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mentor.ieee.org/802.18/dcn/21/18-21-0058-00-0000-request-for-input-itu-r-m-1801-2.docx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/>
              <a:t>Liaison from ITU-R WP5A re: </a:t>
            </a:r>
            <a:r>
              <a:rPr lang="en-US" sz="2000" dirty="0" smtClean="0"/>
              <a:t>M.1450-5, </a:t>
            </a:r>
            <a:r>
              <a:rPr lang="en-US" sz="2000" dirty="0"/>
              <a:t>see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smtClean="0">
                <a:hlinkClick r:id="rId5"/>
              </a:rPr>
              <a:t>mentor.ieee.org/802.18/dcn/21/18-21-0057-00-0000-request-for-input-itu-r-m-1450-5.docx</a:t>
            </a:r>
            <a:r>
              <a:rPr lang="en-US" sz="2000" smtClean="0"/>
              <a:t> </a:t>
            </a:r>
            <a:br>
              <a:rPr lang="en-US" sz="2000" smtClean="0"/>
            </a:b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Liaison from ITU-R WP 1A re: Light Communications</a:t>
            </a:r>
            <a:r>
              <a:rPr lang="en-US" sz="2000" dirty="0"/>
              <a:t>, see </a:t>
            </a:r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mentor.ieee.org/802.18/dcn/21/18-21-0080-00-0000-request-for-information-itu-r-wp-1a.docx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Liaison from ETSI BRAN re: 5GHz </a:t>
            </a:r>
            <a:r>
              <a:rPr lang="en-US" sz="2000" dirty="0"/>
              <a:t>channel access, see </a:t>
            </a:r>
            <a:r>
              <a:rPr lang="en-US" sz="2000" dirty="0">
                <a:hlinkClick r:id="rId7"/>
              </a:rPr>
              <a:t>https://</a:t>
            </a:r>
            <a:r>
              <a:rPr lang="en-US" sz="2000" dirty="0" smtClean="0">
                <a:hlinkClick r:id="rId7"/>
              </a:rPr>
              <a:t>mentor.ieee.org/802.11/dcn/21/11-21-1025-00-0000-liaison-from-etsi-bran-re-5ghz-channel-access-mechanism.docx</a:t>
            </a:r>
            <a:r>
              <a:rPr lang="en-US" sz="2000" dirty="0" smtClean="0"/>
              <a:t> </a:t>
            </a: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2021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June 2021 - Approved</a:t>
            </a:r>
          </a:p>
          <a:p>
            <a:pPr marL="0" indent="0">
              <a:buNone/>
            </a:pPr>
            <a:r>
              <a:rPr lang="en-US" altLang="en-US" sz="2400" b="0" dirty="0" smtClean="0"/>
              <a:t>P802.11az PAR Extension</a:t>
            </a:r>
          </a:p>
          <a:p>
            <a:pPr marL="0" indent="0">
              <a:buNone/>
            </a:pPr>
            <a:r>
              <a:rPr lang="en-US" altLang="en-US" sz="2400" b="0" dirty="0" smtClean="0"/>
              <a:t>IEEE </a:t>
            </a:r>
            <a:r>
              <a:rPr lang="en-US" altLang="en-US" sz="2400" b="0" dirty="0" err="1" smtClean="0"/>
              <a:t>Std</a:t>
            </a:r>
            <a:r>
              <a:rPr lang="en-US" altLang="en-US" sz="2400" b="0" dirty="0" smtClean="0"/>
              <a:t> 802.11ax-2021 to ISO</a:t>
            </a:r>
          </a:p>
          <a:p>
            <a:pPr marL="0" indent="0">
              <a:buNone/>
            </a:pPr>
            <a:endParaRPr lang="en-US" altLang="en-US" sz="2800" b="0" dirty="0" smtClean="0"/>
          </a:p>
          <a:p>
            <a:pPr marL="0" indent="0">
              <a:buNone/>
            </a:pPr>
            <a:r>
              <a:rPr lang="en-GB" altLang="en-US" dirty="0" smtClean="0"/>
              <a:t>July </a:t>
            </a:r>
            <a:r>
              <a:rPr lang="en-GB" altLang="en-US" dirty="0"/>
              <a:t>2021 </a:t>
            </a:r>
          </a:p>
          <a:p>
            <a:pPr marL="0" indent="0">
              <a:buNone/>
            </a:pPr>
            <a:r>
              <a:rPr lang="en-US" altLang="en-US" b="0" dirty="0" smtClean="0"/>
              <a:t>IEEE </a:t>
            </a:r>
            <a:r>
              <a:rPr lang="en-US" altLang="en-US" b="0" dirty="0" err="1"/>
              <a:t>Std</a:t>
            </a:r>
            <a:r>
              <a:rPr lang="en-US" altLang="en-US" b="0" dirty="0"/>
              <a:t> </a:t>
            </a:r>
            <a:r>
              <a:rPr lang="en-US" altLang="en-US" b="0" dirty="0" smtClean="0"/>
              <a:t>802.11ay-2021 </a:t>
            </a:r>
            <a:r>
              <a:rPr lang="en-US" altLang="en-US" b="0" dirty="0"/>
              <a:t>to ISO</a:t>
            </a:r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dirty="0"/>
              <a:t>November 2021</a:t>
            </a:r>
          </a:p>
          <a:p>
            <a:pPr marL="0" indent="0">
              <a:buNone/>
            </a:pPr>
            <a:r>
              <a:rPr lang="en-US" altLang="en-US" b="0" dirty="0" smtClean="0"/>
              <a:t>IEEE </a:t>
            </a:r>
            <a:r>
              <a:rPr lang="en-US" altLang="en-US" b="0" dirty="0" err="1" smtClean="0"/>
              <a:t>Std</a:t>
            </a:r>
            <a:r>
              <a:rPr lang="en-US" altLang="en-US" b="0" dirty="0" smtClean="0"/>
              <a:t> 802.11bb PAR modification</a:t>
            </a: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2021 - Planned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b="0" dirty="0" err="1" smtClean="0"/>
              <a:t>NesCom</a:t>
            </a:r>
            <a:r>
              <a:rPr lang="en-US" altLang="en-US" sz="2800" b="0" dirty="0" smtClean="0"/>
              <a:t> - P802.11az </a:t>
            </a:r>
            <a:r>
              <a:rPr lang="en-US" altLang="en-US" sz="2800" b="0" dirty="0"/>
              <a:t>PAR </a:t>
            </a:r>
            <a:r>
              <a:rPr lang="en-US" altLang="en-US" sz="2800" b="0" dirty="0" smtClean="0"/>
              <a:t>Extension</a:t>
            </a:r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/>
              <a:t>December 2021 - Planned</a:t>
            </a:r>
          </a:p>
          <a:p>
            <a:pPr marL="0" indent="0">
              <a:buNone/>
            </a:pPr>
            <a:r>
              <a:rPr lang="en-US" altLang="en-US" sz="2800" b="0" dirty="0" err="1" smtClean="0"/>
              <a:t>NesCom</a:t>
            </a:r>
            <a:r>
              <a:rPr lang="en-US" altLang="en-US" sz="2800" b="0" dirty="0" smtClean="0"/>
              <a:t> – P802.11bb PAR modification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2021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44865"/>
              </p:ext>
            </p:extLst>
          </p:nvPr>
        </p:nvGraphicFramePr>
        <p:xfrm>
          <a:off x="929218" y="1828802"/>
          <a:ext cx="10348382" cy="388404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https://mentor.ieee.org/802.11/dcn/11-21-0930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https://mentor.ieee.org/802.11/dcn/11-21-0931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https://mentor.ieee.org/802.11/dcn/11-21-0936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8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https://mentor.ieee.org/802.11/dcn/11-21-0963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8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https://mentor.ieee.org/802.11/dcn/11-21-0935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https://mentor.ieee.org/802-ec/dcn/21/ec-21-0130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https://mentor.ieee.org/802.11/dcn/11-21-0932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https://mentor.ieee.org/802.11/dcn/11-21-0966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https://mentor.ieee.org/802.11/dcn/11-21-0938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https://mentor.ieee.org/802.11/dcn/11-21-0637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July 2021 electronic interim, reciprocal credit is given for other WG/TAG meetings which occur during the WG11 session, Monday July 12, 2021 9am Eastern to Tuesday, July 20, 2020 Noon Eastern (Note: The July 2021 electronic meeting does count towards voting credit)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2021-07-15 at 3-4 PM ET,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 smtClean="0"/>
              <a:t>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158559</TotalTime>
  <Words>1808</Words>
  <Application>Microsoft Office PowerPoint</Application>
  <PresentationFormat>Widescreen</PresentationFormat>
  <Paragraphs>654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July 2021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M3.2 Other 802 WG meetings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background data</vt:lpstr>
      <vt:lpstr>PowerPoint Presentation</vt:lpstr>
      <vt:lpstr>PowerPoint Presentation</vt:lpstr>
      <vt:lpstr>Attendees by affiliation (attended at least one meeting May to July)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July 2021</cp:keywords>
  <cp:lastModifiedBy>Stanley, Dorothy</cp:lastModifiedBy>
  <cp:revision>2299</cp:revision>
  <cp:lastPrinted>1998-02-10T13:28:06Z</cp:lastPrinted>
  <dcterms:created xsi:type="dcterms:W3CDTF">1998-02-10T13:07:52Z</dcterms:created>
  <dcterms:modified xsi:type="dcterms:W3CDTF">2021-07-09T21:15:25Z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