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40" r:id="rId23"/>
    <p:sldId id="338" r:id="rId24"/>
    <p:sldId id="339" r:id="rId25"/>
    <p:sldId id="32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802.11-21/0924r6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1/11-21-1090-01-00be-july-sept-tgbe-teleconference-agenda.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053-00-00be-cc36-cr-for-36-3-2-6-ru-and-mru-restrictions-for-20-mhz-operation.docx" TargetMode="External"/><Relationship Id="rId7" Type="http://schemas.openxmlformats.org/officeDocument/2006/relationships/hyperlink" Target="https://mentor.ieee.org/802.11/dcn/21/11-21-0247-04-00be-bandwidthindicationinrtsctsin320mhzppduandpuncturedpreambles.pptx" TargetMode="External"/><Relationship Id="rId2" Type="http://schemas.openxmlformats.org/officeDocument/2006/relationships/hyperlink" Target="https://mentor.ieee.org/802.11/dcn/21/11-21-1052-00-00be-cc36-cr-for-36-3-12-9-eht-stf.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31-00-00be-cc36-plme.docx" TargetMode="External"/><Relationship Id="rId5" Type="http://schemas.openxmlformats.org/officeDocument/2006/relationships/hyperlink" Target="https://mentor.ieee.org/802.11/dcn/21/11-21-1127-00-00be-cc36-cr-on-ppdu-encoding-process.docx" TargetMode="External"/><Relationship Id="rId4" Type="http://schemas.openxmlformats.org/officeDocument/2006/relationships/hyperlink" Target="https://mentor.ieee.org/802.11/dcn/21/11-21-1054-00-00be-cc36-cr-for-cid-4971-to-4974.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282-06-00be-resolutions-for-cc34-cids-for-mlo-tid-to-link-mapping-subclause.docx" TargetMode="External"/><Relationship Id="rId3" Type="http://schemas.openxmlformats.org/officeDocument/2006/relationships/hyperlink" Target="https://mentor.ieee.org/802.11/dcn/21/11-21-0622-01-00be-tbd-and-cr-for-critical-update-for-non-ap-sta.docx" TargetMode="External"/><Relationship Id="rId7" Type="http://schemas.openxmlformats.org/officeDocument/2006/relationships/hyperlink" Target="https://mentor.ieee.org/802.11/dcn/21/11-21-0741-03-00be-cr-for-cid-2162-and-2163.docx" TargetMode="External"/><Relationship Id="rId2" Type="http://schemas.openxmlformats.org/officeDocument/2006/relationships/hyperlink" Target="https://mentor.ieee.org/802.11/dcn/21/11-21-0501-02-00be-cr-for-35-3-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534-07-00be-cr-ml-reconfiguration.docx" TargetMode="External"/><Relationship Id="rId11" Type="http://schemas.openxmlformats.org/officeDocument/2006/relationships/hyperlink" Target="https://mentor.ieee.org/802.11/dcn/21/11-21-0650-09-00be-cc34-resolution-for-cids-related-to-mlo-discovery.docx" TargetMode="External"/><Relationship Id="rId5" Type="http://schemas.openxmlformats.org/officeDocument/2006/relationships/hyperlink" Target="https://mentor.ieee.org/802.11/dcn/21/11-21-0594-01-00be-cr-for-cids-related-to-sta-mac-address-of-non-ap-mld.docx" TargetMode="External"/><Relationship Id="rId10" Type="http://schemas.openxmlformats.org/officeDocument/2006/relationships/hyperlink" Target="https://mentor.ieee.org/802.11/dcn/21/11-21-0971-00-00be-pdt-for-fast-ml-transition.docx" TargetMode="External"/><Relationship Id="rId4" Type="http://schemas.openxmlformats.org/officeDocument/2006/relationships/hyperlink" Target="https://mentor.ieee.org/802.11/dcn/21/11-21-0467-01-00be-cr-for-35-3-4-3-multi-link-element-usage.docx" TargetMode="External"/><Relationship Id="rId9" Type="http://schemas.openxmlformats.org/officeDocument/2006/relationships/hyperlink" Target="https://mentor.ieee.org/802.11/dcn/21/11-21-0792-02-00be-pdt-for-cc34-resolution-for-cid32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0706-04-00be-tgbe-coexistence-assessment-document.docx" TargetMode="External"/><Relationship Id="rId3" Type="http://schemas.openxmlformats.org/officeDocument/2006/relationships/hyperlink" Target="https://mentor.ieee.org/802.11/dcn/21/11-21-1018-04-00be-ieee-802-11be-cc36-comments.xlsx" TargetMode="External"/><Relationship Id="rId7" Type="http://schemas.openxmlformats.org/officeDocument/2006/relationships/hyperlink" Target="https://mentor.ieee.org/802.11/dcn/21/11-21-1059-00-00be-comment-resolution-for-cc37.doc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29-00be-tgbe-motions-list-for-teleconferences-part-2.pptx" TargetMode="External"/><Relationship Id="rId5" Type="http://schemas.openxmlformats.org/officeDocument/2006/relationships/hyperlink" Target="https://mentor.ieee.org/802.11/dcn/21/11-21-0915-00-00be-mac-cr-to-mr-comments.docx" TargetMode="External"/><Relationship Id="rId4" Type="http://schemas.openxmlformats.org/officeDocument/2006/relationships/hyperlink" Target="https://mentor.ieee.org/802.11/dcn/21/11-21-0662-02-00be-cr-for-35-4-2-ul-mu-operation.docx" TargetMode="External"/><Relationship Id="rId9" Type="http://schemas.openxmlformats.org/officeDocument/2006/relationships/hyperlink" Target="https://mentor.ieee.org/802.11/dcn/20/11-20-1903-03-00be-random-access-for-11b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103-00-00be-cc36-cr-on-9-4-1-67a-d-d101-part1.doc" TargetMode="External"/><Relationship Id="rId3" Type="http://schemas.openxmlformats.org/officeDocument/2006/relationships/hyperlink" Target="https://mentor.ieee.org/802.11/dcn/21/11-21-1057-00-00be-cr-on-36-3-12-8-3-part1.doc" TargetMode="External"/><Relationship Id="rId7" Type="http://schemas.openxmlformats.org/officeDocument/2006/relationships/hyperlink" Target="https://mentor.ieee.org/802.11/dcn/21/11-21-1107-00-00be-cc36-cr-on-36-3-5.doc" TargetMode="External"/><Relationship Id="rId2" Type="http://schemas.openxmlformats.org/officeDocument/2006/relationships/hyperlink" Target="https://mentor.ieee.org/802.11/dcn/21/11-21-1088-00-00be-cc36-cr-on-36-6.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41-00-00be-cc36-cr-on-annex-z.doc" TargetMode="External"/><Relationship Id="rId5" Type="http://schemas.openxmlformats.org/officeDocument/2006/relationships/hyperlink" Target="https://mentor.ieee.org/802.11/dcn/21/11-21-1042-00-00be-cc36-cr-on-spatial-configuration-subfield.doc" TargetMode="External"/><Relationship Id="rId10" Type="http://schemas.openxmlformats.org/officeDocument/2006/relationships/hyperlink" Target="https://mentor.ieee.org/802.11/dcn/21/11-21-1101-00-00be-cc36-cr-for-36-3-12-6-rl-sig.docx" TargetMode="External"/><Relationship Id="rId4" Type="http://schemas.openxmlformats.org/officeDocument/2006/relationships/hyperlink" Target="https://mentor.ieee.org/802.11/dcn/21/11-21-1048-00-00be-cc36-cr-on-36-3-12-8-1-general.doc" TargetMode="External"/><Relationship Id="rId9" Type="http://schemas.openxmlformats.org/officeDocument/2006/relationships/hyperlink" Target="https://mentor.ieee.org/802.11/dcn/21/11-21-1121-00-00be-cc36-cr-on-36-3-13-10.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099-00-00be-cc36-cr-for-for-36-3-12-3-l-stf.docx" TargetMode="External"/><Relationship Id="rId7" Type="http://schemas.openxmlformats.org/officeDocument/2006/relationships/hyperlink" Target="https://mentor.ieee.org/802.11/dcn/21/11-21-1134-00-00be-cc36-cr-for-pilot.docx" TargetMode="External"/><Relationship Id="rId2" Type="http://schemas.openxmlformats.org/officeDocument/2006/relationships/hyperlink" Target="https://mentor.ieee.org/802.11/dcn/21/11-21-1100-00-00be-cc36-cr-for-36-3-12-5-l-sig.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096-00-00be-cc36-cr-for-36-1-4-ppdu-formats.docx" TargetMode="External"/><Relationship Id="rId5" Type="http://schemas.openxmlformats.org/officeDocument/2006/relationships/hyperlink" Target="https://mentor.ieee.org/802.11/dcn/21/11-21-1097-00-00be-cc36-cr-for-36-3-4-eht-ppdu-formats.docx" TargetMode="External"/><Relationship Id="rId4" Type="http://schemas.openxmlformats.org/officeDocument/2006/relationships/hyperlink" Target="https://mentor.ieee.org/802.11/dcn/21/11-21-1098-00-00be-cc36-cr-for-36-3-12-1-introduc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0672-02-00be-cr-for-restricted-twt-sp.docx" TargetMode="External"/><Relationship Id="rId2" Type="http://schemas.openxmlformats.org/officeDocument/2006/relationships/hyperlink" Target="https://mentor.ieee.org/802.11/dcn/21/11-21-0650-09-00be-cc34-resolution-for-cids-related-to-mlo-discover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2-09-00be-resolutions-for-cc34-cids-for-mlo-tid-to-link-mapping-subclause.docx" TargetMode="External"/><Relationship Id="rId5" Type="http://schemas.openxmlformats.org/officeDocument/2006/relationships/hyperlink" Target="https://mentor.ieee.org/802.11/dcn/21/11-21-0971-01-00be-pdt-for-fast-ml-transition.docx" TargetMode="External"/><Relationship Id="rId4" Type="http://schemas.openxmlformats.org/officeDocument/2006/relationships/hyperlink" Target="https://mentor.ieee.org/802.11/dcn/21/11-21-0285-02-00be-cc34-resolution-for-cids-related-to-mlo-ba-procedure.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333"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11-21/1090</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July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July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July 15,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July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marL="800100" lvl="1" indent="-342900">
              <a:buFont typeface="Arial" panose="020B0604020202020204" pitchFamily="34" charset="0"/>
              <a:buChar char="•"/>
            </a:pPr>
            <a:r>
              <a:rPr lang="en-GB" sz="1400" i="1" dirty="0">
                <a:solidFill>
                  <a:schemeClr val="tx1"/>
                </a:solidFill>
              </a:rPr>
              <a:t>None.</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1052r0</a:t>
            </a:r>
            <a:r>
              <a:rPr lang="en-US" sz="1400" dirty="0">
                <a:solidFill>
                  <a:srgbClr val="00B050"/>
                </a:solidFill>
              </a:rPr>
              <a:t> CC36 CR for 36.3.12.9 EHT-STF 						  Eunsung Park</a:t>
            </a:r>
            <a:endParaRPr lang="en-US" sz="14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1053r0</a:t>
            </a:r>
            <a:r>
              <a:rPr lang="en-US" sz="1400" dirty="0">
                <a:solidFill>
                  <a:srgbClr val="00B050"/>
                </a:solidFill>
              </a:rPr>
              <a:t> CC36 CR for 36.3.2.6 RU and MRU restrictions for 20 MHz operation Eunsung Park</a:t>
            </a:r>
            <a:endParaRPr lang="en-US" sz="1400" dirty="0">
              <a:solidFill>
                <a:srgbClr val="00B050"/>
              </a:solidFill>
              <a:hlinkClick r:id="rId4">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1054r0</a:t>
            </a:r>
            <a:r>
              <a:rPr lang="en-US" sz="1400" dirty="0">
                <a:solidFill>
                  <a:srgbClr val="00B050"/>
                </a:solidFill>
              </a:rPr>
              <a:t> CC36 CR for CID 4971 to 4974							  Eunsung Park</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1127r0</a:t>
            </a:r>
            <a:r>
              <a:rPr lang="en-GB" sz="1400" dirty="0">
                <a:solidFill>
                  <a:srgbClr val="00B050"/>
                </a:solidFill>
              </a:rPr>
              <a:t> </a:t>
            </a:r>
            <a:r>
              <a:rPr lang="en-US" sz="1400" dirty="0">
                <a:solidFill>
                  <a:srgbClr val="00B050"/>
                </a:solidFill>
              </a:rPr>
              <a:t>CC36 CR on PPDU Encoding Process 					  Youhan Kim</a:t>
            </a:r>
          </a:p>
          <a:p>
            <a:pPr lvl="1">
              <a:buFont typeface="Arial" panose="020B0604020202020204" pitchFamily="34" charset="0"/>
              <a:buChar char="•"/>
            </a:pPr>
            <a:r>
              <a:rPr lang="en-US" sz="1400" dirty="0">
                <a:solidFill>
                  <a:srgbClr val="00B050"/>
                </a:solidFill>
                <a:hlinkClick r:id="rId6"/>
              </a:rPr>
              <a:t>1131r0</a:t>
            </a:r>
            <a:r>
              <a:rPr lang="en-US" sz="1400" dirty="0">
                <a:solidFill>
                  <a:srgbClr val="00B050"/>
                </a:solidFill>
              </a:rPr>
              <a:t> CC36 PLME										  Youhan Kim</a:t>
            </a:r>
            <a:endParaRPr lang="en-GB" sz="1400" dirty="0">
              <a:solidFill>
                <a:srgbClr val="00B050"/>
              </a:solidFill>
            </a:endParaRPr>
          </a:p>
          <a:p>
            <a:pPr>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247r4</a:t>
            </a:r>
            <a:r>
              <a:rPr lang="en-GB" sz="1400" dirty="0">
                <a:solidFill>
                  <a:srgbClr val="00B050"/>
                </a:solidFill>
              </a:rPr>
              <a:t> </a:t>
            </a:r>
            <a:r>
              <a:rPr lang="en-US" sz="1400" dirty="0">
                <a:solidFill>
                  <a:srgbClr val="00B050"/>
                </a:solidFill>
              </a:rPr>
              <a:t>BW Indication In </a:t>
            </a:r>
            <a:r>
              <a:rPr lang="en-US" sz="1400" dirty="0" err="1">
                <a:solidFill>
                  <a:srgbClr val="00B050"/>
                </a:solidFill>
              </a:rPr>
              <a:t>Rts</a:t>
            </a:r>
            <a:r>
              <a:rPr lang="en-US" sz="1400" dirty="0">
                <a:solidFill>
                  <a:srgbClr val="00B050"/>
                </a:solidFill>
              </a:rPr>
              <a:t>/</a:t>
            </a:r>
            <a:r>
              <a:rPr lang="en-US" sz="1400" dirty="0" err="1">
                <a:solidFill>
                  <a:srgbClr val="00B050"/>
                </a:solidFill>
              </a:rPr>
              <a:t>Cts</a:t>
            </a:r>
            <a:r>
              <a:rPr lang="en-US" sz="1400" dirty="0">
                <a:solidFill>
                  <a:srgbClr val="00B050"/>
                </a:solidFill>
              </a:rPr>
              <a:t> In 320 MHz </a:t>
            </a:r>
            <a:r>
              <a:rPr lang="en-US" sz="1400" dirty="0" err="1">
                <a:solidFill>
                  <a:srgbClr val="00B050"/>
                </a:solidFill>
              </a:rPr>
              <a:t>Ppdu</a:t>
            </a:r>
            <a:r>
              <a:rPr lang="en-US" sz="1400" dirty="0">
                <a:solidFill>
                  <a:srgbClr val="00B050"/>
                </a:solidFill>
              </a:rPr>
              <a:t> And Punctured Preambles 	  Brian Hart</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CC34 CR Submissions:</a:t>
            </a:r>
          </a:p>
          <a:p>
            <a:pPr lvl="1">
              <a:buFont typeface="Arial" panose="020B0604020202020204" pitchFamily="34" charset="0"/>
              <a:buChar char="•"/>
            </a:pPr>
            <a:r>
              <a:rPr lang="en-GB" sz="1200" strike="sngStrike" dirty="0">
                <a:solidFill>
                  <a:srgbClr val="FFC000"/>
                </a:solidFill>
                <a:hlinkClick r:id="rId2">
                  <a:extLst>
                    <a:ext uri="{A12FA001-AC4F-418D-AE19-62706E023703}">
                      <ahyp:hlinkClr xmlns:ahyp="http://schemas.microsoft.com/office/drawing/2018/hyperlinkcolor" val="tx"/>
                    </a:ext>
                  </a:extLst>
                </a:hlinkClick>
              </a:rPr>
              <a:t>501r2</a:t>
            </a:r>
            <a:r>
              <a:rPr lang="en-GB" sz="1200" strike="sngStrike" dirty="0">
                <a:solidFill>
                  <a:srgbClr val="FFC000"/>
                </a:solidFill>
              </a:rPr>
              <a:t> CR for 35.3.8							</a:t>
            </a:r>
            <a:r>
              <a:rPr lang="en-GB" sz="1200" strike="sngStrike" dirty="0" err="1">
                <a:solidFill>
                  <a:srgbClr val="FFC000"/>
                </a:solidFill>
              </a:rPr>
              <a:t>Namyeong</a:t>
            </a:r>
            <a:r>
              <a:rPr lang="en-GB" sz="1200" strike="sngStrike" dirty="0">
                <a:solidFill>
                  <a:srgbClr val="FFC000"/>
                </a:solidFill>
              </a:rPr>
              <a:t> Kim 	[SP-10’]</a:t>
            </a:r>
          </a:p>
          <a:p>
            <a:pPr lvl="1">
              <a:buFont typeface="Arial" panose="020B0604020202020204" pitchFamily="34" charset="0"/>
              <a:buChar char="•"/>
            </a:pPr>
            <a:r>
              <a:rPr lang="en-GB" sz="1200" strike="sngStrike" dirty="0">
                <a:solidFill>
                  <a:srgbClr val="FFC000"/>
                </a:solidFill>
                <a:hlinkClick r:id="rId3">
                  <a:extLst>
                    <a:ext uri="{A12FA001-AC4F-418D-AE19-62706E023703}">
                      <ahyp:hlinkClr xmlns:ahyp="http://schemas.microsoft.com/office/drawing/2018/hyperlinkcolor" val="tx"/>
                    </a:ext>
                  </a:extLst>
                </a:hlinkClick>
              </a:rPr>
              <a:t>622r1</a:t>
            </a:r>
            <a:r>
              <a:rPr lang="en-GB" sz="1200" strike="sngStrike" dirty="0">
                <a:solidFill>
                  <a:srgbClr val="FFC000"/>
                </a:solidFill>
              </a:rPr>
              <a:t> TBD and CR for critical update for non-AP STA		Ming Gan 		[SP-10’]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467r1</a:t>
            </a:r>
            <a:r>
              <a:rPr lang="en-GB" sz="1200" dirty="0">
                <a:solidFill>
                  <a:srgbClr val="00B050"/>
                </a:solidFill>
              </a:rPr>
              <a:t> CR for 35.3.4.3 Multi-link element usage			Ming Gan 		[SP-10’]</a:t>
            </a:r>
          </a:p>
          <a:p>
            <a:pPr lvl="1">
              <a:buFont typeface="Arial" panose="020B0604020202020204" pitchFamily="34" charset="0"/>
              <a:buChar char="•"/>
            </a:pPr>
            <a:r>
              <a:rPr lang="en-GB" sz="1200" strike="sngStrike" dirty="0">
                <a:solidFill>
                  <a:srgbClr val="FFC000"/>
                </a:solidFill>
                <a:hlinkClick r:id="rId5">
                  <a:extLst>
                    <a:ext uri="{A12FA001-AC4F-418D-AE19-62706E023703}">
                      <ahyp:hlinkClr xmlns:ahyp="http://schemas.microsoft.com/office/drawing/2018/hyperlinkcolor" val="tx"/>
                    </a:ext>
                  </a:extLst>
                </a:hlinkClick>
              </a:rPr>
              <a:t>594r1</a:t>
            </a:r>
            <a:r>
              <a:rPr lang="en-GB" sz="1200" strike="sngStrike" dirty="0">
                <a:solidFill>
                  <a:srgbClr val="FFC000"/>
                </a:solidFill>
              </a:rPr>
              <a:t> CR for CIDs Related to STA MAC Address of Non-AP MLD	Guogang Huang 	[SP-10’]</a:t>
            </a:r>
          </a:p>
          <a:p>
            <a:pPr lvl="1">
              <a:buFont typeface="Arial" panose="020B0604020202020204" pitchFamily="34" charset="0"/>
              <a:buChar char="•"/>
            </a:pPr>
            <a:r>
              <a:rPr lang="en-GB" sz="1200" strike="sngStrike" dirty="0">
                <a:solidFill>
                  <a:srgbClr val="FFC000"/>
                </a:solidFill>
                <a:hlinkClick r:id="rId6">
                  <a:extLst>
                    <a:ext uri="{A12FA001-AC4F-418D-AE19-62706E023703}">
                      <ahyp:hlinkClr xmlns:ahyp="http://schemas.microsoft.com/office/drawing/2018/hyperlinkcolor" val="tx"/>
                    </a:ext>
                  </a:extLst>
                </a:hlinkClick>
              </a:rPr>
              <a:t>534r5</a:t>
            </a:r>
            <a:r>
              <a:rPr lang="en-GB" sz="1200" strike="sngStrike" dirty="0">
                <a:solidFill>
                  <a:srgbClr val="FFC000"/>
                </a:solidFill>
              </a:rPr>
              <a:t> CR ML Reconfiguration						Payam Torab	 	[SP-5’]</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741r3</a:t>
            </a:r>
            <a:r>
              <a:rPr lang="en-GB" sz="1200" strike="sngStrike" dirty="0">
                <a:solidFill>
                  <a:srgbClr val="FFC000"/>
                </a:solidFill>
              </a:rPr>
              <a:t> CR for CID 2162 and 2163					Ming Gan 		[SP-5’]</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282r6</a:t>
            </a:r>
            <a:r>
              <a:rPr lang="en-GB" sz="1200" dirty="0">
                <a:solidFill>
                  <a:srgbClr val="00B050"/>
                </a:solidFill>
              </a:rPr>
              <a:t> Res. for CC34 CIDs for MLO TID to link mapping subclause	Laurent Cariou 	[SP-5’]</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792r2</a:t>
            </a:r>
            <a:r>
              <a:rPr lang="en-GB" sz="1200" dirty="0">
                <a:solidFill>
                  <a:srgbClr val="00B050"/>
                </a:solidFill>
              </a:rPr>
              <a:t> PDT for CC34 Resolution for CID3222		       		Arik Klein		[25’]</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971r0</a:t>
            </a:r>
            <a:r>
              <a:rPr lang="en-GB" sz="1200" dirty="0">
                <a:solidFill>
                  <a:srgbClr val="00B050"/>
                </a:solidFill>
              </a:rPr>
              <a:t> PDT for fast ML transition					Po-Kai Huang		[30’]</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650r0</a:t>
            </a:r>
            <a:r>
              <a:rPr lang="en-GB" sz="1200" dirty="0">
                <a:solidFill>
                  <a:schemeClr val="bg1">
                    <a:lumMod val="65000"/>
                  </a:schemeClr>
                </a:solidFill>
              </a:rPr>
              <a:t> </a:t>
            </a:r>
            <a:r>
              <a:rPr lang="en-US" sz="1200" dirty="0">
                <a:solidFill>
                  <a:schemeClr val="bg1">
                    <a:lumMod val="65000"/>
                  </a:schemeClr>
                </a:solidFill>
              </a:rPr>
              <a:t>CC34 resolution for CIDs related to MLO Discovery		Abhishek Patil	[10’]</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2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July 12-20,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b="0" dirty="0"/>
              <a:t>None.</a:t>
            </a:r>
          </a:p>
          <a:p>
            <a:pPr>
              <a:buFont typeface="Arial" panose="020B0604020202020204" pitchFamily="34" charset="0"/>
              <a:buChar char="•"/>
            </a:pPr>
            <a:r>
              <a:rPr lang="en-US" sz="1600" dirty="0"/>
              <a:t>TGbe Editor Status Report: </a:t>
            </a:r>
            <a:r>
              <a:rPr lang="en-US" sz="1600" dirty="0">
                <a:hlinkClick r:id="rId2"/>
              </a:rPr>
              <a:t>1062r1</a:t>
            </a:r>
            <a:r>
              <a:rPr lang="en-US" sz="1600" dirty="0"/>
              <a:t>, </a:t>
            </a:r>
            <a:r>
              <a:rPr lang="en-US" sz="1600" dirty="0">
                <a:hlinkClick r:id="rId3"/>
              </a:rPr>
              <a:t>1018r4</a:t>
            </a:r>
            <a:endParaRPr lang="en-US" sz="1600" b="0" dirty="0">
              <a:solidFill>
                <a:srgbClr val="00B050"/>
              </a:solidFill>
            </a:endParaRPr>
          </a:p>
          <a:p>
            <a:pPr lvl="0">
              <a:buFont typeface="Arial" panose="020B0604020202020204" pitchFamily="34" charset="0"/>
              <a:buChar char="•"/>
            </a:pPr>
            <a:r>
              <a:rPr lang="en-GB" sz="1600" dirty="0"/>
              <a:t>PDT/CR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662r2</a:t>
            </a:r>
            <a:r>
              <a:rPr lang="en-GB" sz="1200" dirty="0">
                <a:solidFill>
                  <a:srgbClr val="00B050"/>
                </a:solidFill>
              </a:rPr>
              <a:t> CR for 35.4.2 UL MU operation 				Jason Y. Guo		[SP-10’]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915r0</a:t>
            </a:r>
            <a:r>
              <a:rPr lang="en-GB" sz="1200" dirty="0">
                <a:solidFill>
                  <a:srgbClr val="00B050"/>
                </a:solidFill>
              </a:rPr>
              <a:t> MAC-CR to MR Comments					Alfred Asterjadhi	[30’]</a:t>
            </a:r>
          </a:p>
          <a:p>
            <a:pPr>
              <a:buFont typeface="Arial" panose="020B0604020202020204" pitchFamily="34" charset="0"/>
              <a:buChar char="•"/>
            </a:pPr>
            <a:r>
              <a:rPr lang="en-GB" sz="1600" dirty="0"/>
              <a:t>Motions (during 2</a:t>
            </a:r>
            <a:r>
              <a:rPr lang="en-GB" sz="1600" baseline="30000" dirty="0"/>
              <a:t>nd</a:t>
            </a:r>
            <a:r>
              <a:rPr lang="en-GB" sz="1600" dirty="0"/>
              <a:t> half of meeting): </a:t>
            </a:r>
            <a:r>
              <a:rPr lang="en-GB" sz="1600" dirty="0">
                <a:hlinkClick r:id="rId6"/>
              </a:rPr>
              <a:t>1982r29</a:t>
            </a:r>
            <a:endParaRPr lang="en-GB" sz="1600" dirty="0">
              <a:solidFill>
                <a:srgbClr val="00B050"/>
              </a:solidFill>
            </a:endParaRPr>
          </a:p>
          <a:p>
            <a:pPr>
              <a:buFont typeface="Arial" panose="020B0604020202020204" pitchFamily="34" charset="0"/>
              <a:buChar char="•"/>
            </a:pPr>
            <a:r>
              <a:rPr lang="en-GB" sz="1600" dirty="0"/>
              <a:t>PDT/CR Submissions</a:t>
            </a:r>
            <a:endParaRPr lang="en-GB" sz="1600" dirty="0">
              <a:solidFill>
                <a:srgbClr val="00B050"/>
              </a:solidFill>
            </a:endParaRP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1059r0</a:t>
            </a:r>
            <a:r>
              <a:rPr lang="en-GB" sz="1200" dirty="0">
                <a:solidFill>
                  <a:schemeClr val="bg1">
                    <a:lumMod val="75000"/>
                  </a:schemeClr>
                </a:solidFill>
              </a:rPr>
              <a:t> Comment Resolution for CC37					Sigurd Schelstraete    [30’]</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706r4</a:t>
            </a:r>
            <a:r>
              <a:rPr lang="en-GB" sz="1200" dirty="0">
                <a:solidFill>
                  <a:schemeClr val="bg1">
                    <a:lumMod val="75000"/>
                  </a:schemeClr>
                </a:solidFill>
              </a:rPr>
              <a:t> TGbe Coexistence Assessment Document			Sigurd Schelstraete	[10’]</a:t>
            </a:r>
          </a:p>
          <a:p>
            <a:pPr lvl="0">
              <a:buFont typeface="Arial" panose="020B0604020202020204" pitchFamily="34" charset="0"/>
              <a:buChar char="•"/>
            </a:pPr>
            <a:r>
              <a:rPr lang="en-GB" sz="1600" dirty="0"/>
              <a:t>Technical Submissions-R2:</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1903r3</a:t>
            </a:r>
            <a:r>
              <a:rPr lang="en-GB" sz="1200" dirty="0">
                <a:solidFill>
                  <a:schemeClr val="bg1">
                    <a:lumMod val="75000"/>
                  </a:schemeClr>
                </a:solidFill>
              </a:rPr>
              <a:t> Random Access for 11be					Pascal </a:t>
            </a:r>
            <a:r>
              <a:rPr lang="en-GB" sz="1200" dirty="0" err="1">
                <a:solidFill>
                  <a:schemeClr val="bg1">
                    <a:lumMod val="75000"/>
                  </a:schemeClr>
                </a:solidFill>
              </a:rPr>
              <a:t>Viger</a:t>
            </a:r>
            <a:r>
              <a:rPr lang="en-GB" sz="1200" dirty="0">
                <a:solidFill>
                  <a:schemeClr val="bg1">
                    <a:lumMod val="75000"/>
                  </a:schemeClr>
                </a:solidFill>
              </a:rPr>
              <a:t>		[SP-10’]</a:t>
            </a:r>
          </a:p>
          <a:p>
            <a:pPr lvl="0">
              <a:buFont typeface="Arial" panose="020B0604020202020204" pitchFamily="34" charset="0"/>
              <a:buChar char="•"/>
            </a:pPr>
            <a:r>
              <a:rPr lang="en-GB" sz="1600" dirty="0" err="1"/>
              <a:t>AoB</a:t>
            </a:r>
            <a:r>
              <a:rPr lang="en-GB" sz="1600" dirty="0"/>
              <a:t>: No time.</a:t>
            </a:r>
          </a:p>
          <a:p>
            <a:pPr lvl="0">
              <a:buFont typeface="Arial" panose="020B0604020202020204" pitchFamily="34" charset="0"/>
              <a:buChar char="•"/>
            </a:pPr>
            <a:r>
              <a:rPr lang="en-GB" sz="1600" dirty="0"/>
              <a:t>Recess</a:t>
            </a:r>
            <a:endParaRPr lang="en-US" sz="1600" dirty="0"/>
          </a:p>
          <a:p>
            <a:endParaRPr lang="en-US" sz="3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1">
              <a:buFont typeface="Arial" panose="020B0604020202020204" pitchFamily="34" charset="0"/>
              <a:buChar char="•"/>
            </a:pPr>
            <a:r>
              <a:rPr lang="en-GB" sz="1600" u="sng" dirty="0">
                <a:hlinkClick r:id="rId2"/>
              </a:rPr>
              <a:t>1088r0</a:t>
            </a:r>
            <a:r>
              <a:rPr lang="en-GB" sz="1600" dirty="0"/>
              <a:t> CC36-CR-on-36.6							Ross Jian Yu</a:t>
            </a:r>
          </a:p>
          <a:p>
            <a:pPr lvl="1">
              <a:buFont typeface="Arial" panose="020B0604020202020204" pitchFamily="34" charset="0"/>
              <a:buChar char="•"/>
            </a:pPr>
            <a:r>
              <a:rPr lang="en-GB" sz="1600" u="sng" dirty="0">
                <a:hlinkClick r:id="rId3"/>
              </a:rPr>
              <a:t>1057r0</a:t>
            </a:r>
            <a:r>
              <a:rPr lang="en-GB" sz="1600" dirty="0"/>
              <a:t> CR-on-36.3.12.8.3-part1						Ross Jian Yu</a:t>
            </a:r>
          </a:p>
          <a:p>
            <a:pPr lvl="1">
              <a:buFont typeface="Arial" panose="020B0604020202020204" pitchFamily="34" charset="0"/>
              <a:buChar char="•"/>
            </a:pPr>
            <a:r>
              <a:rPr lang="en-GB" sz="1600" u="sng" dirty="0">
                <a:hlinkClick r:id="rId4"/>
              </a:rPr>
              <a:t>1048r0</a:t>
            </a:r>
            <a:r>
              <a:rPr lang="en-GB" sz="1600" dirty="0"/>
              <a:t> CC36 CR on 36.3.12.8.1 General				Ross Jian Yu</a:t>
            </a:r>
          </a:p>
          <a:p>
            <a:pPr lvl="1">
              <a:buFont typeface="Arial" panose="020B0604020202020204" pitchFamily="34" charset="0"/>
              <a:buChar char="•"/>
            </a:pPr>
            <a:r>
              <a:rPr lang="en-GB" sz="1600" u="sng" dirty="0">
                <a:hlinkClick r:id="rId5"/>
              </a:rPr>
              <a:t>1042r0</a:t>
            </a:r>
            <a:r>
              <a:rPr lang="en-GB" sz="1600" dirty="0"/>
              <a:t> CC36 CR on Spatial Configuration Subfield			Ross Jian Yu</a:t>
            </a:r>
          </a:p>
          <a:p>
            <a:pPr lvl="1">
              <a:buFont typeface="Arial" panose="020B0604020202020204" pitchFamily="34" charset="0"/>
              <a:buChar char="•"/>
            </a:pPr>
            <a:r>
              <a:rPr lang="en-GB" sz="1600" u="sng" dirty="0">
                <a:hlinkClick r:id="rId6"/>
              </a:rPr>
              <a:t>1041r0</a:t>
            </a:r>
            <a:r>
              <a:rPr lang="en-GB" sz="1600" dirty="0"/>
              <a:t> CC36 CR on Annex Z						Ross Jian Yu</a:t>
            </a:r>
          </a:p>
          <a:p>
            <a:pPr lvl="1">
              <a:buFont typeface="Arial" panose="020B0604020202020204" pitchFamily="34" charset="0"/>
              <a:buChar char="•"/>
            </a:pPr>
            <a:r>
              <a:rPr lang="en-GB" sz="1600" u="sng" dirty="0">
                <a:hlinkClick r:id="rId7"/>
              </a:rPr>
              <a:t>1107r0</a:t>
            </a:r>
            <a:r>
              <a:rPr lang="en-GB" sz="1600" dirty="0"/>
              <a:t> CR on 36.3.5								Genadiy Tsodik</a:t>
            </a:r>
          </a:p>
          <a:p>
            <a:pPr lvl="1">
              <a:buFont typeface="Arial" panose="020B0604020202020204" pitchFamily="34" charset="0"/>
              <a:buChar char="•"/>
            </a:pPr>
            <a:r>
              <a:rPr lang="en-GB" sz="1600" u="sng" dirty="0">
                <a:hlinkClick r:id="rId8"/>
              </a:rPr>
              <a:t>1103r0</a:t>
            </a:r>
            <a:r>
              <a:rPr lang="en-GB" sz="1600" dirty="0"/>
              <a:t> CR on 9.4.1.67a-d part1						Genadiy Tsodik</a:t>
            </a:r>
          </a:p>
          <a:p>
            <a:pPr lvl="1">
              <a:buFont typeface="Arial" panose="020B0604020202020204" pitchFamily="34" charset="0"/>
              <a:buChar char="•"/>
            </a:pPr>
            <a:r>
              <a:rPr lang="en-GB" sz="1600" u="sng" dirty="0">
                <a:hlinkClick r:id="rId9"/>
              </a:rPr>
              <a:t>1121r0</a:t>
            </a:r>
            <a:r>
              <a:rPr lang="en-GB" sz="1600" u="sng" dirty="0"/>
              <a:t> </a:t>
            </a:r>
            <a:r>
              <a:rPr lang="en-GB" sz="1600" dirty="0"/>
              <a:t>CR on 36.3.13.10							Shimi Shilo</a:t>
            </a:r>
          </a:p>
          <a:p>
            <a:pPr lvl="1">
              <a:buFont typeface="Arial" panose="020B0604020202020204" pitchFamily="34" charset="0"/>
              <a:buChar char="•"/>
            </a:pPr>
            <a:r>
              <a:rPr lang="en-GB" sz="1600" u="sng" dirty="0">
                <a:hlinkClick r:id="rId10"/>
              </a:rPr>
              <a:t>1101r0</a:t>
            </a:r>
            <a:r>
              <a:rPr lang="en-GB" sz="1600" dirty="0"/>
              <a:t> CR for 36.3.12.6 RL-SIG						Dongguk Lim</a:t>
            </a:r>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2000" dirty="0"/>
              <a:t>CC36 CR Submissions-</a:t>
            </a:r>
            <a:r>
              <a:rPr lang="en-GB" sz="2000" dirty="0" err="1"/>
              <a:t>cont</a:t>
            </a:r>
            <a:r>
              <a:rPr lang="en-GB" sz="2000" dirty="0"/>
              <a:t>:</a:t>
            </a:r>
          </a:p>
          <a:p>
            <a:pPr lvl="1">
              <a:buFont typeface="Arial" panose="020B0604020202020204" pitchFamily="34" charset="0"/>
              <a:buChar char="•"/>
            </a:pPr>
            <a:r>
              <a:rPr lang="en-GB" sz="1600" dirty="0">
                <a:hlinkClick r:id="rId2"/>
              </a:rPr>
              <a:t>1100r0</a:t>
            </a:r>
            <a:r>
              <a:rPr lang="en-GB" sz="1600" dirty="0"/>
              <a:t> CR for 36.3.12.5 L-SIG						Dongguk Lim</a:t>
            </a:r>
          </a:p>
          <a:p>
            <a:pPr lvl="1">
              <a:buFont typeface="Arial" panose="020B0604020202020204" pitchFamily="34" charset="0"/>
              <a:buChar char="•"/>
            </a:pPr>
            <a:r>
              <a:rPr lang="en-GB" sz="1600" dirty="0">
                <a:hlinkClick r:id="rId3"/>
              </a:rPr>
              <a:t>1099r0</a:t>
            </a:r>
            <a:r>
              <a:rPr lang="en-GB" sz="1600" dirty="0"/>
              <a:t> CR for </a:t>
            </a:r>
            <a:r>
              <a:rPr lang="en-GB" sz="1600" dirty="0" err="1"/>
              <a:t>for</a:t>
            </a:r>
            <a:r>
              <a:rPr lang="en-GB" sz="1600" dirty="0"/>
              <a:t> 36.3.12.3 L-STF					Dongguk Lim</a:t>
            </a:r>
          </a:p>
          <a:p>
            <a:pPr lvl="1">
              <a:buFont typeface="Arial" panose="020B0604020202020204" pitchFamily="34" charset="0"/>
              <a:buChar char="•"/>
            </a:pPr>
            <a:r>
              <a:rPr lang="en-GB" sz="1600" u="sng" dirty="0">
                <a:hlinkClick r:id="rId4"/>
              </a:rPr>
              <a:t>1098r0</a:t>
            </a:r>
            <a:r>
              <a:rPr lang="en-GB" sz="1600" dirty="0"/>
              <a:t> CR for 36.3.12.1 Introduction					Dongguk Lim</a:t>
            </a:r>
          </a:p>
          <a:p>
            <a:pPr lvl="1">
              <a:buFont typeface="Arial" panose="020B0604020202020204" pitchFamily="34" charset="0"/>
              <a:buChar char="•"/>
            </a:pPr>
            <a:r>
              <a:rPr lang="en-GB" sz="1600" u="sng" dirty="0">
                <a:hlinkClick r:id="rId5"/>
              </a:rPr>
              <a:t>1097r0</a:t>
            </a:r>
            <a:r>
              <a:rPr lang="en-GB" sz="1600" dirty="0"/>
              <a:t> CR for 36.3.4 EHT PPDU formats				Dongguk Lim</a:t>
            </a:r>
          </a:p>
          <a:p>
            <a:pPr lvl="1">
              <a:buFont typeface="Arial" panose="020B0604020202020204" pitchFamily="34" charset="0"/>
              <a:buChar char="•"/>
            </a:pPr>
            <a:r>
              <a:rPr lang="en-GB" sz="1600" u="sng" dirty="0">
                <a:hlinkClick r:id="rId6"/>
              </a:rPr>
              <a:t>1096r0</a:t>
            </a:r>
            <a:r>
              <a:rPr lang="en-GB" sz="1600" dirty="0"/>
              <a:t>CR for 36.1.4 PPDU formats					Dongguk Lim</a:t>
            </a:r>
          </a:p>
          <a:p>
            <a:pPr lvl="1">
              <a:buFont typeface="Arial" panose="020B0604020202020204" pitchFamily="34" charset="0"/>
              <a:buChar char="•"/>
            </a:pPr>
            <a:r>
              <a:rPr lang="en-GB" sz="1600" u="sng" dirty="0">
                <a:hlinkClick r:id="rId7"/>
              </a:rPr>
              <a:t>1134r0</a:t>
            </a:r>
            <a:r>
              <a:rPr lang="en-GB" sz="1600" dirty="0"/>
              <a:t> CR for pilot								</a:t>
            </a:r>
            <a:r>
              <a:rPr lang="en-GB" sz="1600" dirty="0" err="1"/>
              <a:t>Jinyoung</a:t>
            </a:r>
            <a:r>
              <a:rPr lang="en-GB" sz="1600" dirty="0"/>
              <a:t> Chun</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633219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CC34 CR Submissions:</a:t>
            </a:r>
          </a:p>
          <a:p>
            <a:pPr lvl="1">
              <a:buFont typeface="Arial" panose="020B0604020202020204" pitchFamily="34" charset="0"/>
              <a:buChar char="•"/>
            </a:pPr>
            <a:r>
              <a:rPr lang="en-GB" sz="1400" dirty="0">
                <a:hlinkClick r:id="rId2"/>
              </a:rPr>
              <a:t>650r9</a:t>
            </a:r>
            <a:r>
              <a:rPr lang="en-GB" sz="1400" dirty="0"/>
              <a:t> CC34 resolution for CIDs related to MLO Discovery	Abhishek Patil	[SP-10’]</a:t>
            </a:r>
          </a:p>
          <a:p>
            <a:pPr lvl="1">
              <a:buFont typeface="Arial" panose="020B0604020202020204" pitchFamily="34" charset="0"/>
              <a:buChar char="•"/>
            </a:pPr>
            <a:r>
              <a:rPr lang="en-GB" sz="1400" dirty="0">
                <a:hlinkClick r:id="rId3"/>
              </a:rPr>
              <a:t>672r2</a:t>
            </a:r>
            <a:r>
              <a:rPr lang="en-GB" sz="1400" dirty="0"/>
              <a:t> CR for Restricted TWT SP						</a:t>
            </a:r>
            <a:r>
              <a:rPr lang="en-GB" sz="1400" dirty="0" err="1"/>
              <a:t>Sunhee</a:t>
            </a:r>
            <a:r>
              <a:rPr lang="en-GB" sz="1400" dirty="0"/>
              <a:t> </a:t>
            </a:r>
            <a:r>
              <a:rPr lang="en-GB" sz="1400" dirty="0" err="1"/>
              <a:t>Baek</a:t>
            </a:r>
            <a:r>
              <a:rPr lang="en-GB" sz="1400" dirty="0"/>
              <a:t> 	[SP-5’]</a:t>
            </a:r>
          </a:p>
          <a:p>
            <a:pPr lvl="1">
              <a:buFont typeface="Arial" panose="020B0604020202020204" pitchFamily="34" charset="0"/>
              <a:buChar char="•"/>
            </a:pPr>
            <a:r>
              <a:rPr lang="en-GB" sz="1400" dirty="0">
                <a:hlinkClick r:id="rId4"/>
              </a:rPr>
              <a:t>285r2</a:t>
            </a:r>
            <a:r>
              <a:rPr lang="en-GB" sz="1400" dirty="0"/>
              <a:t> CC34 resolution for CIDs related to MLO BA Procedure	Abhishek Patil	[SP-10’]</a:t>
            </a:r>
          </a:p>
          <a:p>
            <a:pPr lvl="1">
              <a:buFont typeface="Arial" panose="020B0604020202020204" pitchFamily="34" charset="0"/>
              <a:buChar char="•"/>
            </a:pPr>
            <a:r>
              <a:rPr lang="en-GB" sz="1400" dirty="0">
                <a:hlinkClick r:id="rId5"/>
              </a:rPr>
              <a:t>971r1</a:t>
            </a:r>
            <a:r>
              <a:rPr lang="en-GB" sz="1400" dirty="0"/>
              <a:t> PDT for fast ML transition						Po-Kai Huang	[SP-10’]</a:t>
            </a:r>
          </a:p>
          <a:p>
            <a:pPr lvl="1">
              <a:buFont typeface="Arial" panose="020B0604020202020204" pitchFamily="34" charset="0"/>
              <a:buChar char="•"/>
            </a:pPr>
            <a:r>
              <a:rPr lang="en-GB" sz="1400" dirty="0">
                <a:hlinkClick r:id="rId6"/>
              </a:rPr>
              <a:t>282r9</a:t>
            </a:r>
            <a:r>
              <a:rPr lang="en-GB" sz="1400" dirty="0"/>
              <a:t> Res. for CC34 CIDs for MLO TID to link mapping 		Laurent Cariou	[SP-5’]</a:t>
            </a:r>
          </a:p>
          <a:p>
            <a:pPr lvl="1">
              <a:buFont typeface="Arial" panose="020B0604020202020204" pitchFamily="34" charset="0"/>
              <a:buChar char="•"/>
            </a:pPr>
            <a:r>
              <a:rPr lang="en-GB" sz="1400" i="1" dirty="0">
                <a:solidFill>
                  <a:srgbClr val="FF0000"/>
                </a:solidFill>
              </a:rPr>
              <a:t>Pending requests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lvl="0">
              <a:buFont typeface="Arial" panose="020B0604020202020204" pitchFamily="34" charset="0"/>
              <a:buChar char="•"/>
            </a:pPr>
            <a:r>
              <a:rPr lang="en-GB" sz="2000" dirty="0"/>
              <a:t>PDT/CR Submissions-Joint:</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CR/PDT Submissions-MAC:</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July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76045</TotalTime>
  <Words>3091</Words>
  <Application>Microsoft Office PowerPoint</Application>
  <PresentationFormat>On-screen Show (4:3)</PresentationFormat>
  <Paragraphs>346</Paragraphs>
  <Slides>25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Arial Black</vt:lpstr>
      <vt:lpstr>Calibri</vt:lpstr>
      <vt:lpstr>Monotype Sorts</vt:lpstr>
      <vt:lpstr>Times New Roman</vt:lpstr>
      <vt:lpstr>Office Theme</vt:lpstr>
      <vt:lpstr>Document</vt:lpstr>
      <vt:lpstr>TGbe July 2021 Meeting Agenda</vt:lpstr>
      <vt:lpstr>IEEE 802.11 TGbe: Enhancements for Extremely High Throughput (EHT) WLAN Task Group</vt:lpstr>
      <vt:lpstr>Registration for the July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1467</cp:revision>
  <cp:lastPrinted>1601-01-01T00:00:00Z</cp:lastPrinted>
  <dcterms:created xsi:type="dcterms:W3CDTF">2017-01-26T15:28:16Z</dcterms:created>
  <dcterms:modified xsi:type="dcterms:W3CDTF">2021-07-14T18:34:07Z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