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333" r:id="rId4"/>
    <p:sldId id="258" r:id="rId5"/>
    <p:sldId id="260" r:id="rId6"/>
    <p:sldId id="328" r:id="rId7"/>
    <p:sldId id="261" r:id="rId8"/>
    <p:sldId id="263" r:id="rId9"/>
    <p:sldId id="264" r:id="rId10"/>
    <p:sldId id="265" r:id="rId11"/>
    <p:sldId id="266" r:id="rId12"/>
    <p:sldId id="270" r:id="rId13"/>
    <p:sldId id="330" r:id="rId14"/>
    <p:sldId id="331" r:id="rId15"/>
    <p:sldId id="332" r:id="rId16"/>
    <p:sldId id="267" r:id="rId17"/>
    <p:sldId id="299" r:id="rId18"/>
    <p:sldId id="334" r:id="rId19"/>
    <p:sldId id="335" r:id="rId20"/>
    <p:sldId id="336" r:id="rId21"/>
    <p:sldId id="337" r:id="rId22"/>
    <p:sldId id="338" r:id="rId23"/>
    <p:sldId id="339" r:id="rId24"/>
    <p:sldId id="323"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32008F-DF31-475C-AA81-71B070C74BE1}" v="15" dt="2021-03-15T15:00:02.4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7/12/2021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802.11-21/0924r3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1/11-21-1090-00-00be-july-sept-tgbe-teleconference-agenda.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1053-00-00be-cc36-cr-for-36-3-2-6-ru-and-mru-restrictions-for-20-mhz-operation.docx" TargetMode="External"/><Relationship Id="rId2" Type="http://schemas.openxmlformats.org/officeDocument/2006/relationships/hyperlink" Target="https://mentor.ieee.org/802.11/dcn/21/11-21-1052-00-00be-cc36-cr-for-36-3-12-9-eht-stf.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47-04-00be-bandwidthindicationinrtsctsin320mhzppduandpuncturedpreambles.pptx" TargetMode="External"/><Relationship Id="rId5" Type="http://schemas.openxmlformats.org/officeDocument/2006/relationships/hyperlink" Target="https://mentor.ieee.org/802.11/dcn/21/11-21-1127-00-00be-cc36-cr-on-ppdu-encoding-process.docx" TargetMode="External"/><Relationship Id="rId4" Type="http://schemas.openxmlformats.org/officeDocument/2006/relationships/hyperlink" Target="https://mentor.ieee.org/802.11/dcn/21/11-21-1054-00-00be-cc36-cr-for-cid-4971-to-4974.doc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1/11-21-0282-06-00be-resolutions-for-cc34-cids-for-mlo-tid-to-link-mapping-subclause.docx" TargetMode="External"/><Relationship Id="rId3" Type="http://schemas.openxmlformats.org/officeDocument/2006/relationships/hyperlink" Target="https://mentor.ieee.org/802.11/dcn/21/11-21-0622-01-00be-tbd-and-cr-for-critical-update-for-non-ap-sta.docx" TargetMode="External"/><Relationship Id="rId7" Type="http://schemas.openxmlformats.org/officeDocument/2006/relationships/hyperlink" Target="https://mentor.ieee.org/802.11/dcn/21/11-21-0741-03-00be-cr-for-cid-2162-and-2163.docx" TargetMode="External"/><Relationship Id="rId2" Type="http://schemas.openxmlformats.org/officeDocument/2006/relationships/hyperlink" Target="https://mentor.ieee.org/802.11/dcn/21/11-21-0501-02-00be-cr-for-35-3-8.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34-07-00be-cr-ml-reconfiguration.docx" TargetMode="External"/><Relationship Id="rId11" Type="http://schemas.openxmlformats.org/officeDocument/2006/relationships/hyperlink" Target="https://mentor.ieee.org/802.11/dcn/21/11-21-1011-00-00be-pdt-twt-for-mld-follow-up.docx" TargetMode="External"/><Relationship Id="rId5" Type="http://schemas.openxmlformats.org/officeDocument/2006/relationships/hyperlink" Target="https://mentor.ieee.org/802.11/dcn/21/11-21-0594-01-00be-cr-for-cids-related-to-sta-mac-address-of-non-ap-mld.docx" TargetMode="External"/><Relationship Id="rId10" Type="http://schemas.openxmlformats.org/officeDocument/2006/relationships/hyperlink" Target="https://mentor.ieee.org/802.11/dcn/21/11-21-0971-00-00be-pdt-for-fast-ml-transition.docx" TargetMode="External"/><Relationship Id="rId4" Type="http://schemas.openxmlformats.org/officeDocument/2006/relationships/hyperlink" Target="https://mentor.ieee.org/802.11/dcn/21/11-21-0467-01-00be-cr-for-35-3-4-3-multi-link-element-usage.docx" TargetMode="External"/><Relationship Id="rId9" Type="http://schemas.openxmlformats.org/officeDocument/2006/relationships/hyperlink" Target="https://mentor.ieee.org/802.11/dcn/21/11-21-0792-02-00be-pdt-for-cc34-resolution-for-cid3222.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jeongki.kim.ieee@gmail.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July 2021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2021-06-04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237"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hlinkClick r:id="rId2"/>
              </a:rPr>
              <a:t>11-21/1090</a:t>
            </a:r>
            <a:endParaRPr lang="en-US" sz="1400" dirty="0">
              <a:solidFill>
                <a:srgbClr val="FF0000"/>
              </a:solidFill>
            </a:endParaRP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343399" cy="4645026"/>
          </a:xfrm>
        </p:spPr>
        <p:txBody>
          <a:bodyPr/>
          <a:lstStyle/>
          <a:p>
            <a:pPr lvl="0">
              <a:buFont typeface="Arial" panose="020B0604020202020204" pitchFamily="34" charset="0"/>
              <a:buChar char="•"/>
            </a:pPr>
            <a:r>
              <a:rPr lang="en-US" altLang="en-US" sz="1600" dirty="0"/>
              <a:t>Monday, July 12,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Wednesday, July 14,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marL="1200150" lvl="2" indent="-342900">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2021</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830387"/>
            <a:ext cx="4441272" cy="4037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July 15,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p>
          <a:p>
            <a:pPr marL="800100" lvl="1" indent="-342900">
              <a:buFont typeface="Arial" panose="020B0604020202020204" pitchFamily="34" charset="0"/>
              <a:buChar char="•"/>
            </a:pPr>
            <a:endParaRPr lang="en-US" altLang="en-US" sz="1400" dirty="0"/>
          </a:p>
          <a:p>
            <a:pPr>
              <a:buFont typeface="Arial" panose="020B0604020202020204" pitchFamily="34" charset="0"/>
              <a:buChar char="•"/>
            </a:pPr>
            <a:r>
              <a:rPr lang="en-US" altLang="en-US" sz="1600" dirty="0"/>
              <a:t>Monday, July 19,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FF00"/>
                </a:highlight>
              </a:rPr>
              <a:t>Monday PHY Agenda (19:00-21:00)</a:t>
            </a:r>
            <a:endParaRPr lang="en-US" dirty="0">
              <a:highlight>
                <a:srgbClr val="FF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CC34 CR Submissions:</a:t>
            </a:r>
          </a:p>
          <a:p>
            <a:pPr marL="800100" lvl="1" indent="-342900">
              <a:buFont typeface="Arial" panose="020B0604020202020204" pitchFamily="34" charset="0"/>
              <a:buChar char="•"/>
            </a:pPr>
            <a:r>
              <a:rPr lang="en-GB" sz="1400" i="1" dirty="0">
                <a:solidFill>
                  <a:srgbClr val="FF0000"/>
                </a:solidFill>
              </a:rPr>
              <a:t>Pending Requests</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US" sz="1400" dirty="0">
                <a:hlinkClick r:id="rId2"/>
              </a:rPr>
              <a:t>1052r0</a:t>
            </a:r>
            <a:r>
              <a:rPr lang="en-US" sz="1400" dirty="0"/>
              <a:t> CC36 CR for 36.3.12.9 EHT-STF 						  Eunsung Park</a:t>
            </a:r>
            <a:endParaRPr lang="en-US" sz="1400" dirty="0">
              <a:hlinkClick r:id="rId3"/>
            </a:endParaRPr>
          </a:p>
          <a:p>
            <a:pPr lvl="1">
              <a:buFont typeface="Arial" panose="020B0604020202020204" pitchFamily="34" charset="0"/>
              <a:buChar char="•"/>
            </a:pPr>
            <a:r>
              <a:rPr lang="en-US" sz="1400" dirty="0">
                <a:hlinkClick r:id="rId3"/>
              </a:rPr>
              <a:t>1053r0</a:t>
            </a:r>
            <a:r>
              <a:rPr lang="en-US" sz="1400" dirty="0"/>
              <a:t> CC36 CR for 36.3.2.6 RU and MRU restrictions for 20 MHz operation Eunsung Park</a:t>
            </a:r>
            <a:endParaRPr lang="en-US" sz="1400" dirty="0">
              <a:hlinkClick r:id="rId4"/>
            </a:endParaRPr>
          </a:p>
          <a:p>
            <a:pPr lvl="1">
              <a:buFont typeface="Arial" panose="020B0604020202020204" pitchFamily="34" charset="0"/>
              <a:buChar char="•"/>
            </a:pPr>
            <a:r>
              <a:rPr lang="en-US" sz="1400" dirty="0">
                <a:hlinkClick r:id="rId4"/>
              </a:rPr>
              <a:t>1054r0</a:t>
            </a:r>
            <a:r>
              <a:rPr lang="en-US" sz="1400" dirty="0"/>
              <a:t> CC36 CR for CID 4971 to 4974							  Eunsung Park</a:t>
            </a:r>
          </a:p>
          <a:p>
            <a:pPr lvl="1">
              <a:buFont typeface="Arial" panose="020B0604020202020204" pitchFamily="34" charset="0"/>
              <a:buChar char="•"/>
            </a:pPr>
            <a:r>
              <a:rPr lang="en-GB" sz="1400" dirty="0">
                <a:hlinkClick r:id="rId5"/>
              </a:rPr>
              <a:t>1127r0</a:t>
            </a:r>
            <a:r>
              <a:rPr lang="en-GB" sz="1400" dirty="0"/>
              <a:t> </a:t>
            </a:r>
            <a:r>
              <a:rPr lang="en-US" sz="1400" dirty="0"/>
              <a:t>CC36 CR on PPDU Encoding Process 					  Youhan Kim</a:t>
            </a:r>
            <a:endParaRPr lang="en-GB" sz="1400" dirty="0"/>
          </a:p>
          <a:p>
            <a:pPr>
              <a:buFont typeface="Arial" panose="020B0604020202020204" pitchFamily="34" charset="0"/>
              <a:buChar char="•"/>
            </a:pPr>
            <a:r>
              <a:rPr lang="en-GB" sz="1600" dirty="0"/>
              <a:t>Technical Submissions:</a:t>
            </a:r>
          </a:p>
          <a:p>
            <a:pPr lvl="1">
              <a:buFont typeface="Arial" panose="020B0604020202020204" pitchFamily="34" charset="0"/>
              <a:buChar char="•"/>
            </a:pPr>
            <a:r>
              <a:rPr lang="en-GB" sz="1400" dirty="0">
                <a:hlinkClick r:id="rId6"/>
              </a:rPr>
              <a:t>247r4</a:t>
            </a:r>
            <a:r>
              <a:rPr lang="en-GB" sz="1400" dirty="0"/>
              <a:t> </a:t>
            </a:r>
            <a:r>
              <a:rPr lang="en-US" sz="1400" dirty="0"/>
              <a:t>BW Indication In </a:t>
            </a:r>
            <a:r>
              <a:rPr lang="en-US" sz="1400" dirty="0" err="1"/>
              <a:t>Rts</a:t>
            </a:r>
            <a:r>
              <a:rPr lang="en-US" sz="1400" dirty="0"/>
              <a:t>/</a:t>
            </a:r>
            <a:r>
              <a:rPr lang="en-US" sz="1400" dirty="0" err="1"/>
              <a:t>Cts</a:t>
            </a:r>
            <a:r>
              <a:rPr lang="en-US" sz="1400" dirty="0"/>
              <a:t> In 320 MHz </a:t>
            </a:r>
            <a:r>
              <a:rPr lang="en-US" sz="1400" dirty="0" err="1"/>
              <a:t>Ppdu</a:t>
            </a:r>
            <a:r>
              <a:rPr lang="en-US" sz="1400" dirty="0"/>
              <a:t> And Punctured Preambles 	  Brian Hart</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MAC Agenda (19:00-21:00)</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CC34 CR Submissions:</a:t>
            </a:r>
          </a:p>
          <a:p>
            <a:pPr lvl="1">
              <a:buFont typeface="Arial" panose="020B0604020202020204" pitchFamily="34" charset="0"/>
              <a:buChar char="•"/>
            </a:pPr>
            <a:r>
              <a:rPr lang="en-GB" sz="1200" dirty="0">
                <a:hlinkClick r:id="rId2"/>
              </a:rPr>
              <a:t>501r2</a:t>
            </a:r>
            <a:r>
              <a:rPr lang="en-GB" sz="1200" dirty="0"/>
              <a:t> CR for 35.3.8							</a:t>
            </a:r>
            <a:r>
              <a:rPr lang="en-GB" sz="1200" dirty="0" err="1"/>
              <a:t>Namyeong</a:t>
            </a:r>
            <a:r>
              <a:rPr lang="en-GB" sz="1200" dirty="0"/>
              <a:t> Kim 	[SP-10’]</a:t>
            </a:r>
          </a:p>
          <a:p>
            <a:pPr lvl="1">
              <a:buFont typeface="Arial" panose="020B0604020202020204" pitchFamily="34" charset="0"/>
              <a:buChar char="•"/>
            </a:pPr>
            <a:r>
              <a:rPr lang="en-GB" sz="1200" dirty="0">
                <a:hlinkClick r:id="rId3"/>
              </a:rPr>
              <a:t>622r1</a:t>
            </a:r>
            <a:r>
              <a:rPr lang="en-GB" sz="1200" dirty="0"/>
              <a:t> TBD and CR for critical update for non-AP STA		Ming Gan 		[SP-10’]</a:t>
            </a:r>
          </a:p>
          <a:p>
            <a:pPr lvl="1">
              <a:buFont typeface="Arial" panose="020B0604020202020204" pitchFamily="34" charset="0"/>
              <a:buChar char="•"/>
            </a:pPr>
            <a:r>
              <a:rPr lang="en-GB" sz="1200" dirty="0">
                <a:hlinkClick r:id="rId4"/>
              </a:rPr>
              <a:t>467r1</a:t>
            </a:r>
            <a:r>
              <a:rPr lang="en-GB" sz="1200" dirty="0"/>
              <a:t> CR for 35.3.4.3 Multi-link element usage			Ming Gan 		[SP-10’]</a:t>
            </a:r>
          </a:p>
          <a:p>
            <a:pPr lvl="1">
              <a:buFont typeface="Arial" panose="020B0604020202020204" pitchFamily="34" charset="0"/>
              <a:buChar char="•"/>
            </a:pPr>
            <a:r>
              <a:rPr lang="en-GB" sz="1200" dirty="0">
                <a:hlinkClick r:id="rId5"/>
              </a:rPr>
              <a:t>594r1</a:t>
            </a:r>
            <a:r>
              <a:rPr lang="en-GB" sz="1200" dirty="0"/>
              <a:t> CR for CIDs Related to STA MAC Address of Non-AP MLD	Guogang Huang 	[SP-10’]</a:t>
            </a:r>
          </a:p>
          <a:p>
            <a:pPr lvl="1">
              <a:buFont typeface="Arial" panose="020B0604020202020204" pitchFamily="34" charset="0"/>
              <a:buChar char="•"/>
            </a:pPr>
            <a:r>
              <a:rPr lang="en-GB" sz="1200" strike="sngStrike" dirty="0">
                <a:solidFill>
                  <a:srgbClr val="FFC000"/>
                </a:solidFill>
                <a:hlinkClick r:id="rId6">
                  <a:extLst>
                    <a:ext uri="{A12FA001-AC4F-418D-AE19-62706E023703}">
                      <ahyp:hlinkClr xmlns:ahyp="http://schemas.microsoft.com/office/drawing/2018/hyperlinkcolor" val="tx"/>
                    </a:ext>
                  </a:extLst>
                </a:hlinkClick>
              </a:rPr>
              <a:t>534r5</a:t>
            </a:r>
            <a:r>
              <a:rPr lang="en-GB" sz="1200" strike="sngStrike" dirty="0">
                <a:solidFill>
                  <a:srgbClr val="FFC000"/>
                </a:solidFill>
              </a:rPr>
              <a:t> CR ML Reconfiguration						Payam Torab	 	[SP-5’]</a:t>
            </a:r>
          </a:p>
          <a:p>
            <a:pPr lvl="1">
              <a:buFont typeface="Arial" panose="020B0604020202020204" pitchFamily="34" charset="0"/>
              <a:buChar char="•"/>
            </a:pPr>
            <a:r>
              <a:rPr lang="en-GB" sz="1200" dirty="0">
                <a:hlinkClick r:id="rId7"/>
              </a:rPr>
              <a:t>741r3</a:t>
            </a:r>
            <a:r>
              <a:rPr lang="en-GB" sz="1200" dirty="0"/>
              <a:t> CR for CID 2162 and 2163					Ming Gan 		[SP-5’]</a:t>
            </a:r>
          </a:p>
          <a:p>
            <a:pPr lvl="1">
              <a:buFont typeface="Arial" panose="020B0604020202020204" pitchFamily="34" charset="0"/>
              <a:buChar char="•"/>
            </a:pPr>
            <a:r>
              <a:rPr lang="en-GB" sz="1200" dirty="0">
                <a:hlinkClick r:id="rId8"/>
              </a:rPr>
              <a:t>282r6</a:t>
            </a:r>
            <a:r>
              <a:rPr lang="en-GB" sz="1200" dirty="0"/>
              <a:t> Res. for CC34 CIDs for MLO TID to link mapping subclause	Laurent Cariou 	[SP-5’]</a:t>
            </a:r>
          </a:p>
          <a:p>
            <a:pPr lvl="1">
              <a:buFont typeface="Arial" panose="020B0604020202020204" pitchFamily="34" charset="0"/>
              <a:buChar char="•"/>
            </a:pPr>
            <a:r>
              <a:rPr lang="en-GB" sz="1200" dirty="0">
                <a:hlinkClick r:id="rId9"/>
              </a:rPr>
              <a:t>792r2</a:t>
            </a:r>
            <a:r>
              <a:rPr lang="en-GB" sz="1200" dirty="0"/>
              <a:t> PDT for CC34 Resolution for CID3222		       		Arik Klein		[25’]</a:t>
            </a:r>
          </a:p>
          <a:p>
            <a:pPr lvl="1">
              <a:buFont typeface="Arial" panose="020B0604020202020204" pitchFamily="34" charset="0"/>
              <a:buChar char="•"/>
            </a:pPr>
            <a:r>
              <a:rPr lang="en-GB" sz="1200" dirty="0">
                <a:hlinkClick r:id="rId10"/>
              </a:rPr>
              <a:t>971r0</a:t>
            </a:r>
            <a:r>
              <a:rPr lang="en-GB" sz="1200" dirty="0"/>
              <a:t> PDT for fast ML transition					Po-Kai Huang		[30’]</a:t>
            </a:r>
          </a:p>
          <a:p>
            <a:pPr lvl="1">
              <a:buFont typeface="Arial" panose="020B0604020202020204" pitchFamily="34" charset="0"/>
              <a:buChar char="•"/>
            </a:pPr>
            <a:r>
              <a:rPr lang="en-US" sz="1200" u="sng" dirty="0">
                <a:hlinkClick r:id="rId11"/>
              </a:rPr>
              <a:t>1011r0</a:t>
            </a:r>
            <a:r>
              <a:rPr lang="en-US" sz="1200" u="sng" dirty="0"/>
              <a:t> PDT TWT for MLD follow up					Ming Gan		</a:t>
            </a:r>
            <a:r>
              <a:rPr lang="en-GB" sz="1200" u="sng" dirty="0"/>
              <a:t>[20’]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endParaRPr lang="en-US" sz="2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Plenary</a:t>
            </a:r>
          </a:p>
          <a:p>
            <a:pPr algn="ctr">
              <a:lnSpc>
                <a:spcPct val="90000"/>
              </a:lnSpc>
              <a:buFontTx/>
              <a:buNone/>
            </a:pPr>
            <a:r>
              <a:rPr lang="en-US" sz="4000" dirty="0">
                <a:latin typeface="Arial" panose="020B0604020202020204" pitchFamily="34" charset="0"/>
              </a:rPr>
              <a:t>July 12-20,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highlight>
                  <a:srgbClr val="FFFF00"/>
                </a:highlight>
              </a:rPr>
              <a:t>Wednesday Joint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Announcements:</a:t>
            </a:r>
            <a:endParaRPr lang="en-GB" sz="1800" b="0" dirty="0"/>
          </a:p>
          <a:p>
            <a:pPr>
              <a:buFont typeface="Arial" panose="020B0604020202020204" pitchFamily="34" charset="0"/>
              <a:buChar char="•"/>
            </a:pPr>
            <a:r>
              <a:rPr lang="en-US" sz="1800" dirty="0"/>
              <a:t>TGbe Editor Status Report:</a:t>
            </a:r>
            <a:endParaRPr lang="en-US" sz="1800" b="0" dirty="0">
              <a:solidFill>
                <a:srgbClr val="00B050"/>
              </a:solidFill>
            </a:endParaRPr>
          </a:p>
          <a:p>
            <a:pPr lvl="0">
              <a:buFont typeface="Arial" panose="020B0604020202020204" pitchFamily="34" charset="0"/>
              <a:buChar char="•"/>
            </a:pPr>
            <a:r>
              <a:rPr lang="en-GB" sz="1800" dirty="0"/>
              <a:t>PDT/CR Submissions:</a:t>
            </a:r>
          </a:p>
          <a:p>
            <a:pPr lvl="0">
              <a:buFont typeface="Arial" panose="020B0604020202020204" pitchFamily="34" charset="0"/>
              <a:buChar char="•"/>
            </a:pPr>
            <a:r>
              <a:rPr lang="en-GB" sz="1800" dirty="0"/>
              <a:t>Motions (during 2</a:t>
            </a:r>
            <a:r>
              <a:rPr lang="en-GB" sz="1800" baseline="30000" dirty="0"/>
              <a:t>nd</a:t>
            </a:r>
            <a:r>
              <a:rPr lang="en-GB" sz="1800" dirty="0"/>
              <a:t> half of meeting):</a:t>
            </a:r>
            <a:endParaRPr lang="en-GB" sz="1800" b="0" dirty="0">
              <a:solidFill>
                <a:srgbClr val="00B050"/>
              </a:solidFill>
            </a:endParaRPr>
          </a:p>
          <a:p>
            <a:pPr lvl="0">
              <a:buFont typeface="Arial" panose="020B0604020202020204" pitchFamily="34" charset="0"/>
              <a:buChar char="•"/>
            </a:pPr>
            <a:r>
              <a:rPr lang="en-GB" sz="1800" dirty="0"/>
              <a:t>PDT/CR Submissions: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a:p>
            <a:endParaRPr lang="en-US" sz="4000"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0397D-90A0-4AC1-A4EF-8F96C4D04887}"/>
              </a:ext>
            </a:extLst>
          </p:cNvPr>
          <p:cNvSpPr>
            <a:spLocks noGrp="1"/>
          </p:cNvSpPr>
          <p:nvPr>
            <p:ph type="title"/>
          </p:nvPr>
        </p:nvSpPr>
        <p:spPr/>
        <p:txBody>
          <a:bodyPr/>
          <a:lstStyle/>
          <a:p>
            <a:r>
              <a:rPr lang="en-US" altLang="en-US" dirty="0">
                <a:solidFill>
                  <a:schemeClr val="tx1"/>
                </a:solidFill>
              </a:rPr>
              <a:t>Thursday PHY Agenda (09:00-11:00)</a:t>
            </a:r>
            <a:endParaRPr lang="en-US" dirty="0"/>
          </a:p>
        </p:txBody>
      </p:sp>
      <p:sp>
        <p:nvSpPr>
          <p:cNvPr id="3" name="Content Placeholder 2">
            <a:extLst>
              <a:ext uri="{FF2B5EF4-FFF2-40B4-BE49-F238E27FC236}">
                <a16:creationId xmlns:a16="http://schemas.microsoft.com/office/drawing/2014/main" id="{3E688F76-5448-4A89-90E8-057B393044A9}"/>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CC34 CR Submissions:</a:t>
            </a:r>
          </a:p>
          <a:p>
            <a:pPr marL="800100" lvl="1" indent="-342900">
              <a:buFont typeface="Arial" panose="020B0604020202020204" pitchFamily="34" charset="0"/>
              <a:buChar char="•"/>
            </a:pPr>
            <a:r>
              <a:rPr lang="en-GB" sz="1800" i="1" dirty="0">
                <a:solidFill>
                  <a:srgbClr val="FF0000"/>
                </a:solidFill>
              </a:rPr>
              <a:t>TBD</a:t>
            </a:r>
          </a:p>
          <a:p>
            <a:pPr lvl="0">
              <a:buFont typeface="Arial" panose="020B0604020202020204" pitchFamily="34" charset="0"/>
              <a:buChar char="•"/>
            </a:pPr>
            <a:r>
              <a:rPr lang="en-GB" sz="2000" dirty="0"/>
              <a:t>CC36 CR Submissions:</a:t>
            </a:r>
          </a:p>
          <a:p>
            <a:pPr marL="800100" lvl="1" indent="-342900">
              <a:buFont typeface="Arial" panose="020B0604020202020204" pitchFamily="34" charset="0"/>
              <a:buChar char="•"/>
            </a:pPr>
            <a:r>
              <a:rPr lang="en-GB" sz="1800" i="1" dirty="0">
                <a:solidFill>
                  <a:srgbClr val="FF0000"/>
                </a:solidFill>
              </a:rPr>
              <a:t>TBD</a:t>
            </a:r>
          </a:p>
          <a:p>
            <a:pPr>
              <a:buFont typeface="Arial" panose="020B0604020202020204" pitchFamily="34" charset="0"/>
              <a:buChar char="•"/>
            </a:pPr>
            <a:r>
              <a:rPr lang="en-GB" sz="2000" dirty="0"/>
              <a:t>Technical Submissions:</a:t>
            </a:r>
          </a:p>
          <a:p>
            <a:pPr lvl="1">
              <a:buFont typeface="Arial" panose="020B0604020202020204" pitchFamily="34" charset="0"/>
              <a:buChar char="•"/>
            </a:pPr>
            <a:r>
              <a:rPr lang="en-GB" sz="1600" i="1" dirty="0">
                <a:solidFill>
                  <a:srgbClr val="FF0000"/>
                </a:solidFill>
              </a:rPr>
              <a:t>TBD</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CD118BE2-1909-4189-89E6-15792CDFADC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53294E8-A7C4-481F-87E6-8519B2D9CDD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1B65DA-AE88-410F-854B-3CBD958262D8}"/>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7588078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rPr>
              <a:t>Thursday</a:t>
            </a:r>
            <a:r>
              <a:rPr lang="en-US" altLang="en-US" dirty="0"/>
              <a:t> MAC Agenda (09:00-11:00)</a:t>
            </a:r>
            <a:endParaRPr lang="en-US" dirty="0"/>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CC34 CR Submissions:</a:t>
            </a:r>
          </a:p>
          <a:p>
            <a:pPr marL="800100" lvl="1" indent="-342900">
              <a:buFont typeface="Arial" panose="020B0604020202020204" pitchFamily="34" charset="0"/>
              <a:buChar char="•"/>
            </a:pPr>
            <a:r>
              <a:rPr lang="en-GB" sz="1800" i="1" dirty="0">
                <a:solidFill>
                  <a:srgbClr val="FF0000"/>
                </a:solidFill>
              </a:rPr>
              <a:t>TBD</a:t>
            </a:r>
          </a:p>
          <a:p>
            <a:pPr lvl="0">
              <a:buFont typeface="Arial" panose="020B0604020202020204" pitchFamily="34" charset="0"/>
              <a:buChar char="•"/>
            </a:pPr>
            <a:r>
              <a:rPr lang="en-GB" sz="2000" dirty="0"/>
              <a:t>CC36 CR Submissions:</a:t>
            </a:r>
          </a:p>
          <a:p>
            <a:pPr marL="800100" lvl="1" indent="-342900">
              <a:buFont typeface="Arial" panose="020B0604020202020204" pitchFamily="34" charset="0"/>
              <a:buChar char="•"/>
            </a:pPr>
            <a:r>
              <a:rPr lang="en-GB" sz="1800" i="1" dirty="0">
                <a:solidFill>
                  <a:srgbClr val="FF0000"/>
                </a:solidFill>
              </a:rPr>
              <a:t>TBD</a:t>
            </a:r>
          </a:p>
          <a:p>
            <a:pPr>
              <a:buFont typeface="Arial" panose="020B0604020202020204" pitchFamily="34" charset="0"/>
              <a:buChar char="•"/>
            </a:pPr>
            <a:r>
              <a:rPr lang="en-GB" sz="2000" dirty="0"/>
              <a:t>Technical Submissions:</a:t>
            </a:r>
          </a:p>
          <a:p>
            <a:pPr lvl="1">
              <a:buFont typeface="Arial" panose="020B0604020202020204" pitchFamily="34" charset="0"/>
              <a:buChar char="•"/>
            </a:pPr>
            <a:r>
              <a:rPr lang="en-GB" sz="1600" i="1" dirty="0">
                <a:solidFill>
                  <a:srgbClr val="FF0000"/>
                </a:solidFill>
              </a:rPr>
              <a:t>TBD</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t>Monday Joint Agenda (09:00-11:00)</a:t>
            </a:r>
            <a:endParaRPr lang="en-US" dirty="0"/>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US" sz="2000" dirty="0"/>
              <a:t>Announcements:</a:t>
            </a:r>
          </a:p>
          <a:p>
            <a:pPr lvl="0">
              <a:buFont typeface="Arial" panose="020B0604020202020204" pitchFamily="34" charset="0"/>
              <a:buChar char="•"/>
            </a:pPr>
            <a:r>
              <a:rPr lang="en-GB" sz="2000" dirty="0"/>
              <a:t>PDT/CR Submissions-Joint:</a:t>
            </a:r>
          </a:p>
          <a:p>
            <a:pPr>
              <a:buFont typeface="Arial" panose="020B0604020202020204" pitchFamily="34" charset="0"/>
              <a:buChar char="•"/>
            </a:pPr>
            <a:r>
              <a:rPr lang="en-GB" sz="2000" dirty="0"/>
              <a:t>Motions (during 2</a:t>
            </a:r>
            <a:r>
              <a:rPr lang="en-GB" sz="2000" baseline="30000" dirty="0"/>
              <a:t>nd</a:t>
            </a:r>
            <a:r>
              <a:rPr lang="en-GB" sz="2000" dirty="0"/>
              <a:t> half of meeting):</a:t>
            </a:r>
            <a:endParaRPr lang="en-GB" sz="2000" b="0" dirty="0">
              <a:solidFill>
                <a:srgbClr val="00B050"/>
              </a:solidFill>
            </a:endParaRPr>
          </a:p>
          <a:p>
            <a:pPr lvl="0">
              <a:buFont typeface="Arial" panose="020B0604020202020204" pitchFamily="34" charset="0"/>
              <a:buChar char="•"/>
            </a:pPr>
            <a:r>
              <a:rPr lang="en-GB" sz="2000" dirty="0"/>
              <a:t>CR/PDT Submissions-MAC:</a:t>
            </a:r>
          </a:p>
          <a:p>
            <a:pPr>
              <a:buFont typeface="Arial" panose="020B0604020202020204" pitchFamily="34" charset="0"/>
              <a:buChar char="•"/>
            </a:pPr>
            <a:r>
              <a:rPr lang="en-GB" sz="2000" dirty="0"/>
              <a:t>Technical 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8349490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for the July 802 electronic plenary session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July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for this session here </a:t>
            </a:r>
            <a:r>
              <a:rPr lang="en-US" sz="2000" dirty="0">
                <a:hlinkClick r:id="rId3"/>
              </a:rPr>
              <a:t>https://www.ieee802.org/11/Meetings/Meeting_Plan.html</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600" dirty="0"/>
              <a:t>"[voter status] First Name Last Name (Affiliation)"</a:t>
            </a:r>
            <a:endParaRPr lang="en-US" sz="1600" dirty="0"/>
          </a:p>
          <a:p>
            <a:pPr lvl="2"/>
            <a:endParaRPr lang="en-US" altLang="en-US" sz="1400" dirty="0"/>
          </a:p>
          <a:p>
            <a:pPr>
              <a:buFont typeface="Arial" panose="020B0604020202020204" pitchFamily="34" charset="0"/>
              <a:buChar char="•"/>
            </a:pPr>
            <a:r>
              <a:rPr lang="en-US" altLang="en-US" sz="1800" dirty="0"/>
              <a:t>If you plan to make a submission be sure it does not contain company logos or advertising</a:t>
            </a:r>
          </a:p>
          <a:p>
            <a:pPr marL="800100" lvl="1" indent="-342900">
              <a:buFont typeface="Arial" panose="020B0604020202020204" pitchFamily="34" charset="0"/>
              <a:buChar char="•"/>
            </a:pPr>
            <a:r>
              <a:rPr lang="en-US" altLang="en-US" sz="1600" dirty="0"/>
              <a:t>Upload submission: </a:t>
            </a:r>
            <a:r>
              <a:rPr lang="en-US" altLang="en-US" sz="1600" dirty="0">
                <a:hlinkClick r:id="rId3"/>
              </a:rPr>
              <a:t>http://mentor.ieee.org</a:t>
            </a:r>
            <a:r>
              <a:rPr lang="en-US" altLang="en-US" sz="1600" dirty="0"/>
              <a:t> in “TGbe” group</a:t>
            </a:r>
          </a:p>
          <a:p>
            <a:pPr lvl="2"/>
            <a:endParaRPr lang="en-US" altLang="en-US" sz="1400" dirty="0"/>
          </a:p>
          <a:p>
            <a:pPr>
              <a:buFont typeface="Arial" panose="020B0604020202020204" pitchFamily="34" charset="0"/>
              <a:buChar char="•"/>
            </a:pPr>
            <a:r>
              <a:rPr lang="en-US" altLang="en-US" sz="1800" dirty="0"/>
              <a:t>Questions on Voting status, Ballot pool, Access to Reflector, Documentation,  member’</a:t>
            </a:r>
            <a:r>
              <a:rPr lang="en-US" altLang="ja-JP" sz="1800" dirty="0"/>
              <a:t>s area</a:t>
            </a:r>
          </a:p>
          <a:p>
            <a:pPr lvl="1">
              <a:buFont typeface="Arial" panose="020B0604020202020204" pitchFamily="34" charset="0"/>
              <a:buChar char="•"/>
            </a:pPr>
            <a:r>
              <a:rPr lang="en-US" altLang="en-US" sz="1600" dirty="0"/>
              <a:t>Please e-mail Jon Rosdahl –  </a:t>
            </a:r>
            <a:r>
              <a:rPr lang="en-US" altLang="en-US" sz="1600" dirty="0">
                <a:hlinkClick r:id="rId4"/>
              </a:rPr>
              <a:t>jrosdahl@ieee.org</a:t>
            </a:r>
            <a:endParaRPr lang="en-US" altLang="en-US" sz="1600" dirty="0"/>
          </a:p>
          <a:p>
            <a:pPr lvl="2"/>
            <a:endParaRPr lang="en-US" altLang="en-US" sz="1400" dirty="0"/>
          </a:p>
          <a:p>
            <a:pPr>
              <a:buFont typeface="Arial" panose="020B0604020202020204" pitchFamily="34" charset="0"/>
              <a:buChar char="•"/>
            </a:pPr>
            <a:r>
              <a:rPr lang="en-US" altLang="en-US" sz="1800" dirty="0"/>
              <a:t>Keep your microphone on mute unless you plan to speak during the conference call</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“802.11 Electronic Interim”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400" dirty="0"/>
              <a:t>"[voter status] First Name Last Name (Affiliation)"</a:t>
            </a:r>
            <a:endParaRPr lang="en-US" sz="14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74666</TotalTime>
  <Words>2699</Words>
  <Application>Microsoft Office PowerPoint</Application>
  <PresentationFormat>On-screen Show (4:3)</PresentationFormat>
  <Paragraphs>323</Paragraphs>
  <Slides>24</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Arial Black</vt:lpstr>
      <vt:lpstr>Calibri</vt:lpstr>
      <vt:lpstr>Monotype Sorts</vt:lpstr>
      <vt:lpstr>Times New Roman</vt:lpstr>
      <vt:lpstr>Office Theme</vt:lpstr>
      <vt:lpstr>Document</vt:lpstr>
      <vt:lpstr>TGbe July 2021 Meeting Agenda</vt:lpstr>
      <vt:lpstr>IEEE 802.11 TGbe: Enhancements for Extremely High Throughput (EHT) WLAN Task Group</vt:lpstr>
      <vt:lpstr>Registration for the July 802 electronic plenary session</vt:lpstr>
      <vt:lpstr>Meeting Protocol</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Joint Agenda (09:00-11:00)</vt:lpstr>
      <vt:lpstr>Thursday PHY Agenda (09:00-11:00)</vt:lpstr>
      <vt:lpstr>Thursday MAC Agenda (09:00-11:00)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1422</cp:revision>
  <cp:lastPrinted>1601-01-01T00:00:00Z</cp:lastPrinted>
  <dcterms:created xsi:type="dcterms:W3CDTF">2017-01-26T15:28:16Z</dcterms:created>
  <dcterms:modified xsi:type="dcterms:W3CDTF">2021-07-12T22:02:53Z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