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16"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err="1"/>
              <a:t>Julu</a:t>
            </a:r>
            <a:r>
              <a:rPr lang="en-US" dirty="0"/>
              <a:t>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802.11-21/0924r2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053-00-00be-cc36-cr-for-36-3-2-6-ru-and-mru-restrictions-for-20-mhz-operation.docx" TargetMode="External"/><Relationship Id="rId2" Type="http://schemas.openxmlformats.org/officeDocument/2006/relationships/hyperlink" Target="https://mentor.ieee.org/802.11/dcn/21/11-21-1052-00-00be-cc36-cr-for-36-3-12-9-eht-stf.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127-00-00be-cc36-cr-on-ppdu-encoding-process.docx" TargetMode="External"/><Relationship Id="rId4" Type="http://schemas.openxmlformats.org/officeDocument/2006/relationships/hyperlink" Target="https://mentor.ieee.org/802.11/dcn/21/11-21-1054-00-00be-cc36-cr-for-cid-4971-to-4974.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282-06-00be-resolutions-for-cc34-cids-for-mlo-tid-to-link-mapping-subclause.docx" TargetMode="External"/><Relationship Id="rId3" Type="http://schemas.openxmlformats.org/officeDocument/2006/relationships/hyperlink" Target="https://mentor.ieee.org/802.11/dcn/21/11-21-0622-01-00be-tbd-and-cr-for-critical-update-for-non-ap-sta.docx" TargetMode="External"/><Relationship Id="rId7" Type="http://schemas.openxmlformats.org/officeDocument/2006/relationships/hyperlink" Target="https://mentor.ieee.org/802.11/dcn/21/11-21-0741-03-00be-cr-for-cid-2162-and-2163.docx" TargetMode="External"/><Relationship Id="rId2" Type="http://schemas.openxmlformats.org/officeDocument/2006/relationships/hyperlink" Target="https://mentor.ieee.org/802.11/dcn/21/11-21-0501-02-00be-cr-for-35-3-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07-00be-cr-ml-reconfiguration.docx" TargetMode="External"/><Relationship Id="rId11" Type="http://schemas.openxmlformats.org/officeDocument/2006/relationships/hyperlink" Target="https://mentor.ieee.org/802.11/dcn/21/11-21-1011-00-00be-pdt-twt-for-mld-follow-up.docx" TargetMode="External"/><Relationship Id="rId5" Type="http://schemas.openxmlformats.org/officeDocument/2006/relationships/hyperlink" Target="https://mentor.ieee.org/802.11/dcn/21/11-21-0594-01-00be-cr-for-cids-related-to-sta-mac-address-of-non-ap-mld.docx" TargetMode="External"/><Relationship Id="rId10" Type="http://schemas.openxmlformats.org/officeDocument/2006/relationships/hyperlink" Target="https://mentor.ieee.org/802.11/dcn/21/11-21-0971-00-00be-pdt-for-fast-ml-transition.docx" TargetMode="External"/><Relationship Id="rId4" Type="http://schemas.openxmlformats.org/officeDocument/2006/relationships/hyperlink" Target="https://mentor.ieee.org/802.11/dcn/21/11-21-0467-01-00be-cr-for-35-3-4-3-multi-link-element-usage.docx" TargetMode="External"/><Relationship Id="rId9" Type="http://schemas.openxmlformats.org/officeDocument/2006/relationships/hyperlink" Target="https://mentor.ieee.org/802.11/dcn/21/11-21-0792-02-00be-pdt-for-cc34-resolution-for-cid32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21"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11-21/1090</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July 12,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July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July 15,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July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marL="800100" lvl="1" indent="-342900">
              <a:buFont typeface="Arial" panose="020B0604020202020204" pitchFamily="34" charset="0"/>
              <a:buChar char="•"/>
            </a:pPr>
            <a:r>
              <a:rPr lang="en-GB" sz="1400" i="1" dirty="0">
                <a:solidFill>
                  <a:srgbClr val="FF0000"/>
                </a:solidFill>
              </a:rPr>
              <a:t>Pending Requests</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400" dirty="0">
                <a:hlinkClick r:id="rId2"/>
              </a:rPr>
              <a:t>1052r0</a:t>
            </a:r>
            <a:r>
              <a:rPr lang="en-US" sz="1400" dirty="0"/>
              <a:t> CC36 CR for 36.3.12.9 EHT-STF 						  Eunsung Park</a:t>
            </a:r>
            <a:endParaRPr lang="en-US" sz="1400" dirty="0">
              <a:hlinkClick r:id="rId3"/>
            </a:endParaRPr>
          </a:p>
          <a:p>
            <a:pPr lvl="1">
              <a:buFont typeface="Arial" panose="020B0604020202020204" pitchFamily="34" charset="0"/>
              <a:buChar char="•"/>
            </a:pPr>
            <a:r>
              <a:rPr lang="en-US" sz="1400" dirty="0">
                <a:hlinkClick r:id="rId3"/>
              </a:rPr>
              <a:t>1053r0</a:t>
            </a:r>
            <a:r>
              <a:rPr lang="en-US" sz="1400" dirty="0"/>
              <a:t> CC36 CR for 36.3.2.6 RU and MRU restrictions for 20 MHz operation Eunsung Park</a:t>
            </a:r>
            <a:endParaRPr lang="en-US" sz="1400" dirty="0">
              <a:hlinkClick r:id="rId4"/>
            </a:endParaRPr>
          </a:p>
          <a:p>
            <a:pPr lvl="1">
              <a:buFont typeface="Arial" panose="020B0604020202020204" pitchFamily="34" charset="0"/>
              <a:buChar char="•"/>
            </a:pPr>
            <a:r>
              <a:rPr lang="en-US" sz="1400" dirty="0">
                <a:hlinkClick r:id="rId4"/>
              </a:rPr>
              <a:t>1054r0</a:t>
            </a:r>
            <a:r>
              <a:rPr lang="en-US" sz="1400" dirty="0"/>
              <a:t> CC36 CR for CID 4971 to 4974							  Eunsung Park</a:t>
            </a:r>
          </a:p>
          <a:p>
            <a:pPr lvl="1">
              <a:buFont typeface="Arial" panose="020B0604020202020204" pitchFamily="34" charset="0"/>
              <a:buChar char="•"/>
            </a:pPr>
            <a:r>
              <a:rPr lang="en-GB" sz="1400" dirty="0">
                <a:hlinkClick r:id="rId5"/>
              </a:rPr>
              <a:t>1127r0</a:t>
            </a:r>
            <a:r>
              <a:rPr lang="en-GB" sz="1400" dirty="0"/>
              <a:t> </a:t>
            </a:r>
            <a:r>
              <a:rPr lang="en-US" sz="1400" dirty="0"/>
              <a:t>CC36 CR on PPDU Encoding Process 					  Youhan Kim</a:t>
            </a:r>
            <a:endParaRPr lang="en-GB" sz="1400" dirty="0"/>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400" i="1" dirty="0">
                <a:solidFill>
                  <a:srgbClr val="FF0000"/>
                </a:solidFill>
              </a:rPr>
              <a:t>Pending Requests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lvl="1">
              <a:buFont typeface="Arial" panose="020B0604020202020204" pitchFamily="34" charset="0"/>
              <a:buChar char="•"/>
            </a:pPr>
            <a:r>
              <a:rPr lang="en-GB" sz="1200" dirty="0">
                <a:hlinkClick r:id="rId2"/>
              </a:rPr>
              <a:t>501r2</a:t>
            </a:r>
            <a:r>
              <a:rPr lang="en-GB" sz="1200" dirty="0"/>
              <a:t> CR for 35.3.8							</a:t>
            </a:r>
            <a:r>
              <a:rPr lang="en-GB" sz="1200" dirty="0" err="1"/>
              <a:t>Namyeong</a:t>
            </a:r>
            <a:r>
              <a:rPr lang="en-GB" sz="1200" dirty="0"/>
              <a:t> Kim 	[SP-10’]</a:t>
            </a:r>
          </a:p>
          <a:p>
            <a:pPr lvl="1">
              <a:buFont typeface="Arial" panose="020B0604020202020204" pitchFamily="34" charset="0"/>
              <a:buChar char="•"/>
            </a:pPr>
            <a:r>
              <a:rPr lang="en-GB" sz="1200" dirty="0">
                <a:hlinkClick r:id="rId3"/>
              </a:rPr>
              <a:t>622r1</a:t>
            </a:r>
            <a:r>
              <a:rPr lang="en-GB" sz="1200" dirty="0"/>
              <a:t> TBD and CR for critical update for non-AP STA		Ming Gan 		[SP-10’]</a:t>
            </a:r>
          </a:p>
          <a:p>
            <a:pPr lvl="1">
              <a:buFont typeface="Arial" panose="020B0604020202020204" pitchFamily="34" charset="0"/>
              <a:buChar char="•"/>
            </a:pPr>
            <a:r>
              <a:rPr lang="en-GB" sz="1200" dirty="0">
                <a:hlinkClick r:id="rId4"/>
              </a:rPr>
              <a:t>467r1</a:t>
            </a:r>
            <a:r>
              <a:rPr lang="en-GB" sz="1200" dirty="0"/>
              <a:t> CR for 35.3.4.3 Multi-link element usage			Ming Gan 		[SP-10’]</a:t>
            </a:r>
          </a:p>
          <a:p>
            <a:pPr lvl="1">
              <a:buFont typeface="Arial" panose="020B0604020202020204" pitchFamily="34" charset="0"/>
              <a:buChar char="•"/>
            </a:pPr>
            <a:r>
              <a:rPr lang="en-GB" sz="1200" dirty="0">
                <a:hlinkClick r:id="rId5"/>
              </a:rPr>
              <a:t>594r1</a:t>
            </a:r>
            <a:r>
              <a:rPr lang="en-GB" sz="1200" dirty="0"/>
              <a:t> CR for CIDs Related to STA MAC Address of Non-AP MLD	Guogang Huang 	[SP-10’]</a:t>
            </a:r>
          </a:p>
          <a:p>
            <a:pPr lvl="1">
              <a:buFont typeface="Arial" panose="020B0604020202020204" pitchFamily="34" charset="0"/>
              <a:buChar char="•"/>
            </a:pPr>
            <a:r>
              <a:rPr lang="en-GB" sz="1200" strike="sngStrike" dirty="0">
                <a:solidFill>
                  <a:srgbClr val="FFC000"/>
                </a:solidFill>
                <a:hlinkClick r:id="rId6">
                  <a:extLst>
                    <a:ext uri="{A12FA001-AC4F-418D-AE19-62706E023703}">
                      <ahyp:hlinkClr xmlns:ahyp="http://schemas.microsoft.com/office/drawing/2018/hyperlinkcolor" val="tx"/>
                    </a:ext>
                  </a:extLst>
                </a:hlinkClick>
              </a:rPr>
              <a:t>534r5</a:t>
            </a:r>
            <a:r>
              <a:rPr lang="en-GB" sz="1200" strike="sngStrike" dirty="0">
                <a:solidFill>
                  <a:srgbClr val="FFC000"/>
                </a:solidFill>
              </a:rPr>
              <a:t> CR ML Reconfiguration						Payam Torab	 	[SP-5’]</a:t>
            </a:r>
          </a:p>
          <a:p>
            <a:pPr lvl="1">
              <a:buFont typeface="Arial" panose="020B0604020202020204" pitchFamily="34" charset="0"/>
              <a:buChar char="•"/>
            </a:pPr>
            <a:r>
              <a:rPr lang="en-GB" sz="1200" dirty="0">
                <a:hlinkClick r:id="rId7"/>
              </a:rPr>
              <a:t>741r3</a:t>
            </a:r>
            <a:r>
              <a:rPr lang="en-GB" sz="1200" dirty="0"/>
              <a:t> CR for CID 2162 and 2163					Ming Gan 		[SP-5’]</a:t>
            </a:r>
          </a:p>
          <a:p>
            <a:pPr lvl="1">
              <a:buFont typeface="Arial" panose="020B0604020202020204" pitchFamily="34" charset="0"/>
              <a:buChar char="•"/>
            </a:pPr>
            <a:r>
              <a:rPr lang="en-GB" sz="1200" dirty="0">
                <a:hlinkClick r:id="rId8"/>
              </a:rPr>
              <a:t>282r6</a:t>
            </a:r>
            <a:r>
              <a:rPr lang="en-GB" sz="1200" dirty="0"/>
              <a:t> Res. for CC34 CIDs for MLO TID to link mapping subclause	Laurent Cariou 	[SP-5’]</a:t>
            </a:r>
          </a:p>
          <a:p>
            <a:pPr lvl="1">
              <a:buFont typeface="Arial" panose="020B0604020202020204" pitchFamily="34" charset="0"/>
              <a:buChar char="•"/>
            </a:pPr>
            <a:r>
              <a:rPr lang="en-GB" sz="1200" dirty="0">
                <a:hlinkClick r:id="rId9"/>
              </a:rPr>
              <a:t>792r2</a:t>
            </a:r>
            <a:r>
              <a:rPr lang="en-GB" sz="1200" dirty="0"/>
              <a:t> PDT for CC34 Resolution for CID3222		       		Arik Klein		[25’]</a:t>
            </a:r>
          </a:p>
          <a:p>
            <a:pPr lvl="1">
              <a:buFont typeface="Arial" panose="020B0604020202020204" pitchFamily="34" charset="0"/>
              <a:buChar char="•"/>
            </a:pPr>
            <a:r>
              <a:rPr lang="en-GB" sz="1200" dirty="0">
                <a:hlinkClick r:id="rId10"/>
              </a:rPr>
              <a:t>971r0</a:t>
            </a:r>
            <a:r>
              <a:rPr lang="en-GB" sz="1200" dirty="0"/>
              <a:t> PDT for fast ML transition					Po-Kai Huang		[30’]</a:t>
            </a:r>
          </a:p>
          <a:p>
            <a:pPr lvl="1">
              <a:buFont typeface="Arial" panose="020B0604020202020204" pitchFamily="34" charset="0"/>
              <a:buChar char="•"/>
            </a:pPr>
            <a:r>
              <a:rPr lang="en-US" sz="1200" u="sng" dirty="0">
                <a:hlinkClick r:id="rId11"/>
              </a:rPr>
              <a:t>1011r0</a:t>
            </a:r>
            <a:r>
              <a:rPr lang="en-US" sz="1200" u="sng" dirty="0"/>
              <a:t> PDT TWT for MLD follow up					Ming Gan		</a:t>
            </a:r>
            <a:r>
              <a:rPr lang="en-GB" sz="1200" u="sng" dirty="0"/>
              <a:t>[20’]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2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July 12-20,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a:t>
            </a:r>
            <a:endParaRPr lang="en-GB" sz="1800" b="0" dirty="0"/>
          </a:p>
          <a:p>
            <a:pPr>
              <a:buFont typeface="Arial" panose="020B0604020202020204" pitchFamily="34" charset="0"/>
              <a:buChar char="•"/>
            </a:pPr>
            <a:r>
              <a:rPr lang="en-US" sz="1800" dirty="0"/>
              <a:t>TGbe Editor Status Report:</a:t>
            </a:r>
            <a:endParaRPr lang="en-US" sz="1800" b="0" dirty="0">
              <a:solidFill>
                <a:srgbClr val="00B050"/>
              </a:solidFill>
            </a:endParaRPr>
          </a:p>
          <a:p>
            <a:pPr lvl="0">
              <a:buFont typeface="Arial" panose="020B0604020202020204" pitchFamily="34" charset="0"/>
              <a:buChar char="•"/>
            </a:pPr>
            <a:r>
              <a:rPr lang="en-GB" sz="1800" dirty="0"/>
              <a:t>PDT/CR Submissions:</a:t>
            </a:r>
          </a:p>
          <a:p>
            <a:pPr lvl="0">
              <a:buFont typeface="Arial" panose="020B0604020202020204" pitchFamily="34" charset="0"/>
              <a:buChar char="•"/>
            </a:pPr>
            <a:r>
              <a:rPr lang="en-GB" sz="1800" dirty="0"/>
              <a:t>Motions (during 2</a:t>
            </a:r>
            <a:r>
              <a:rPr lang="en-GB" sz="1800" baseline="30000" dirty="0"/>
              <a:t>nd</a:t>
            </a:r>
            <a:r>
              <a:rPr lang="en-GB" sz="1800" dirty="0"/>
              <a:t> half of meeting):</a:t>
            </a:r>
            <a:endParaRPr lang="en-GB" sz="1800" b="0" dirty="0">
              <a:solidFill>
                <a:srgbClr val="00B050"/>
              </a:solidFill>
            </a:endParaRPr>
          </a:p>
          <a:p>
            <a:pPr lvl="0">
              <a:buFont typeface="Arial" panose="020B0604020202020204" pitchFamily="34" charset="0"/>
              <a:buChar char="•"/>
            </a:pPr>
            <a:r>
              <a:rPr lang="en-GB" sz="1800" dirty="0"/>
              <a:t>PDT/CR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40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Pending Requests</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CC34 CR Submissions:</a:t>
            </a:r>
          </a:p>
          <a:p>
            <a:pPr marL="800100" lvl="1" indent="-342900">
              <a:buFont typeface="Arial" panose="020B0604020202020204" pitchFamily="34" charset="0"/>
              <a:buChar char="•"/>
            </a:pPr>
            <a:r>
              <a:rPr lang="en-GB" sz="1800" i="1" dirty="0">
                <a:solidFill>
                  <a:srgbClr val="FF0000"/>
                </a:solidFill>
              </a:rPr>
              <a:t>Pending Requests</a:t>
            </a:r>
          </a:p>
          <a:p>
            <a:pPr lvl="0">
              <a:buFont typeface="Arial" panose="020B0604020202020204" pitchFamily="34" charset="0"/>
              <a:buChar char="•"/>
            </a:pPr>
            <a:r>
              <a:rPr lang="en-GB" sz="2000" dirty="0"/>
              <a:t>CC36 CR Submissions:</a:t>
            </a:r>
          </a:p>
          <a:p>
            <a:pPr marL="800100" lvl="1" indent="-342900">
              <a:buFont typeface="Arial" panose="020B0604020202020204" pitchFamily="34" charset="0"/>
              <a:buChar char="•"/>
            </a:pPr>
            <a:r>
              <a:rPr lang="en-GB" sz="1800" i="1" dirty="0">
                <a:solidFill>
                  <a:srgbClr val="FF0000"/>
                </a:solidFill>
              </a:rPr>
              <a:t>Pending Requests</a:t>
            </a:r>
          </a:p>
          <a:p>
            <a:pPr>
              <a:buFont typeface="Arial" panose="020B0604020202020204" pitchFamily="34" charset="0"/>
              <a:buChar char="•"/>
            </a:pPr>
            <a:r>
              <a:rPr lang="en-GB" sz="2000" dirty="0"/>
              <a:t>Technical Submissions:</a:t>
            </a:r>
          </a:p>
          <a:p>
            <a:pPr lvl="1">
              <a:buFont typeface="Arial" panose="020B0604020202020204" pitchFamily="34" charset="0"/>
              <a:buChar char="•"/>
            </a:pPr>
            <a:r>
              <a:rPr lang="en-GB" sz="1600" i="1" dirty="0">
                <a:solidFill>
                  <a:srgbClr val="FF0000"/>
                </a:solidFill>
              </a:rPr>
              <a:t>Pending Requests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lvl="0">
              <a:buFont typeface="Arial" panose="020B0604020202020204" pitchFamily="34" charset="0"/>
              <a:buChar char="•"/>
            </a:pPr>
            <a:r>
              <a:rPr lang="en-GB" sz="2000" dirty="0"/>
              <a:t>PDT/CR Submissions-Joint:</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CR/PDT Submissions-MAC:</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July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74645</TotalTime>
  <Words>2689</Words>
  <Application>Microsoft Office PowerPoint</Application>
  <PresentationFormat>On-screen Show (4:3)</PresentationFormat>
  <Paragraphs>323</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July 2021 Meeting Agenda</vt:lpstr>
      <vt:lpstr>IEEE 802.11 TGbe: Enhancements for Extremely High Throughput (EHT) WLAN Task Group</vt:lpstr>
      <vt:lpstr>Registration for the July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1415</cp:revision>
  <cp:lastPrinted>1601-01-01T00:00:00Z</cp:lastPrinted>
  <dcterms:created xsi:type="dcterms:W3CDTF">2017-01-26T15:28:16Z</dcterms:created>
  <dcterms:modified xsi:type="dcterms:W3CDTF">2021-07-12T19:39:36Z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