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56" r:id="rId2"/>
    <p:sldId id="257" r:id="rId3"/>
    <p:sldId id="258" r:id="rId4"/>
    <p:sldId id="259" r:id="rId5"/>
    <p:sldId id="261" r:id="rId6"/>
    <p:sldId id="269" r:id="rId7"/>
    <p:sldId id="262" r:id="rId8"/>
    <p:sldId id="271" r:id="rId9"/>
    <p:sldId id="289" r:id="rId10"/>
    <p:sldId id="266" r:id="rId11"/>
    <p:sldId id="290" r:id="rId12"/>
    <p:sldId id="283" r:id="rId13"/>
    <p:sldId id="288" r:id="rId14"/>
    <p:sldId id="296" r:id="rId15"/>
    <p:sldId id="293" r:id="rId16"/>
    <p:sldId id="267" r:id="rId1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74"/>
    <p:restoredTop sz="96786"/>
  </p:normalViewPr>
  <p:slideViewPr>
    <p:cSldViewPr snapToGrid="0" snapToObjects="1">
      <p:cViewPr varScale="1">
        <p:scale>
          <a:sx n="124" d="100"/>
          <a:sy n="124" d="100"/>
        </p:scale>
        <p:origin x="185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January 2021</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9270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June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3176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0918r1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3"/>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www.computer.org/volunteering/boards-and-committees/standards-activities/committees/cybersecurity-privacy"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June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1-06-02</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1" normalizeH="0" baseline="0" noProof="0" dirty="0" err="1">
                <a:ln>
                  <a:noFill/>
                </a:ln>
                <a:solidFill>
                  <a:srgbClr val="000000"/>
                </a:solidFill>
                <a:effectLst/>
                <a:uLnTx/>
                <a:uFillTx/>
                <a:latin typeface="Times New Roman"/>
                <a:cs typeface="Times New Roman"/>
                <a:sym typeface="Times New Roman"/>
              </a:rPr>
              <a:t>TGbi</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 </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Agenda – </a:t>
            </a:r>
            <a:r>
              <a:rPr lang="en-US" dirty="0"/>
              <a:t>June</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 202</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1</a:t>
            </a:r>
            <a:endParaRPr kumimoji="0" sz="3200" b="1" i="0" u="none" strike="noStrike" kern="0" cap="none" spc="-1" normalizeH="0" baseline="0" noProof="0" dirty="0">
              <a:ln>
                <a:noFill/>
              </a:ln>
              <a:solidFill>
                <a:srgbClr val="000000"/>
              </a:solidFill>
              <a:effectLst/>
              <a:uLnTx/>
              <a:uFillTx/>
              <a:latin typeface="Times New Roman"/>
              <a:cs typeface="Times New Roman"/>
              <a:sym typeface="Times New Roman"/>
            </a:endParaRPr>
          </a:p>
        </p:txBody>
      </p:sp>
      <p:sp>
        <p:nvSpPr>
          <p:cNvPr id="82" name="CustomShape 2"/>
          <p:cNvSpPr txBox="1"/>
          <p:nvPr/>
        </p:nvSpPr>
        <p:spPr>
          <a:xfrm>
            <a:off x="342900" y="1287125"/>
            <a:ext cx="8457480" cy="550441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0" marR="0" lvl="0" indent="0" algn="l" defTabSz="914400" rtl="0" eaLnBrk="1" fontAlgn="auto" latinLnBrk="0" hangingPunct="0">
              <a:lnSpc>
                <a:spcPct val="81000"/>
              </a:lnSpc>
              <a:spcBef>
                <a:spcPts val="200"/>
              </a:spcBef>
              <a:spcAft>
                <a:spcPts val="0"/>
              </a:spcAft>
              <a:buClrTx/>
              <a:buSzTx/>
              <a:buFontTx/>
              <a:buNone/>
              <a:tabLst/>
              <a:defRPr sz="2200" b="1" spc="-1">
                <a:latin typeface="Times New Roman"/>
                <a:ea typeface="Times New Roman"/>
                <a:cs typeface="Times New Roman"/>
                <a:sym typeface="Times New Roman"/>
              </a:defRPr>
            </a:pPr>
            <a:r>
              <a:rPr lang="en-US" sz="2200" b="1" spc="-1" dirty="0">
                <a:latin typeface="Times New Roman"/>
                <a:cs typeface="Times New Roman"/>
                <a:sym typeface="Times New Roman"/>
              </a:rPr>
              <a:t>Thurs</a:t>
            </a:r>
            <a:r>
              <a:rPr kumimoji="0" lang="en-US" sz="2200" b="1" i="0" u="none" strike="noStrike" kern="0" cap="none" spc="-1" normalizeH="0" baseline="0" noProof="0" dirty="0">
                <a:ln>
                  <a:noFill/>
                </a:ln>
                <a:solidFill>
                  <a:srgbClr val="000000"/>
                </a:solidFill>
                <a:effectLst/>
                <a:uLnTx/>
                <a:uFillTx/>
                <a:latin typeface="Times New Roman"/>
                <a:cs typeface="Times New Roman"/>
                <a:sym typeface="Times New Roman"/>
              </a:rPr>
              <a:t>day June 3, 9:00 EDT</a:t>
            </a:r>
            <a:endParaRPr kumimoji="0" sz="22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0" marR="0" lvl="0" indent="0" algn="l" defTabSz="914400" rtl="0" eaLnBrk="1" fontAlgn="auto" latinLnBrk="0" hangingPunct="0">
              <a:lnSpc>
                <a:spcPct val="81000"/>
              </a:lnSpc>
              <a:spcBef>
                <a:spcPts val="200"/>
              </a:spcBef>
              <a:spcAft>
                <a:spcPts val="0"/>
              </a:spcAft>
              <a:buClrTx/>
              <a:buSzTx/>
              <a:buFontTx/>
              <a:buNone/>
              <a:tabLst/>
              <a:defRPr sz="2200" spc="-1">
                <a:latin typeface="Arial"/>
                <a:ea typeface="Arial"/>
                <a:cs typeface="Arial"/>
                <a:sym typeface="Arial"/>
              </a:defRPr>
            </a:pPr>
            <a:endParaRPr kumimoji="0" sz="2200" b="0" i="0" u="none" strike="noStrike" kern="0" cap="none" spc="-1" normalizeH="0" baseline="0" noProof="0" dirty="0">
              <a:ln>
                <a:noFill/>
              </a:ln>
              <a:solidFill>
                <a:srgbClr val="000000"/>
              </a:solidFill>
              <a:effectLst/>
              <a:uLnTx/>
              <a:uFillTx/>
              <a:latin typeface="Arial"/>
              <a:cs typeface="Arial"/>
              <a:sym typeface="Arial"/>
            </a:endParaRPr>
          </a:p>
          <a:p>
            <a:pPr marL="719" marR="0" lvl="0" indent="0" algn="l" defTabSz="914400" rtl="0" eaLnBrk="1" fontAlgn="auto" latinLnBrk="0" hangingPunct="0">
              <a:lnSpc>
                <a:spcPct val="81000"/>
              </a:lnSpc>
              <a:spcBef>
                <a:spcPts val="200"/>
              </a:spcBef>
              <a:spcAft>
                <a:spcPts val="0"/>
              </a:spcAft>
              <a:buClr>
                <a:srgbClr val="000000"/>
              </a:buClr>
              <a:buSzPct val="100000"/>
              <a:buFontTx/>
              <a:buNone/>
              <a:tabLst/>
              <a:defRPr sz="1500" b="1" spc="-1">
                <a:latin typeface="Times New Roman"/>
                <a:ea typeface="Times New Roman"/>
                <a:cs typeface="Times New Roman"/>
                <a:sym typeface="Times New Roman"/>
              </a:defRPr>
            </a:pPr>
            <a:r>
              <a:rPr kumimoji="0" sz="2000" b="1" i="0" u="none" strike="noStrike" kern="0" cap="none" spc="-1" normalizeH="0" baseline="0" noProof="0" dirty="0">
                <a:ln>
                  <a:noFill/>
                </a:ln>
                <a:solidFill>
                  <a:srgbClr val="000000"/>
                </a:solidFill>
                <a:effectLst/>
                <a:uLnTx/>
                <a:uFillTx/>
                <a:latin typeface="Times New Roman"/>
                <a:cs typeface="Times New Roman"/>
                <a:sym typeface="Times New Roman"/>
              </a:rPr>
              <a:t>Administrative</a:t>
            </a:r>
            <a:endPar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b="1" spc="-1" dirty="0">
                <a:latin typeface="Times New Roman"/>
                <a:cs typeface="Times New Roman"/>
                <a:sym typeface="Times New Roman"/>
              </a:rPr>
              <a:t>Call for submissions</a:t>
            </a: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rPr>
              <a:t>Reminder of upcoming </a:t>
            </a:r>
            <a:r>
              <a:rPr kumimoji="0" lang="en-US" sz="2000" b="1" i="0" u="none" strike="noStrike" kern="0" cap="none" spc="-1" normalizeH="0" baseline="0" noProof="0" dirty="0">
                <a:ln>
                  <a:noFill/>
                </a:ln>
                <a:solidFill>
                  <a:schemeClr val="tx1"/>
                </a:solidFill>
                <a:effectLst/>
                <a:uLnTx/>
                <a:uFillTx/>
                <a:latin typeface="Times New Roman"/>
                <a:cs typeface="Times New Roman"/>
                <a:sym typeface="Times New Roman"/>
              </a:rPr>
              <a:t>teleconferences: </a:t>
            </a:r>
            <a:r>
              <a:rPr lang="en-US" sz="2000" b="1" dirty="0">
                <a:solidFill>
                  <a:schemeClr val="tx1"/>
                </a:solidFill>
                <a:latin typeface="Times New Roman" panose="02020603050405020304" pitchFamily="18" charset="0"/>
                <a:cs typeface="Times New Roman" panose="02020603050405020304" pitchFamily="18" charset="0"/>
              </a:rPr>
              <a:t>6/17, 7/1</a:t>
            </a:r>
            <a:endParaRPr kumimoji="0" lang="en-US" sz="2000" b="1" i="0" u="none" strike="noStrike" kern="0" cap="none" spc="-1" normalizeH="0" baseline="0" noProof="0" dirty="0">
              <a:ln>
                <a:noFill/>
              </a:ln>
              <a:solidFill>
                <a:schemeClr val="tx1"/>
              </a:solidFill>
              <a:effectLst/>
              <a:uLnTx/>
              <a:uFillTx/>
              <a:latin typeface="Times New Roman"/>
              <a:cs typeface="Times New Roman"/>
              <a:sym typeface="Times New Roman"/>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2000" b="0" i="0" u="none" strike="noStrike" kern="0" cap="none" spc="-1" normalizeH="0" baseline="0" noProof="0" dirty="0">
              <a:ln>
                <a:noFill/>
              </a:ln>
              <a:solidFill>
                <a:srgbClr val="000000"/>
              </a:solidFill>
              <a:effectLst/>
              <a:uLnTx/>
              <a:uFillTx/>
              <a:latin typeface="Arial"/>
              <a:cs typeface="Arial"/>
              <a:sym typeface="Arial"/>
            </a:endParaRPr>
          </a:p>
          <a:p>
            <a:pPr marL="719" marR="0" lvl="1" indent="0" algn="l" defTabSz="914400" rtl="0" eaLnBrk="1" fontAlgn="auto" latinLnBrk="0" hangingPunct="0">
              <a:lnSpc>
                <a:spcPct val="81000"/>
              </a:lnSpc>
              <a:spcBef>
                <a:spcPts val="200"/>
              </a:spcBef>
              <a:spcAft>
                <a:spcPts val="0"/>
              </a:spcAft>
              <a:buClr>
                <a:srgbClr val="000000"/>
              </a:buClr>
              <a:buSzPct val="100000"/>
              <a:buFontTx/>
              <a:buNone/>
              <a:tabLst/>
              <a:defRPr sz="1500" spc="-1">
                <a:latin typeface="Times New Roman"/>
                <a:ea typeface="Times New Roman"/>
                <a:cs typeface="Times New Roman"/>
                <a:sym typeface="Times New Roman"/>
              </a:defRPr>
            </a:pPr>
            <a:r>
              <a:rPr kumimoji="0" sz="2000" b="1" i="0" u="none" strike="noStrike" kern="0" cap="none" spc="-1" normalizeH="0" baseline="0" noProof="0" dirty="0">
                <a:ln>
                  <a:noFill/>
                </a:ln>
                <a:solidFill>
                  <a:srgbClr val="000000"/>
                </a:solidFill>
                <a:effectLst/>
                <a:uLnTx/>
                <a:uFillTx/>
                <a:latin typeface="Times New Roman"/>
                <a:cs typeface="Times New Roman"/>
                <a:sym typeface="Times New Roman"/>
              </a:rPr>
              <a:t>Discussion</a:t>
            </a:r>
            <a:endPar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rPr>
              <a:t>Review of Use Case/Issue Tracking document by Po-Kai Huang</a:t>
            </a:r>
          </a:p>
          <a:p>
            <a:pPr marL="342900" lvl="0" indent="-342900">
              <a:buFont typeface="Arial" panose="020B0604020202020204" pitchFamily="34" charset="0"/>
              <a:buChar char="•"/>
              <a:defRPr sz="1500" spc="-1">
                <a:latin typeface="Arial"/>
                <a:ea typeface="Arial"/>
                <a:cs typeface="Arial"/>
                <a:sym typeface="Arial"/>
              </a:defRPr>
            </a:pPr>
            <a:endPar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rPr>
              <a:t>Introduction and discussion with Eric Hibbard, chair of Cybersecurity and Privacy Standards Committee. </a:t>
            </a:r>
          </a:p>
          <a:p>
            <a:pPr marL="342900" lvl="0" indent="-342900">
              <a:buFont typeface="Arial" panose="020B0604020202020204" pitchFamily="34" charset="0"/>
              <a:buChar char="•"/>
              <a:defRPr sz="1500" spc="-1">
                <a:latin typeface="Arial"/>
                <a:ea typeface="Arial"/>
                <a:cs typeface="Arial"/>
                <a:sym typeface="Arial"/>
              </a:defRPr>
            </a:pPr>
            <a:r>
              <a:rPr lang="en-US" sz="1500" u="sng" dirty="0">
                <a:sym typeface="Arial"/>
                <a:hlinkClick r:id="rId2" tooltip="https://www.computer.org/volunteering/boards-and-committees/standards-activities/committees/cybersecurity-privacy"/>
              </a:rPr>
              <a:t>https://www.computer.org/volunteering/boards-and-committees/standards-activities/committees/cybersecurity-privacy</a:t>
            </a:r>
            <a:endPar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342900" indent="-342900">
              <a:buFont typeface="Arial" panose="020B0604020202020204" pitchFamily="34" charset="0"/>
              <a:buChar char="•"/>
              <a:defRPr sz="1500" spc="-1">
                <a:latin typeface="Arial"/>
                <a:ea typeface="Arial"/>
                <a:cs typeface="Arial"/>
                <a:sym typeface="Arial"/>
              </a:defRPr>
            </a:pPr>
            <a:endParaRPr lang="en-US" sz="2000" b="1" spc="-1" dirty="0">
              <a:latin typeface="Times New Roman" panose="02020603050405020304" pitchFamily="18" charset="0"/>
              <a:cs typeface="Times New Roman" panose="02020603050405020304" pitchFamily="18" charset="0"/>
              <a:sym typeface="Arial"/>
            </a:endParaRPr>
          </a:p>
          <a:p>
            <a:pPr marL="342900" indent="-342900">
              <a:buFont typeface="Arial" panose="020B0604020202020204" pitchFamily="34" charset="0"/>
              <a:buChar char="•"/>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Any new topics?</a:t>
            </a:r>
            <a:endPar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342900" marR="0" lvl="0" indent="-34290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sz="1500" spc="-1">
                <a:latin typeface="Arial"/>
                <a:ea typeface="Arial"/>
                <a:cs typeface="Arial"/>
                <a:sym typeface="Arial"/>
              </a:defRPr>
            </a:pPr>
            <a:endPar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Adjourn</a:t>
            </a:r>
            <a:endParaRPr kumimoji="0"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500" b="0" i="0" u="none" strike="noStrike" kern="0" cap="none" spc="-1"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47001572"/>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June</a:t>
            </a:r>
            <a:r>
              <a:rPr dirty="0"/>
              <a:t> 202</a:t>
            </a:r>
            <a:r>
              <a:rPr lang="en-US" dirty="0"/>
              <a:t>1</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June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June 3</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66671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Sign in for attendance tracking in minutes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685800" y="685800"/>
            <a:ext cx="7771680" cy="561109"/>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a:xfrm>
            <a:off x="685800" y="1246909"/>
            <a:ext cx="7771680" cy="4848251"/>
          </a:xfrm>
        </p:spPr>
        <p:txBody>
          <a:bodyPr>
            <a:normAutofit fontScale="92500" lnSpcReduction="20000"/>
          </a:bodyPr>
          <a:lstStyle/>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u="sng" dirty="0">
                <a:solidFill>
                  <a:schemeClr val="tx1"/>
                </a:solidFill>
                <a:latin typeface="Calibri" panose="020F0502020204030204" pitchFamily="34" charset="0"/>
                <a:cs typeface="Calibri" panose="020F0502020204030204" pitchFamily="34" charset="0"/>
              </a:rPr>
              <a:t>Ways To Inform The IEEE </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Cause an LOA to be submitted to the IEEE-SA (</a:t>
            </a:r>
            <a:r>
              <a:rPr lang="en-US" altLang="en-US" sz="1500" dirty="0" err="1">
                <a:solidFill>
                  <a:schemeClr val="tx1"/>
                </a:solidFill>
                <a:latin typeface="Calibri" pitchFamily="34" charset="0"/>
                <a:cs typeface="Calibri" pitchFamily="34" charset="0"/>
              </a:rPr>
              <a:t>patcom@ieee.org</a:t>
            </a:r>
            <a:r>
              <a:rPr lang="en-US" altLang="en-US" sz="1500" dirty="0">
                <a:solidFill>
                  <a:schemeClr val="tx1"/>
                </a:solidFill>
                <a:latin typeface="Calibri" pitchFamily="34" charset="0"/>
                <a:cs typeface="Calibri" pitchFamily="34" charset="0"/>
              </a:rPr>
              <a:t>);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Provide the chair of this group with the identity of the holder(s) of any and all such claims as soon as possible;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Speak up now and respond to this Call for Potentially Essential Patents</a:t>
            </a:r>
          </a:p>
          <a:p>
            <a:pPr marL="458788" indent="-458788">
              <a:defRPr/>
            </a:pPr>
            <a:r>
              <a:rPr lang="en-US" altLang="en-US" sz="1500" dirty="0">
                <a:solidFill>
                  <a:schemeClr val="tx1"/>
                </a:solidFill>
                <a:latin typeface="Calibri" pitchFamily="34" charset="0"/>
                <a:cs typeface="Calibri" pitchFamily="34" charset="0"/>
              </a:rPr>
              <a:t>	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250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1625600"/>
            <a:ext cx="7770813" cy="4334687"/>
          </a:xfrm>
        </p:spPr>
        <p:txBody>
          <a:bodyPr>
            <a:normAutofit/>
          </a:bodyPr>
          <a:lstStyle/>
          <a:p>
            <a:pPr>
              <a:lnSpc>
                <a:spcPct val="80000"/>
              </a:lnSpc>
              <a:spcAft>
                <a:spcPct val="40000"/>
              </a:spcAft>
              <a:buSzPct val="150000"/>
              <a:defRPr/>
            </a:pPr>
            <a:r>
              <a:rPr lang="en-US" altLang="en-US"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defRPr/>
            </a:pPr>
            <a:r>
              <a:rPr lang="en-GB" altLang="en-US" sz="24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24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900" dirty="0">
                <a:solidFill>
                  <a:schemeClr val="tx1"/>
                </a:solidFill>
                <a:latin typeface="Calibri" panose="020F0502020204030204" pitchFamily="34" charset="0"/>
                <a:cs typeface="Calibri" panose="020F0502020204030204" pitchFamily="34" charset="0"/>
              </a:rPr>
              <a:t>---------------------------------------------------------------   </a:t>
            </a:r>
            <a:endParaRPr lang="en-US" altLang="en-US" sz="12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200" dirty="0">
                <a:solidFill>
                  <a:schemeClr val="tx1"/>
                </a:solidFill>
                <a:latin typeface="Calibri" panose="020F0502020204030204" pitchFamily="34" charset="0"/>
                <a:cs typeface="Calibri" panose="020F0502020204030204" pitchFamily="34" charset="0"/>
              </a:rPr>
              <a:t>For more details, see </a:t>
            </a:r>
            <a:r>
              <a:rPr lang="en-US" altLang="en-US" sz="12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200" dirty="0">
                <a:solidFill>
                  <a:schemeClr val="tx1"/>
                </a:solidFill>
                <a:latin typeface="Calibri" panose="020F0502020204030204" pitchFamily="34" charset="0"/>
                <a:cs typeface="Calibri" panose="020F0502020204030204" pitchFamily="34" charset="0"/>
              </a:rPr>
              <a:t>, clause 5.3.10 and </a:t>
            </a:r>
            <a:br>
              <a:rPr lang="en-US" altLang="en-US" sz="1200" dirty="0">
                <a:solidFill>
                  <a:schemeClr val="tx1"/>
                </a:solidFill>
                <a:latin typeface="Calibri" panose="020F0502020204030204" pitchFamily="34" charset="0"/>
                <a:cs typeface="Calibri" panose="020F0502020204030204" pitchFamily="34" charset="0"/>
              </a:rPr>
            </a:br>
            <a:r>
              <a:rPr lang="en-US" altLang="en-US" sz="12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20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2137244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8817</TotalTime>
  <Words>1734</Words>
  <Application>Microsoft Macintosh PowerPoint</Application>
  <PresentationFormat>On-screen Show (4:3)</PresentationFormat>
  <Paragraphs>142</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Helvetica</vt:lpstr>
      <vt:lpstr>Helvetica Neue</vt:lpstr>
      <vt:lpstr>Monotype Sorts</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PowerPoint Presentation</vt:lpstr>
      <vt:lpstr>Other guidelines for IEEE WG meetings</vt:lpstr>
      <vt:lpstr>IEEE-SA standards activities shall allow the fair &amp; equitable consideration of all viewpoints</vt:lpstr>
      <vt:lpstr>IEEE SA Policy Documents</vt:lpstr>
      <vt:lpstr>IEEE SA Rules Documents</vt:lpstr>
      <vt:lpstr>IEEE SA Copyright Policy</vt:lpstr>
      <vt:lpstr>IEEE SA Copyright Policy</vt:lpstr>
      <vt:lpstr>PowerPoint Presentation</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97</cp:revision>
  <dcterms:modified xsi:type="dcterms:W3CDTF">2021-06-02T21:43:56Z</dcterms:modified>
</cp:coreProperties>
</file>