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56" r:id="rId2"/>
    <p:sldId id="257" r:id="rId3"/>
    <p:sldId id="268" r:id="rId4"/>
    <p:sldId id="265" r:id="rId5"/>
    <p:sldId id="269" r:id="rId6"/>
    <p:sldId id="260" r:id="rId7"/>
    <p:sldId id="261" r:id="rId8"/>
    <p:sldId id="262" r:id="rId9"/>
    <p:sldId id="263" r:id="rId10"/>
    <p:sldId id="283" r:id="rId11"/>
    <p:sldId id="284" r:id="rId12"/>
    <p:sldId id="287" r:id="rId13"/>
    <p:sldId id="288" r:id="rId14"/>
    <p:sldId id="289" r:id="rId15"/>
    <p:sldId id="270" r:id="rId16"/>
    <p:sldId id="290" r:id="rId17"/>
    <p:sldId id="368" r:id="rId18"/>
    <p:sldId id="369" r:id="rId19"/>
    <p:sldId id="293" r:id="rId2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85" d="100"/>
          <a:sy n="85" d="100"/>
        </p:scale>
        <p:origin x="108" y="48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5/31/2021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397820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9310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9241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802.11-21/0912r0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June 2021</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1/11-21-0578-01-0arc-obsolete-annex-g.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1/11-21-0414-02-0arc-draft-examples-of-a-proposed-notation-for-frame-exchange-sequence-sequences-in-annex-g-of-802-11-2020.docx" TargetMode="External"/><Relationship Id="rId4" Type="http://schemas.openxmlformats.org/officeDocument/2006/relationships/hyperlink" Target="https://mentor.ieee.org/802.11/dcn/21/11-21-0833-00-0arc-frame-exchange-sequence-annenx-g-divorce.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9/11-19-0106-00-000m-sta-and-ap.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802.11/dcn/20/11-20-0174-00-0arc-epd-and-lpd-terminology-misalignment-in-ieee-std-802-1-and-802-11.pptx"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ARC-SC-agenda-Jun-3-2021</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2021-05-31</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spid="_x0000_s3111" name="Document" r:id="rId4" imgW="10457640" imgH="2537948" progId="Word.Document.8">
                  <p:embed/>
                </p:oleObj>
              </mc:Choice>
              <mc:Fallback>
                <p:oleObj name="Document" r:id="rId4" imgW="10457640" imgH="2537948" progId="Word.Document.8">
                  <p:embed/>
                  <p:pic>
                    <p:nvPicPr>
                      <p:cNvPr id="0" name="Picture 3"/>
                      <p:cNvPicPr>
                        <a:picLocks noChangeAspect="1" noChangeArrowheads="1"/>
                      </p:cNvPicPr>
                      <p:nvPr/>
                    </p:nvPicPr>
                    <p:blipFill>
                      <a:blip r:embed="rId5"/>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Agenda –3 June 2021</a:t>
            </a:r>
            <a:endParaRPr lang="en-GB" dirty="0"/>
          </a:p>
        </p:txBody>
      </p:sp>
      <p:sp>
        <p:nvSpPr>
          <p:cNvPr id="4098" name="Rectangle 2"/>
          <p:cNvSpPr>
            <a:spLocks noGrp="1" noChangeArrowheads="1"/>
          </p:cNvSpPr>
          <p:nvPr>
            <p:ph idx="1"/>
          </p:nvPr>
        </p:nvSpPr>
        <p:spPr>
          <a:xfrm>
            <a:off x="914401" y="1295400"/>
            <a:ext cx="10361084" cy="5103813"/>
          </a:xfrm>
          <a:ln/>
        </p:spPr>
        <p:txBody>
          <a:bodyPr/>
          <a:lstStyle/>
          <a:p>
            <a:pPr marL="457200" indent="-457200">
              <a:lnSpc>
                <a:spcPct val="90000"/>
              </a:lnSpc>
              <a:spcBef>
                <a:spcPts val="300"/>
              </a:spcBef>
              <a:spcAft>
                <a:spcPts val="0"/>
              </a:spcAft>
              <a:buFont typeface="Arial" panose="020B0604020202020204" pitchFamily="34" charset="0"/>
              <a:buChar char="•"/>
              <a:defRPr/>
            </a:pPr>
            <a:r>
              <a:rPr lang="en-US" sz="2800" dirty="0"/>
              <a:t>Attendance, noises/recording, meeting protocol reminders</a:t>
            </a:r>
          </a:p>
          <a:p>
            <a:pPr marL="457200" indent="-457200">
              <a:lnSpc>
                <a:spcPct val="90000"/>
              </a:lnSpc>
              <a:spcBef>
                <a:spcPts val="30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300"/>
              </a:spcBef>
              <a:spcAft>
                <a:spcPts val="600"/>
              </a:spcAft>
              <a:buFont typeface="Arial" panose="020B0604020202020204" pitchFamily="34" charset="0"/>
              <a:buChar char="•"/>
              <a:defRPr/>
            </a:pPr>
            <a:r>
              <a:rPr lang="en-US" sz="2800" dirty="0"/>
              <a:t>Annex G way forward contribution/discussion:</a:t>
            </a:r>
          </a:p>
          <a:p>
            <a:pPr marL="857250" lvl="1" indent="-457200">
              <a:lnSpc>
                <a:spcPct val="90000"/>
              </a:lnSpc>
              <a:spcBef>
                <a:spcPts val="300"/>
              </a:spcBef>
              <a:spcAft>
                <a:spcPts val="0"/>
              </a:spcAft>
              <a:buFont typeface="Arial" panose="020B0604020202020204" pitchFamily="34" charset="0"/>
              <a:buChar char="•"/>
              <a:defRPr/>
            </a:pPr>
            <a:r>
              <a:rPr lang="en-US" sz="2400" b="1" dirty="0"/>
              <a:t>Current plan: </a:t>
            </a:r>
          </a:p>
          <a:p>
            <a:pPr marL="1257300" lvl="2" indent="-457200">
              <a:lnSpc>
                <a:spcPct val="90000"/>
              </a:lnSpc>
              <a:spcBef>
                <a:spcPts val="300"/>
              </a:spcBef>
              <a:spcAft>
                <a:spcPts val="0"/>
              </a:spcAft>
              <a:buFont typeface="Arial" panose="020B0604020202020204" pitchFamily="34" charset="0"/>
              <a:buChar char="•"/>
              <a:defRPr/>
            </a:pPr>
            <a:r>
              <a:rPr lang="en-US" sz="2200" dirty="0"/>
              <a:t>Replace any references in main body text (to Annex G or “frame exchange sequence” in various spellings) with normative text in-place, add definition(s), etc. </a:t>
            </a:r>
          </a:p>
          <a:p>
            <a:pPr marL="1257300" lvl="2" indent="-457200">
              <a:lnSpc>
                <a:spcPct val="90000"/>
              </a:lnSpc>
              <a:spcBef>
                <a:spcPts val="300"/>
              </a:spcBef>
              <a:spcAft>
                <a:spcPts val="0"/>
              </a:spcAft>
              <a:buFont typeface="Arial" panose="020B0604020202020204" pitchFamily="34" charset="0"/>
              <a:buChar char="•"/>
              <a:defRPr/>
            </a:pPr>
            <a:r>
              <a:rPr lang="en-US" sz="2200" dirty="0"/>
              <a:t>Create a new and more useable Annex G with a friendly notation/style and cross-references to main body text for technical details – make it more of an introduction/overview of 802.11 frame exchanges</a:t>
            </a:r>
          </a:p>
          <a:p>
            <a:pPr marL="857250" lvl="1" indent="-457200">
              <a:lnSpc>
                <a:spcPct val="90000"/>
              </a:lnSpc>
              <a:spcBef>
                <a:spcPts val="300"/>
              </a:spcBef>
              <a:spcAft>
                <a:spcPts val="0"/>
              </a:spcAft>
              <a:buFont typeface="Arial" panose="020B0604020202020204" pitchFamily="34" charset="0"/>
              <a:buChar char="•"/>
              <a:defRPr/>
            </a:pPr>
            <a:r>
              <a:rPr lang="en-US" sz="2400" dirty="0"/>
              <a:t>Remove Annex G – </a:t>
            </a:r>
            <a:r>
              <a:rPr lang="en-US" sz="2400" dirty="0">
                <a:hlinkClick r:id="rId3"/>
              </a:rPr>
              <a:t>11-21/0578r1</a:t>
            </a:r>
            <a:r>
              <a:rPr lang="en-US" sz="2400" dirty="0"/>
              <a:t> – Graham Smith</a:t>
            </a:r>
          </a:p>
          <a:p>
            <a:pPr marL="857250" lvl="1" indent="-457200">
              <a:lnSpc>
                <a:spcPct val="90000"/>
              </a:lnSpc>
              <a:spcBef>
                <a:spcPts val="300"/>
              </a:spcBef>
              <a:spcAft>
                <a:spcPts val="0"/>
              </a:spcAft>
              <a:buFont typeface="Arial" panose="020B0604020202020204" pitchFamily="34" charset="0"/>
              <a:buChar char="•"/>
              <a:defRPr/>
            </a:pPr>
            <a:r>
              <a:rPr lang="en-US" sz="2400" dirty="0"/>
              <a:t>Divorce frame exchange/Annex G - </a:t>
            </a:r>
            <a:r>
              <a:rPr lang="en-US" sz="2400" dirty="0">
                <a:hlinkClick r:id="rId4"/>
              </a:rPr>
              <a:t>11-21/0833r0</a:t>
            </a:r>
            <a:r>
              <a:rPr lang="en-US" sz="2400" dirty="0"/>
              <a:t> – Robert Stacey</a:t>
            </a:r>
          </a:p>
          <a:p>
            <a:pPr marL="857250" lvl="1" indent="-457200">
              <a:lnSpc>
                <a:spcPct val="90000"/>
              </a:lnSpc>
              <a:spcBef>
                <a:spcPts val="300"/>
              </a:spcBef>
              <a:spcAft>
                <a:spcPts val="0"/>
              </a:spcAft>
              <a:buFont typeface="Arial" panose="020B0604020202020204" pitchFamily="34" charset="0"/>
              <a:buChar char="•"/>
              <a:defRPr/>
            </a:pPr>
            <a:r>
              <a:rPr lang="en-US" sz="2400" dirty="0"/>
              <a:t>Replace Annex G with some other notation/style – </a:t>
            </a:r>
            <a:r>
              <a:rPr lang="en-US" sz="2400" dirty="0">
                <a:hlinkClick r:id="rId5"/>
              </a:rPr>
              <a:t>11-21/0414r2</a:t>
            </a:r>
            <a:r>
              <a:rPr lang="en-US" sz="2400" dirty="0"/>
              <a:t> – Harry Bims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Other</a:t>
            </a:r>
            <a:endParaRPr lang="en-GB" dirty="0"/>
          </a:p>
        </p:txBody>
      </p:sp>
      <p:sp>
        <p:nvSpPr>
          <p:cNvPr id="4098" name="Rectangle 2"/>
          <p:cNvSpPr>
            <a:spLocks noGrp="1" noChangeArrowheads="1"/>
          </p:cNvSpPr>
          <p:nvPr>
            <p:ph idx="1"/>
          </p:nvPr>
        </p:nvSpPr>
        <p:spPr>
          <a:ln/>
        </p:spPr>
        <p:txBody>
          <a:bodyPr/>
          <a:lstStyle/>
          <a:p>
            <a:pPr marL="0" lvl="2" indent="0">
              <a:spcBef>
                <a:spcPts val="300"/>
              </a:spcBef>
              <a:spcAft>
                <a:spcPts val="0"/>
              </a:spcAft>
              <a:buNone/>
              <a:defRPr/>
            </a:pPr>
            <a:r>
              <a:rPr lang="en-US" altLang="en-US" sz="2400" b="1" dirty="0"/>
              <a:t>Other items being tracked (but not actively worked unless/until contributions):</a:t>
            </a:r>
          </a:p>
          <a:p>
            <a:pPr marL="685800" lvl="2" indent="-342900">
              <a:lnSpc>
                <a:spcPct val="90000"/>
              </a:lnSpc>
              <a:buFont typeface="Arial" pitchFamily="34" charset="0"/>
              <a:buChar char="•"/>
              <a:defRPr/>
            </a:pPr>
            <a:r>
              <a:rPr lang="en-US" sz="2000" b="1" dirty="0"/>
              <a:t>Consider any changes to remove 802.2/LLC terms?</a:t>
            </a:r>
            <a:endParaRPr lang="en-US" sz="2000" b="1" dirty="0">
              <a:solidFill>
                <a:schemeClr val="accent2">
                  <a:lumMod val="75000"/>
                </a:schemeClr>
              </a:solidFill>
            </a:endParaRPr>
          </a:p>
          <a:p>
            <a:pPr marL="685800" lvl="2" indent="-342900">
              <a:lnSpc>
                <a:spcPct val="90000"/>
              </a:lnSpc>
              <a:buFont typeface="Arial" pitchFamily="34" charset="0"/>
              <a:buChar char="•"/>
              <a:defRPr/>
            </a:pPr>
            <a:r>
              <a:rPr lang="en-US" sz="2000" b="1" dirty="0"/>
              <a:t>“What is a STA?” (per </a:t>
            </a:r>
            <a:r>
              <a:rPr lang="en-US" sz="2000" b="1" dirty="0" err="1"/>
              <a:t>REVmd</a:t>
            </a:r>
            <a:r>
              <a:rPr lang="en-US" sz="2000" b="1" dirty="0"/>
              <a:t> discussion: </a:t>
            </a:r>
            <a:r>
              <a:rPr lang="en-US" sz="2000" b="1" dirty="0">
                <a:solidFill>
                  <a:schemeClr val="accent2">
                    <a:lumMod val="75000"/>
                  </a:schemeClr>
                </a:solidFill>
                <a:hlinkClick r:id="rId3">
                  <a:extLst>
                    <a:ext uri="{A12FA001-AC4F-418D-AE19-62706E023703}">
                      <ahyp:hlinkClr xmlns:ahyp="http://schemas.microsoft.com/office/drawing/2018/hyperlinkcolor" val="tx"/>
                    </a:ext>
                  </a:extLst>
                </a:hlinkClick>
              </a:rPr>
              <a:t>11-19/0106r0</a:t>
            </a:r>
            <a:r>
              <a:rPr lang="en-US" sz="2000" b="1" dirty="0"/>
              <a:t>), Also off-channel TDLS architecture</a:t>
            </a:r>
          </a:p>
          <a:p>
            <a:pPr marL="685800" lvl="2" indent="-342900">
              <a:lnSpc>
                <a:spcPct val="90000"/>
              </a:lnSpc>
              <a:spcBef>
                <a:spcPts val="300"/>
              </a:spcBef>
              <a:spcAft>
                <a:spcPts val="0"/>
              </a:spcAft>
              <a:buFont typeface="Arial" pitchFamily="34" charset="0"/>
              <a:buChar char="•"/>
              <a:defRPr/>
            </a:pPr>
            <a:r>
              <a:rPr lang="en-US" sz="2000"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1800" b="1" dirty="0"/>
              <a:t>One aspect is how MAC address is set/controlled – related to IEEE 1609/</a:t>
            </a:r>
            <a:r>
              <a:rPr lang="en-US" sz="1800" b="1" dirty="0" err="1"/>
              <a:t>TGbd</a:t>
            </a:r>
            <a:r>
              <a:rPr lang="en-US" sz="1800" b="1" dirty="0"/>
              <a:t>  activities</a:t>
            </a:r>
          </a:p>
          <a:p>
            <a:pPr marL="685800" lvl="3" indent="-342900">
              <a:lnSpc>
                <a:spcPct val="90000"/>
              </a:lnSpc>
              <a:spcBef>
                <a:spcPts val="300"/>
              </a:spcBef>
              <a:spcAft>
                <a:spcPts val="0"/>
              </a:spcAft>
              <a:buFont typeface="Arial" panose="020B0604020202020204" pitchFamily="34" charset="0"/>
              <a:buChar char="•"/>
              <a:defRPr/>
            </a:pPr>
            <a:r>
              <a:rPr lang="en-US" sz="2000" b="1" dirty="0" err="1"/>
              <a:t>TGaz</a:t>
            </a:r>
            <a:r>
              <a:rPr lang="en-US" sz="2000" b="1" dirty="0"/>
              <a:t> work on Fine Timing Measurement and IEEE 1588 mapping</a:t>
            </a:r>
          </a:p>
          <a:p>
            <a:pPr marL="685800" lvl="2" indent="-342900">
              <a:lnSpc>
                <a:spcPct val="90000"/>
              </a:lnSpc>
              <a:buFont typeface="Arial" pitchFamily="34" charset="0"/>
              <a:buChar char="•"/>
              <a:defRPr/>
            </a:pPr>
            <a:r>
              <a:rPr lang="en-US" sz="2000" b="1" dirty="0"/>
              <a:t>Clarifying EPD/LPD: </a:t>
            </a:r>
            <a:r>
              <a:rPr lang="en-US" sz="2000" dirty="0">
                <a:hlinkClick r:id="rId4"/>
              </a:rPr>
              <a:t>11-20/0174r0</a:t>
            </a:r>
            <a:r>
              <a:rPr lang="en-US" sz="2000" dirty="0"/>
              <a:t>; </a:t>
            </a:r>
            <a:r>
              <a:rPr lang="en-US" sz="2000" b="1" dirty="0"/>
              <a:t>monitor 802.1 discussions</a:t>
            </a:r>
          </a:p>
          <a:p>
            <a:pPr marL="685800" lvl="2" indent="-342900">
              <a:lnSpc>
                <a:spcPct val="90000"/>
              </a:lnSpc>
              <a:buFont typeface="Arial" pitchFamily="34" charset="0"/>
              <a:buChar char="•"/>
              <a:defRPr/>
            </a:pPr>
            <a:r>
              <a:rPr lang="en-US" sz="2000" b="1" dirty="0" err="1"/>
              <a:t>Nendica’s</a:t>
            </a:r>
            <a:r>
              <a:rPr lang="en-US" sz="2000" b="1" dirty="0"/>
              <a:t>/</a:t>
            </a:r>
            <a:r>
              <a:rPr lang="en-US" sz="2000" b="1" dirty="0" err="1"/>
              <a:t>TGbe’s</a:t>
            </a:r>
            <a:r>
              <a:rPr lang="en-US" sz="2000" b="1" dirty="0"/>
              <a:t> discussion on 802.11 in a Deterministic Network/Time-Sensitive Networking</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38134547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E8C705-A864-4772-AE7C-9B60C4FA144E}"/>
              </a:ext>
            </a:extLst>
          </p:cNvPr>
          <p:cNvSpPr>
            <a:spLocks noGrp="1"/>
          </p:cNvSpPr>
          <p:nvPr>
            <p:ph type="title"/>
          </p:nvPr>
        </p:nvSpPr>
        <p:spPr/>
        <p:txBody>
          <a:bodyPr/>
          <a:lstStyle/>
          <a:p>
            <a:r>
              <a:rPr lang="en-US" dirty="0"/>
              <a:t>March Straw Poll on Annex G </a:t>
            </a:r>
            <a:br>
              <a:rPr lang="en-US" dirty="0"/>
            </a:br>
            <a:r>
              <a:rPr lang="en-US" dirty="0"/>
              <a:t>(pick one answer)</a:t>
            </a:r>
          </a:p>
        </p:txBody>
      </p:sp>
      <p:sp>
        <p:nvSpPr>
          <p:cNvPr id="3" name="Content Placeholder 2">
            <a:extLst>
              <a:ext uri="{FF2B5EF4-FFF2-40B4-BE49-F238E27FC236}">
                <a16:creationId xmlns:a16="http://schemas.microsoft.com/office/drawing/2014/main" id="{DE042089-EF40-4E67-852E-711FB312094D}"/>
              </a:ext>
            </a:extLst>
          </p:cNvPr>
          <p:cNvSpPr>
            <a:spLocks noGrp="1"/>
          </p:cNvSpPr>
          <p:nvPr>
            <p:ph idx="1"/>
          </p:nvPr>
        </p:nvSpPr>
        <p:spPr>
          <a:xfrm>
            <a:off x="2209800" y="1752600"/>
            <a:ext cx="7772400" cy="4343400"/>
          </a:xfrm>
        </p:spPr>
        <p:txBody>
          <a:bodyPr/>
          <a:lstStyle/>
          <a:p>
            <a:pPr marL="457200" indent="-457200">
              <a:buFont typeface="+mj-lt"/>
              <a:buAutoNum type="alphaUcPeriod"/>
            </a:pPr>
            <a:r>
              <a:rPr lang="en-US" sz="2000" dirty="0"/>
              <a:t>Update Annex G – be correct and complete (in EBNF) </a:t>
            </a:r>
            <a:r>
              <a:rPr lang="en-US" sz="2000" dirty="0">
                <a:solidFill>
                  <a:srgbClr val="FF0000"/>
                </a:solidFill>
              </a:rPr>
              <a:t>8</a:t>
            </a:r>
          </a:p>
          <a:p>
            <a:pPr marL="457200" indent="-457200">
              <a:buFont typeface="+mj-lt"/>
              <a:buAutoNum type="alphaUcPeriod"/>
            </a:pPr>
            <a:r>
              <a:rPr lang="en-US" sz="2000" dirty="0"/>
              <a:t>Replace Annex G with some other notation/style </a:t>
            </a:r>
            <a:r>
              <a:rPr lang="en-US" sz="2000" dirty="0">
                <a:solidFill>
                  <a:srgbClr val="FF0000"/>
                </a:solidFill>
              </a:rPr>
              <a:t>8</a:t>
            </a:r>
          </a:p>
          <a:p>
            <a:pPr lvl="1"/>
            <a:r>
              <a:rPr lang="en-US" sz="1800" dirty="0"/>
              <a:t>Still communicate the concepts, but simpler (_maybe_? less rigorous)</a:t>
            </a:r>
          </a:p>
          <a:p>
            <a:pPr marL="457200" indent="-457200">
              <a:buFont typeface="+mj-lt"/>
              <a:buAutoNum type="alphaUcPeriod"/>
            </a:pPr>
            <a:r>
              <a:rPr lang="en-US" sz="2000" dirty="0"/>
              <a:t>Remove Annex G, replace references (direct or indirect) in text if/where needed. </a:t>
            </a:r>
            <a:r>
              <a:rPr lang="en-US" sz="2000" dirty="0">
                <a:solidFill>
                  <a:srgbClr val="FF0000"/>
                </a:solidFill>
              </a:rPr>
              <a:t>9</a:t>
            </a:r>
          </a:p>
          <a:p>
            <a:pPr marL="457200" indent="-457200">
              <a:buFont typeface="+mj-lt"/>
              <a:buAutoNum type="alphaUcPeriod"/>
            </a:pPr>
            <a:r>
              <a:rPr lang="en-US" sz="2000" dirty="0"/>
              <a:t>Limit the scope of Annex G </a:t>
            </a:r>
            <a:r>
              <a:rPr lang="en-US" sz="2000" dirty="0">
                <a:solidFill>
                  <a:srgbClr val="FF0000"/>
                </a:solidFill>
              </a:rPr>
              <a:t>19</a:t>
            </a:r>
          </a:p>
          <a:p>
            <a:pPr lvl="1"/>
            <a:r>
              <a:rPr lang="en-US" sz="1800" dirty="0"/>
              <a:t>To certain PHYs?  Or some other historical cut-off?  Certain kinds of sequences?  (Done by excluding where it doesn’t apply?)	</a:t>
            </a:r>
          </a:p>
          <a:p>
            <a:pPr marL="457200" indent="-457200">
              <a:buFont typeface="+mj-lt"/>
              <a:buAutoNum type="alphaUcPeriod"/>
            </a:pPr>
            <a:r>
              <a:rPr lang="en-US" sz="2000" dirty="0"/>
              <a:t>Change to informative </a:t>
            </a:r>
            <a:r>
              <a:rPr lang="en-US" sz="2000" dirty="0">
                <a:solidFill>
                  <a:srgbClr val="FF0000"/>
                </a:solidFill>
              </a:rPr>
              <a:t>8</a:t>
            </a:r>
          </a:p>
          <a:p>
            <a:pPr lvl="1"/>
            <a:r>
              <a:rPr lang="en-US" sz="1800" dirty="0"/>
              <a:t>Perhaps also “limit” it.  Probably still needs to have references replaced</a:t>
            </a:r>
          </a:p>
          <a:p>
            <a:r>
              <a:rPr lang="en-US" sz="2000" dirty="0"/>
              <a:t>No response </a:t>
            </a:r>
            <a:r>
              <a:rPr lang="en-US" sz="2000" dirty="0">
                <a:solidFill>
                  <a:srgbClr val="FF0000"/>
                </a:solidFill>
              </a:rPr>
              <a:t>65</a:t>
            </a:r>
          </a:p>
        </p:txBody>
      </p:sp>
    </p:spTree>
    <p:extLst>
      <p:ext uri="{BB962C8B-B14F-4D97-AF65-F5344CB8AC3E}">
        <p14:creationId xmlns:p14="http://schemas.microsoft.com/office/powerpoint/2010/main" val="20809471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E8C705-A864-4772-AE7C-9B60C4FA144E}"/>
              </a:ext>
            </a:extLst>
          </p:cNvPr>
          <p:cNvSpPr>
            <a:spLocks noGrp="1"/>
          </p:cNvSpPr>
          <p:nvPr>
            <p:ph type="title"/>
          </p:nvPr>
        </p:nvSpPr>
        <p:spPr/>
        <p:txBody>
          <a:bodyPr/>
          <a:lstStyle/>
          <a:p>
            <a:r>
              <a:rPr lang="en-US" dirty="0"/>
              <a:t>March Straw Poll on Annex G </a:t>
            </a:r>
            <a:br>
              <a:rPr lang="en-US" dirty="0"/>
            </a:br>
            <a:r>
              <a:rPr lang="en-US" dirty="0"/>
              <a:t>(pick multiple answers)</a:t>
            </a:r>
          </a:p>
        </p:txBody>
      </p:sp>
      <p:sp>
        <p:nvSpPr>
          <p:cNvPr id="3" name="Content Placeholder 2">
            <a:extLst>
              <a:ext uri="{FF2B5EF4-FFF2-40B4-BE49-F238E27FC236}">
                <a16:creationId xmlns:a16="http://schemas.microsoft.com/office/drawing/2014/main" id="{DE042089-EF40-4E67-852E-711FB312094D}"/>
              </a:ext>
            </a:extLst>
          </p:cNvPr>
          <p:cNvSpPr>
            <a:spLocks noGrp="1"/>
          </p:cNvSpPr>
          <p:nvPr>
            <p:ph idx="1"/>
          </p:nvPr>
        </p:nvSpPr>
        <p:spPr>
          <a:xfrm>
            <a:off x="2209800" y="1752600"/>
            <a:ext cx="7772400" cy="4343400"/>
          </a:xfrm>
        </p:spPr>
        <p:txBody>
          <a:bodyPr/>
          <a:lstStyle/>
          <a:p>
            <a:pPr marL="457200" indent="-457200">
              <a:buFont typeface="+mj-lt"/>
              <a:buAutoNum type="alphaUcPeriod"/>
            </a:pPr>
            <a:r>
              <a:rPr lang="en-US" sz="2000" dirty="0"/>
              <a:t>Update Annex G – be correct and complete (in EBNF) </a:t>
            </a:r>
            <a:r>
              <a:rPr lang="en-US" sz="2000" dirty="0">
                <a:solidFill>
                  <a:srgbClr val="FF0000"/>
                </a:solidFill>
              </a:rPr>
              <a:t>20</a:t>
            </a:r>
          </a:p>
          <a:p>
            <a:pPr marL="457200" indent="-457200">
              <a:buFont typeface="+mj-lt"/>
              <a:buAutoNum type="alphaUcPeriod"/>
            </a:pPr>
            <a:r>
              <a:rPr lang="en-US" sz="2000" dirty="0"/>
              <a:t>Replace Annex G with some other notation/style </a:t>
            </a:r>
            <a:r>
              <a:rPr lang="en-US" sz="2000" dirty="0">
                <a:solidFill>
                  <a:srgbClr val="FF0000"/>
                </a:solidFill>
              </a:rPr>
              <a:t>16</a:t>
            </a:r>
          </a:p>
          <a:p>
            <a:pPr lvl="1"/>
            <a:r>
              <a:rPr lang="en-US" sz="1800" dirty="0"/>
              <a:t>Still communicate the concepts, but simpler (_maybe_? less rigorous)</a:t>
            </a:r>
          </a:p>
          <a:p>
            <a:pPr marL="457200" indent="-457200">
              <a:buFont typeface="+mj-lt"/>
              <a:buAutoNum type="alphaUcPeriod"/>
            </a:pPr>
            <a:r>
              <a:rPr lang="en-US" sz="2000" dirty="0"/>
              <a:t>Remove Annex G, replace references (direct or indirect) in text if/where needed. </a:t>
            </a:r>
            <a:r>
              <a:rPr lang="en-US" sz="2000" dirty="0">
                <a:solidFill>
                  <a:srgbClr val="FF0000"/>
                </a:solidFill>
              </a:rPr>
              <a:t>22</a:t>
            </a:r>
          </a:p>
          <a:p>
            <a:pPr marL="457200" indent="-457200">
              <a:buFont typeface="+mj-lt"/>
              <a:buAutoNum type="alphaUcPeriod"/>
            </a:pPr>
            <a:r>
              <a:rPr lang="en-US" sz="2000" dirty="0"/>
              <a:t>Limit the scope of Annex G </a:t>
            </a:r>
            <a:r>
              <a:rPr lang="en-US" sz="2000" dirty="0">
                <a:solidFill>
                  <a:srgbClr val="FF0000"/>
                </a:solidFill>
              </a:rPr>
              <a:t>25</a:t>
            </a:r>
          </a:p>
          <a:p>
            <a:pPr lvl="1"/>
            <a:r>
              <a:rPr lang="en-US" sz="1800" dirty="0"/>
              <a:t>To certain PHYs?  Or some other historical cut-off?  Certain kinds of sequences?  (Done by excluding where it doesn’t apply?)	</a:t>
            </a:r>
          </a:p>
          <a:p>
            <a:pPr marL="457200" indent="-457200">
              <a:buFont typeface="+mj-lt"/>
              <a:buAutoNum type="alphaUcPeriod"/>
            </a:pPr>
            <a:r>
              <a:rPr lang="en-US" sz="2000" dirty="0"/>
              <a:t>Change to informative </a:t>
            </a:r>
            <a:r>
              <a:rPr lang="en-US" sz="2000" dirty="0">
                <a:solidFill>
                  <a:srgbClr val="FF0000"/>
                </a:solidFill>
              </a:rPr>
              <a:t>15</a:t>
            </a:r>
          </a:p>
          <a:p>
            <a:pPr lvl="1"/>
            <a:r>
              <a:rPr lang="en-US" sz="1800" dirty="0"/>
              <a:t>Perhaps also “limit” it.  Probably still needs to have references replaced</a:t>
            </a:r>
          </a:p>
          <a:p>
            <a:r>
              <a:rPr lang="en-US" sz="2000" dirty="0"/>
              <a:t>No response </a:t>
            </a:r>
            <a:r>
              <a:rPr lang="en-US" sz="2000" dirty="0">
                <a:solidFill>
                  <a:srgbClr val="FF0000"/>
                </a:solidFill>
              </a:rPr>
              <a:t>66</a:t>
            </a:r>
          </a:p>
        </p:txBody>
      </p:sp>
    </p:spTree>
    <p:extLst>
      <p:ext uri="{BB962C8B-B14F-4D97-AF65-F5344CB8AC3E}">
        <p14:creationId xmlns:p14="http://schemas.microsoft.com/office/powerpoint/2010/main" val="31982182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Next steps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pPr>
              <a:buFont typeface="Arial" panose="020B0604020202020204" pitchFamily="34" charset="0"/>
              <a:buChar char="•"/>
            </a:pPr>
            <a:r>
              <a:rPr lang="en-US" altLang="en-US" sz="2800" dirty="0"/>
              <a:t>Upcoming Teleconferences:</a:t>
            </a:r>
          </a:p>
          <a:p>
            <a:pPr lvl="1">
              <a:buFont typeface="Arial" panose="020B0604020202020204" pitchFamily="34" charset="0"/>
              <a:buChar char="•"/>
            </a:pPr>
            <a:r>
              <a:rPr lang="en-US" altLang="en-US" sz="2800" b="1" dirty="0"/>
              <a:t>Annex G</a:t>
            </a:r>
          </a:p>
          <a:p>
            <a:pPr lvl="2">
              <a:buFont typeface="Arial" panose="020B0604020202020204" pitchFamily="34" charset="0"/>
              <a:buChar char="•"/>
            </a:pPr>
            <a:r>
              <a:rPr lang="en-US" altLang="en-US" sz="2400" b="1" dirty="0"/>
              <a:t>June 21: 13:00 ET, 2 hours</a:t>
            </a:r>
          </a:p>
          <a:p>
            <a:pPr lvl="1">
              <a:buFont typeface="Arial" panose="020B0604020202020204" pitchFamily="34" charset="0"/>
              <a:buChar char="•"/>
            </a:pPr>
            <a:r>
              <a:rPr lang="en-US" altLang="en-US" sz="2600" b="1" dirty="0" err="1"/>
              <a:t>TGbe</a:t>
            </a:r>
            <a:r>
              <a:rPr lang="en-US" altLang="en-US" sz="2600" b="1" dirty="0"/>
              <a:t> multi-link architecture topic</a:t>
            </a:r>
          </a:p>
          <a:p>
            <a:pPr lvl="2">
              <a:buFont typeface="Arial" panose="020B0604020202020204" pitchFamily="34" charset="0"/>
              <a:buChar char="•"/>
            </a:pPr>
            <a:r>
              <a:rPr lang="en-US" altLang="en-US" sz="2400" b="1" dirty="0"/>
              <a:t>June 7: 13:00 ET, 2 hours</a:t>
            </a:r>
          </a:p>
          <a:p>
            <a:pPr lvl="2">
              <a:buFont typeface="Arial" panose="020B0604020202020204" pitchFamily="34" charset="0"/>
              <a:buChar char="•"/>
            </a:pPr>
            <a:r>
              <a:rPr lang="en-US" altLang="en-US" sz="2400" b="1" dirty="0"/>
              <a:t>June 17: 19:00 ET, 2 hours</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Contributions requested/expected:</a:t>
            </a:r>
          </a:p>
          <a:p>
            <a:pPr marL="0" indent="0">
              <a:lnSpc>
                <a:spcPct val="90000"/>
              </a:lnSpc>
              <a:spcBef>
                <a:spcPts val="300"/>
              </a:spcBef>
              <a:spcAft>
                <a:spcPts val="600"/>
              </a:spcAft>
              <a:defRPr/>
            </a:pP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2034277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 ARC SC, 3 June 2021,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p:txBody>
          <a:bodyPr/>
          <a:lstStyle/>
          <a:p>
            <a:r>
              <a:rPr lang="en-US" altLang="en-US" dirty="0"/>
              <a:t>IEEE 802.11  </a:t>
            </a:r>
            <a:br>
              <a:rPr lang="en-US" altLang="en-US" dirty="0"/>
            </a:br>
            <a:r>
              <a:rPr lang="en-US" altLang="en-US" dirty="0"/>
              <a:t>Architecture Standing Committee</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3 June 2021 Teleconference</a:t>
            </a:r>
          </a:p>
          <a:p>
            <a:endParaRPr lang="en-US" altLang="en-US" dirty="0"/>
          </a:p>
          <a:p>
            <a:r>
              <a:rPr lang="en-US" altLang="en-US" dirty="0"/>
              <a:t>Chair: Mark Hamilton (Ruckus/CommScope)</a:t>
            </a:r>
          </a:p>
          <a:p>
            <a:r>
              <a:rPr lang="en-US" altLang="en-US" dirty="0"/>
              <a:t>Vice Chair &amp; Sec’y: Joe Levy (</a:t>
            </a:r>
            <a:r>
              <a:rPr lang="en-US" altLang="en-US" dirty="0" err="1"/>
              <a:t>InterDigital</a:t>
            </a:r>
            <a:r>
              <a:rPr lang="en-US" altLang="en-US" dirty="0"/>
              <a: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25357111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398</TotalTime>
  <Words>2052</Words>
  <Application>Microsoft Office PowerPoint</Application>
  <PresentationFormat>Widescreen</PresentationFormat>
  <Paragraphs>192</Paragraphs>
  <Slides>19</Slides>
  <Notes>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6" baseType="lpstr">
      <vt:lpstr>Arial</vt:lpstr>
      <vt:lpstr>Calibri</vt:lpstr>
      <vt:lpstr>Helvetica</vt:lpstr>
      <vt:lpstr>Monotype Sorts</vt:lpstr>
      <vt:lpstr>Times New Roman</vt:lpstr>
      <vt:lpstr>Office Theme</vt:lpstr>
      <vt:lpstr>Document</vt:lpstr>
      <vt:lpstr>ARC-SC-agenda-Jun-3-2021</vt:lpstr>
      <vt:lpstr>Abstract</vt:lpstr>
      <vt:lpstr>IEEE 802.11   Architecture Standing Committee</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–3 June 2021</vt:lpstr>
      <vt:lpstr>ARC (Architecture) – Other</vt:lpstr>
      <vt:lpstr>March Straw Poll on Annex G  (pick one answer)</vt:lpstr>
      <vt:lpstr>March Straw Poll on Annex G  (pick multiple answers)</vt:lpstr>
      <vt:lpstr>Next steps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25</cp:revision>
  <cp:lastPrinted>1601-01-01T00:00:00Z</cp:lastPrinted>
  <dcterms:created xsi:type="dcterms:W3CDTF">2021-01-26T19:12:38Z</dcterms:created>
  <dcterms:modified xsi:type="dcterms:W3CDTF">2021-05-31T21:34:55Z</dcterms:modified>
</cp:coreProperties>
</file>