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61" r:id="rId22"/>
    <p:sldId id="362" r:id="rId23"/>
    <p:sldId id="357" r:id="rId24"/>
    <p:sldId id="360" r:id="rId25"/>
    <p:sldId id="356" r:id="rId26"/>
    <p:sldId id="351" r:id="rId27"/>
    <p:sldId id="346" r:id="rId28"/>
    <p:sldId id="347" r:id="rId29"/>
    <p:sldId id="344" r:id="rId30"/>
    <p:sldId id="333" r:id="rId31"/>
    <p:sldId id="322" r:id="rId32"/>
    <p:sldId id="320" r:id="rId33"/>
    <p:sldId id="327" r:id="rId34"/>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802.11-21/0909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802.11-21/0909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802.11-21/0909</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802.11-21/0909</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802.11-21/0909r1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01,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2021-06-01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407"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D1.03 in the process of being prepared</a:t>
            </a:r>
          </a:p>
          <a:p>
            <a:pPr marL="585788" lvl="1" indent="-285750">
              <a:buFont typeface="Arial" panose="020B0604020202020204" pitchFamily="34" charset="0"/>
              <a:buChar char="•"/>
            </a:pPr>
            <a:r>
              <a:rPr lang="en-US" dirty="0"/>
              <a:t>Covers all approved resolutions as of May 2021 virtual interim meeting</a:t>
            </a:r>
          </a:p>
          <a:p>
            <a:pPr marL="585788" lvl="1" indent="-285750">
              <a:buFont typeface="Arial" panose="020B0604020202020204" pitchFamily="34" charset="0"/>
              <a:buChar char="•"/>
            </a:pPr>
            <a:r>
              <a:rPr lang="en-US" dirty="0"/>
              <a:t>Expected release date: xxx</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01,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=m26d178e808abb1eff23b3d856b6a7660</a:t>
            </a:r>
          </a:p>
          <a:p>
            <a:endParaRPr lang="en-GB" sz="1600" dirty="0"/>
          </a:p>
          <a:p>
            <a:r>
              <a:rPr lang="en-GB" sz="1600" dirty="0"/>
              <a:t>Meeting number: 173 826 9015</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31</a:t>
            </a:fld>
            <a:endParaRPr lang="en-GB"/>
          </a:p>
        </p:txBody>
      </p:sp>
    </p:spTree>
    <p:extLst>
      <p:ext uri="{BB962C8B-B14F-4D97-AF65-F5344CB8AC3E}">
        <p14:creationId xmlns:p14="http://schemas.microsoft.com/office/powerpoint/2010/main" val="3438742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June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608DB1EE-DB56-2F45-925C-105589225E5F}"/>
              </a:ext>
            </a:extLst>
          </p:cNvPr>
          <p:cNvGraphicFramePr>
            <a:graphicFrameLocks noGrp="1"/>
          </p:cNvGraphicFramePr>
          <p:nvPr>
            <p:extLst>
              <p:ext uri="{D42A27DB-BD31-4B8C-83A1-F6EECF244321}">
                <p14:modId xmlns:p14="http://schemas.microsoft.com/office/powerpoint/2010/main" val="1882848749"/>
              </p:ext>
            </p:extLst>
          </p:nvPr>
        </p:nvGraphicFramePr>
        <p:xfrm>
          <a:off x="687388" y="1727200"/>
          <a:ext cx="7770811" cy="1691515"/>
        </p:xfrm>
        <a:graphic>
          <a:graphicData uri="http://schemas.openxmlformats.org/drawingml/2006/table">
            <a:tbl>
              <a:tblPr>
                <a:tableStyleId>{5C22544A-7EE6-4342-B048-85BDC9FD1C3A}</a:tableStyleId>
              </a:tblPr>
              <a:tblGrid>
                <a:gridCol w="729299">
                  <a:extLst>
                    <a:ext uri="{9D8B030D-6E8A-4147-A177-3AD203B41FA5}">
                      <a16:colId xmlns:a16="http://schemas.microsoft.com/office/drawing/2014/main" val="340311429"/>
                    </a:ext>
                  </a:extLst>
                </a:gridCol>
                <a:gridCol w="380018">
                  <a:extLst>
                    <a:ext uri="{9D8B030D-6E8A-4147-A177-3AD203B41FA5}">
                      <a16:colId xmlns:a16="http://schemas.microsoft.com/office/drawing/2014/main" val="783468083"/>
                    </a:ext>
                  </a:extLst>
                </a:gridCol>
                <a:gridCol w="380018">
                  <a:extLst>
                    <a:ext uri="{9D8B030D-6E8A-4147-A177-3AD203B41FA5}">
                      <a16:colId xmlns:a16="http://schemas.microsoft.com/office/drawing/2014/main" val="198446558"/>
                    </a:ext>
                  </a:extLst>
                </a:gridCol>
                <a:gridCol w="380018">
                  <a:extLst>
                    <a:ext uri="{9D8B030D-6E8A-4147-A177-3AD203B41FA5}">
                      <a16:colId xmlns:a16="http://schemas.microsoft.com/office/drawing/2014/main" val="953712314"/>
                    </a:ext>
                  </a:extLst>
                </a:gridCol>
                <a:gridCol w="2056569">
                  <a:extLst>
                    <a:ext uri="{9D8B030D-6E8A-4147-A177-3AD203B41FA5}">
                      <a16:colId xmlns:a16="http://schemas.microsoft.com/office/drawing/2014/main" val="1639031982"/>
                    </a:ext>
                  </a:extLst>
                </a:gridCol>
                <a:gridCol w="2056569">
                  <a:extLst>
                    <a:ext uri="{9D8B030D-6E8A-4147-A177-3AD203B41FA5}">
                      <a16:colId xmlns:a16="http://schemas.microsoft.com/office/drawing/2014/main" val="4159400972"/>
                    </a:ext>
                  </a:extLst>
                </a:gridCol>
                <a:gridCol w="1788320">
                  <a:extLst>
                    <a:ext uri="{9D8B030D-6E8A-4147-A177-3AD203B41FA5}">
                      <a16:colId xmlns:a16="http://schemas.microsoft.com/office/drawing/2014/main" val="382300471"/>
                    </a:ext>
                  </a:extLst>
                </a:gridCol>
              </a:tblGrid>
              <a:tr h="313069">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Notes</a:t>
                      </a:r>
                      <a:endParaRPr lang="en-GB" sz="900" b="0" i="0" u="none" strike="noStrike">
                        <a:effectLst/>
                        <a:latin typeface="Arial" panose="020B0604020202020204" pitchFamily="34" charset="0"/>
                      </a:endParaRPr>
                    </a:p>
                  </a:txBody>
                  <a:tcPr marL="8386" marR="8386" marT="8386" marB="0" anchor="b"/>
                </a:tc>
                <a:extLst>
                  <a:ext uri="{0D108BD9-81ED-4DB2-BD59-A6C34878D82A}">
                    <a16:rowId xmlns:a16="http://schemas.microsoft.com/office/drawing/2014/main" val="659375023"/>
                  </a:ext>
                </a:extLst>
              </a:tr>
              <a:tr h="156534">
                <a:tc>
                  <a:txBody>
                    <a:bodyPr/>
                    <a:lstStyle/>
                    <a:p>
                      <a:pPr algn="r" fontAlgn="b"/>
                      <a:r>
                        <a:rPr lang="en-GB" sz="900" u="none" strike="noStrike" dirty="0">
                          <a:effectLst/>
                        </a:rPr>
                        <a:t>10</a:t>
                      </a:r>
                      <a:endParaRPr lang="en-GB" sz="900" b="0" i="0" u="none" strike="noStrike" dirty="0">
                        <a:effectLst/>
                        <a:latin typeface="Arial" panose="020B0604020202020204" pitchFamily="34" charset="0"/>
                      </a:endParaRPr>
                    </a:p>
                  </a:txBody>
                  <a:tcPr marL="8386" marR="8386" marT="838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900</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EBCS Architecture</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Discussion with ARC</a:t>
                      </a:r>
                      <a:endParaRPr lang="en-GB" sz="900" b="0" i="0" u="none" strike="noStrike">
                        <a:effectLst/>
                        <a:latin typeface="Arial" panose="020B0604020202020204" pitchFamily="34" charset="0"/>
                      </a:endParaRPr>
                    </a:p>
                  </a:txBody>
                  <a:tcPr marL="8386" marR="8386" marT="8386" marB="0" anchor="b"/>
                </a:tc>
                <a:extLst>
                  <a:ext uri="{0D108BD9-81ED-4DB2-BD59-A6C34878D82A}">
                    <a16:rowId xmlns:a16="http://schemas.microsoft.com/office/drawing/2014/main" val="490843139"/>
                  </a:ext>
                </a:extLst>
              </a:tr>
              <a:tr h="156534">
                <a:tc>
                  <a:txBody>
                    <a:bodyPr/>
                    <a:lstStyle/>
                    <a:p>
                      <a:pPr algn="r" fontAlgn="b"/>
                      <a:r>
                        <a:rPr lang="en-GB" sz="900" u="none" strike="sngStrike" dirty="0">
                          <a:effectLst/>
                        </a:rPr>
                        <a:t>80</a:t>
                      </a:r>
                      <a:endParaRPr lang="en-GB" sz="900" b="0" i="0" u="none" strike="sngStrike" dirty="0">
                        <a:effectLst/>
                        <a:latin typeface="Arial" panose="020B0604020202020204" pitchFamily="34" charset="0"/>
                      </a:endParaRPr>
                    </a:p>
                  </a:txBody>
                  <a:tcPr marL="8386" marR="8386" marT="8386" marB="0" anchor="b"/>
                </a:tc>
                <a:tc>
                  <a:txBody>
                    <a:bodyPr/>
                    <a:lstStyle/>
                    <a:p>
                      <a:pPr algn="r" fontAlgn="b"/>
                      <a:r>
                        <a:rPr lang="en-GB" sz="900" u="none" strike="sngStrike" dirty="0">
                          <a:effectLst/>
                        </a:rPr>
                        <a:t>2021</a:t>
                      </a:r>
                      <a:endParaRPr lang="en-GB" sz="900" b="0" i="0" u="none" strike="sngStrike" dirty="0">
                        <a:effectLst/>
                        <a:latin typeface="Arial" panose="020B0604020202020204" pitchFamily="34" charset="0"/>
                      </a:endParaRPr>
                    </a:p>
                  </a:txBody>
                  <a:tcPr marL="8386" marR="8386" marT="8386" marB="0" anchor="b"/>
                </a:tc>
                <a:tc>
                  <a:txBody>
                    <a:bodyPr/>
                    <a:lstStyle/>
                    <a:p>
                      <a:pPr algn="r" fontAlgn="b"/>
                      <a:r>
                        <a:rPr lang="en-GB" sz="900" u="none" strike="sngStrike">
                          <a:effectLst/>
                        </a:rPr>
                        <a:t>897</a:t>
                      </a:r>
                      <a:endParaRPr lang="en-GB" sz="900" b="0" i="0" u="none" strike="sngStrike">
                        <a:effectLst/>
                        <a:latin typeface="Arial" panose="020B0604020202020204" pitchFamily="34" charset="0"/>
                      </a:endParaRPr>
                    </a:p>
                  </a:txBody>
                  <a:tcPr marL="8386" marR="8386" marT="8386" marB="0" anchor="b"/>
                </a:tc>
                <a:tc>
                  <a:txBody>
                    <a:bodyPr/>
                    <a:lstStyle/>
                    <a:p>
                      <a:pPr algn="r" fontAlgn="b"/>
                      <a:r>
                        <a:rPr lang="en-GB" sz="900" u="none" strike="sngStrike">
                          <a:effectLst/>
                        </a:rPr>
                        <a:t>0</a:t>
                      </a:r>
                      <a:endParaRPr lang="en-GB" sz="900" b="0" i="0" u="none" strike="sngStrike">
                        <a:effectLst/>
                        <a:latin typeface="Arial" panose="020B0604020202020204" pitchFamily="34" charset="0"/>
                      </a:endParaRPr>
                    </a:p>
                  </a:txBody>
                  <a:tcPr marL="8386" marR="8386" marT="8386" marB="0" anchor="b"/>
                </a:tc>
                <a:tc>
                  <a:txBody>
                    <a:bodyPr/>
                    <a:lstStyle/>
                    <a:p>
                      <a:pPr algn="l" fontAlgn="b"/>
                      <a:r>
                        <a:rPr lang="en-GB" sz="900" u="none" strike="sngStrike">
                          <a:effectLst/>
                        </a:rPr>
                        <a:t>Fast Acquisition of EBCS Services</a:t>
                      </a:r>
                      <a:endParaRPr lang="en-GB" sz="900" b="0" i="0" u="none" strike="sngStrike">
                        <a:effectLst/>
                        <a:latin typeface="Arial" panose="020B0604020202020204" pitchFamily="34" charset="0"/>
                      </a:endParaRPr>
                    </a:p>
                  </a:txBody>
                  <a:tcPr marL="8386" marR="8386" marT="8386" marB="0" anchor="b"/>
                </a:tc>
                <a:tc>
                  <a:txBody>
                    <a:bodyPr/>
                    <a:lstStyle/>
                    <a:p>
                      <a:pPr algn="l" fontAlgn="b"/>
                      <a:r>
                        <a:rPr lang="en-GB" sz="900" u="none" strike="sngStrike" dirty="0">
                          <a:effectLst/>
                        </a:rPr>
                        <a:t>Pei Zhou (OPPO)</a:t>
                      </a:r>
                      <a:endParaRPr lang="en-GB" sz="900" b="0" i="0" u="none" strike="sngStrike" dirty="0">
                        <a:effectLst/>
                        <a:latin typeface="Arial" panose="020B0604020202020204" pitchFamily="34" charset="0"/>
                      </a:endParaRPr>
                    </a:p>
                  </a:txBody>
                  <a:tcPr marL="8386" marR="8386" marT="8386" marB="0" anchor="b"/>
                </a:tc>
                <a:tc>
                  <a:txBody>
                    <a:bodyPr/>
                    <a:lstStyle/>
                    <a:p>
                      <a:pPr algn="l" fontAlgn="b"/>
                      <a:r>
                        <a:rPr lang="en-GB" sz="900" u="none" strike="sngStrike" dirty="0" err="1">
                          <a:effectLst/>
                        </a:rPr>
                        <a:t>t.b.c</a:t>
                      </a:r>
                      <a:endParaRPr lang="en-GB" sz="900" b="0" i="0" u="none" strike="sngStrike" dirty="0">
                        <a:effectLst/>
                        <a:latin typeface="Arial" panose="020B0604020202020204" pitchFamily="34" charset="0"/>
                      </a:endParaRPr>
                    </a:p>
                  </a:txBody>
                  <a:tcPr marL="8386" marR="8386" marT="8386" marB="0" anchor="b"/>
                </a:tc>
                <a:extLst>
                  <a:ext uri="{0D108BD9-81ED-4DB2-BD59-A6C34878D82A}">
                    <a16:rowId xmlns:a16="http://schemas.microsoft.com/office/drawing/2014/main" val="651648946"/>
                  </a:ext>
                </a:extLst>
              </a:tr>
              <a:tr h="313069">
                <a:tc>
                  <a:txBody>
                    <a:bodyPr/>
                    <a:lstStyle/>
                    <a:p>
                      <a:pPr algn="r" fontAlgn="b"/>
                      <a:r>
                        <a:rPr lang="en-GB" sz="900" u="none" strike="sngStrike" dirty="0">
                          <a:effectLst/>
                        </a:rPr>
                        <a:t>50</a:t>
                      </a:r>
                      <a:endParaRPr lang="en-GB" sz="900" b="0" i="0" u="none" strike="sngStrike" dirty="0">
                        <a:effectLst/>
                        <a:latin typeface="Arial" panose="020B0604020202020204" pitchFamily="34" charset="0"/>
                      </a:endParaRPr>
                    </a:p>
                  </a:txBody>
                  <a:tcPr marL="8386" marR="8386" marT="8386" marB="0" anchor="b"/>
                </a:tc>
                <a:tc>
                  <a:txBody>
                    <a:bodyPr/>
                    <a:lstStyle/>
                    <a:p>
                      <a:pPr algn="r" fontAlgn="b"/>
                      <a:r>
                        <a:rPr lang="en-GB" sz="900" u="none" strike="sngStrike" dirty="0">
                          <a:effectLst/>
                        </a:rPr>
                        <a:t>2021</a:t>
                      </a:r>
                      <a:endParaRPr lang="en-GB" sz="900" b="0" i="0" u="none" strike="sngStrike" dirty="0">
                        <a:effectLst/>
                        <a:latin typeface="Arial" panose="020B0604020202020204" pitchFamily="34" charset="0"/>
                      </a:endParaRPr>
                    </a:p>
                  </a:txBody>
                  <a:tcPr marL="8386" marR="8386" marT="8386" marB="0" anchor="b"/>
                </a:tc>
                <a:tc>
                  <a:txBody>
                    <a:bodyPr/>
                    <a:lstStyle/>
                    <a:p>
                      <a:pPr algn="r" fontAlgn="b"/>
                      <a:r>
                        <a:rPr lang="en-GB" sz="900" u="none" strike="sngStrike">
                          <a:effectLst/>
                        </a:rPr>
                        <a:t>768</a:t>
                      </a:r>
                      <a:endParaRPr lang="en-GB" sz="900" b="0" i="0" u="none" strike="sngStrike">
                        <a:effectLst/>
                        <a:latin typeface="Arial" panose="020B0604020202020204" pitchFamily="34" charset="0"/>
                      </a:endParaRPr>
                    </a:p>
                  </a:txBody>
                  <a:tcPr marL="8386" marR="8386" marT="8386" marB="0" anchor="b"/>
                </a:tc>
                <a:tc>
                  <a:txBody>
                    <a:bodyPr/>
                    <a:lstStyle/>
                    <a:p>
                      <a:pPr algn="r" fontAlgn="b"/>
                      <a:r>
                        <a:rPr lang="en-GB" sz="900" u="none" strike="sngStrike">
                          <a:effectLst/>
                        </a:rPr>
                        <a:t>6</a:t>
                      </a:r>
                      <a:endParaRPr lang="en-GB" sz="900" b="0" i="0" u="none" strike="sngStrike">
                        <a:effectLst/>
                        <a:latin typeface="Arial" panose="020B0604020202020204" pitchFamily="34" charset="0"/>
                      </a:endParaRPr>
                    </a:p>
                  </a:txBody>
                  <a:tcPr marL="8386" marR="8386" marT="8386" marB="0" anchor="b"/>
                </a:tc>
                <a:tc>
                  <a:txBody>
                    <a:bodyPr/>
                    <a:lstStyle/>
                    <a:p>
                      <a:pPr algn="l" fontAlgn="b"/>
                      <a:r>
                        <a:rPr lang="en-GB" sz="900" u="none" strike="sngStrike" dirty="0">
                          <a:effectLst/>
                        </a:rPr>
                        <a:t>Resolutions for Clause 11.100.2</a:t>
                      </a:r>
                      <a:endParaRPr lang="en-GB" sz="900" b="0" i="0" u="none" strike="sngStrike" dirty="0">
                        <a:effectLst/>
                        <a:latin typeface="Arial" panose="020B0604020202020204" pitchFamily="34" charset="0"/>
                      </a:endParaRPr>
                    </a:p>
                  </a:txBody>
                  <a:tcPr marL="8386" marR="8386" marT="8386" marB="0" anchor="b"/>
                </a:tc>
                <a:tc>
                  <a:txBody>
                    <a:bodyPr/>
                    <a:lstStyle/>
                    <a:p>
                      <a:pPr algn="l" fontAlgn="b"/>
                      <a:r>
                        <a:rPr lang="en-GB" sz="900" u="none" strike="sngStrike" dirty="0">
                          <a:effectLst/>
                        </a:rPr>
                        <a:t>Hitoshi Morioka (SRC Software)</a:t>
                      </a:r>
                      <a:endParaRPr lang="en-GB" sz="900" b="0" i="0" u="none" strike="sngStrike" dirty="0">
                        <a:effectLst/>
                        <a:latin typeface="Arial" panose="020B0604020202020204" pitchFamily="34" charset="0"/>
                      </a:endParaRPr>
                    </a:p>
                  </a:txBody>
                  <a:tcPr marL="8386" marR="8386" marT="8386" marB="0" anchor="b"/>
                </a:tc>
                <a:tc>
                  <a:txBody>
                    <a:bodyPr/>
                    <a:lstStyle/>
                    <a:p>
                      <a:pPr algn="l" fontAlgn="b"/>
                      <a:r>
                        <a:rPr lang="en-GB" sz="900" u="none" strike="sngStrike">
                          <a:effectLst/>
                        </a:rPr>
                        <a:t>Follow up from last week based on ARC discussion</a:t>
                      </a:r>
                      <a:endParaRPr lang="en-GB" sz="900" b="0" i="0" u="none" strike="sngStrike">
                        <a:effectLst/>
                        <a:latin typeface="Arial" panose="020B0604020202020204" pitchFamily="34" charset="0"/>
                      </a:endParaRPr>
                    </a:p>
                  </a:txBody>
                  <a:tcPr marL="8386" marR="8386" marT="8386" marB="0" anchor="b"/>
                </a:tc>
                <a:extLst>
                  <a:ext uri="{0D108BD9-81ED-4DB2-BD59-A6C34878D82A}">
                    <a16:rowId xmlns:a16="http://schemas.microsoft.com/office/drawing/2014/main" val="1646603779"/>
                  </a:ext>
                </a:extLst>
              </a:tr>
              <a:tr h="313069">
                <a:tc>
                  <a:txBody>
                    <a:bodyPr/>
                    <a:lstStyle/>
                    <a:p>
                      <a:pPr algn="r" fontAlgn="b"/>
                      <a:r>
                        <a:rPr lang="en-GB" sz="900" u="none" strike="sngStrike">
                          <a:effectLst/>
                        </a:rPr>
                        <a:t>51</a:t>
                      </a:r>
                      <a:endParaRPr lang="en-GB" sz="900" b="0" i="0" u="none" strike="sngStrike">
                        <a:effectLst/>
                        <a:latin typeface="Arial" panose="020B0604020202020204" pitchFamily="34" charset="0"/>
                      </a:endParaRPr>
                    </a:p>
                  </a:txBody>
                  <a:tcPr marL="8386" marR="8386" marT="8386" marB="0" anchor="b"/>
                </a:tc>
                <a:tc>
                  <a:txBody>
                    <a:bodyPr/>
                    <a:lstStyle/>
                    <a:p>
                      <a:pPr algn="r" fontAlgn="b"/>
                      <a:r>
                        <a:rPr lang="en-GB" sz="900" u="none" strike="sngStrike">
                          <a:effectLst/>
                        </a:rPr>
                        <a:t>2021</a:t>
                      </a:r>
                      <a:endParaRPr lang="en-GB" sz="900" b="0" i="0" u="none" strike="sngStrike">
                        <a:effectLst/>
                        <a:latin typeface="Arial" panose="020B0604020202020204" pitchFamily="34" charset="0"/>
                      </a:endParaRPr>
                    </a:p>
                  </a:txBody>
                  <a:tcPr marL="8386" marR="8386" marT="8386" marB="0" anchor="b"/>
                </a:tc>
                <a:tc>
                  <a:txBody>
                    <a:bodyPr/>
                    <a:lstStyle/>
                    <a:p>
                      <a:pPr algn="r" fontAlgn="b"/>
                      <a:r>
                        <a:rPr lang="en-GB" sz="900" u="none" strike="sngStrike">
                          <a:effectLst/>
                        </a:rPr>
                        <a:t>239</a:t>
                      </a:r>
                      <a:endParaRPr lang="en-GB" sz="900" b="0" i="0" u="none" strike="sngStrike">
                        <a:effectLst/>
                        <a:latin typeface="Arial" panose="020B0604020202020204" pitchFamily="34" charset="0"/>
                      </a:endParaRPr>
                    </a:p>
                  </a:txBody>
                  <a:tcPr marL="8386" marR="8386" marT="8386" marB="0" anchor="b"/>
                </a:tc>
                <a:tc>
                  <a:txBody>
                    <a:bodyPr/>
                    <a:lstStyle/>
                    <a:p>
                      <a:pPr algn="r" fontAlgn="b"/>
                      <a:r>
                        <a:rPr lang="en-GB" sz="900" u="none" strike="sngStrike">
                          <a:effectLst/>
                        </a:rPr>
                        <a:t>2</a:t>
                      </a:r>
                      <a:endParaRPr lang="en-GB" sz="900" b="0" i="0" u="none" strike="sngStrike">
                        <a:effectLst/>
                        <a:latin typeface="Arial" panose="020B0604020202020204" pitchFamily="34" charset="0"/>
                      </a:endParaRPr>
                    </a:p>
                  </a:txBody>
                  <a:tcPr marL="8386" marR="8386" marT="8386" marB="0" anchor="b"/>
                </a:tc>
                <a:tc>
                  <a:txBody>
                    <a:bodyPr/>
                    <a:lstStyle/>
                    <a:p>
                      <a:pPr algn="l" fontAlgn="b"/>
                      <a:r>
                        <a:rPr lang="en-GB" sz="900" u="none" strike="sngStrike" dirty="0">
                          <a:effectLst/>
                        </a:rPr>
                        <a:t>Resolutions for Clause 11.100.2</a:t>
                      </a:r>
                      <a:endParaRPr lang="en-GB" sz="900" b="0" i="0" u="none" strike="sngStrike" dirty="0">
                        <a:effectLst/>
                        <a:latin typeface="Arial" panose="020B0604020202020204" pitchFamily="34" charset="0"/>
                      </a:endParaRPr>
                    </a:p>
                  </a:txBody>
                  <a:tcPr marL="8386" marR="8386" marT="8386" marB="0" anchor="b"/>
                </a:tc>
                <a:tc>
                  <a:txBody>
                    <a:bodyPr/>
                    <a:lstStyle/>
                    <a:p>
                      <a:pPr algn="l" fontAlgn="b"/>
                      <a:r>
                        <a:rPr lang="en-GB" sz="900" u="none" strike="sngStrike" dirty="0">
                          <a:effectLst/>
                        </a:rPr>
                        <a:t>Hitoshi Morioka (SRC Software)</a:t>
                      </a:r>
                      <a:endParaRPr lang="en-GB" sz="900" b="0" i="0" u="none" strike="sngStrike" dirty="0">
                        <a:effectLst/>
                        <a:latin typeface="Arial" panose="020B0604020202020204" pitchFamily="34" charset="0"/>
                      </a:endParaRPr>
                    </a:p>
                  </a:txBody>
                  <a:tcPr marL="8386" marR="8386" marT="8386" marB="0" anchor="b"/>
                </a:tc>
                <a:tc>
                  <a:txBody>
                    <a:bodyPr/>
                    <a:lstStyle/>
                    <a:p>
                      <a:pPr algn="l" fontAlgn="b"/>
                      <a:r>
                        <a:rPr lang="en-GB" sz="900" u="none" strike="sngStrike" dirty="0">
                          <a:effectLst/>
                        </a:rPr>
                        <a:t>Follow up from last week based on ARC discussion</a:t>
                      </a:r>
                      <a:endParaRPr lang="en-GB" sz="900" b="0" i="0" u="none" strike="sngStrike" dirty="0">
                        <a:effectLst/>
                        <a:latin typeface="Arial" panose="020B0604020202020204" pitchFamily="34" charset="0"/>
                      </a:endParaRPr>
                    </a:p>
                  </a:txBody>
                  <a:tcPr marL="8386" marR="8386" marT="8386" marB="0" anchor="b"/>
                </a:tc>
                <a:extLst>
                  <a:ext uri="{0D108BD9-81ED-4DB2-BD59-A6C34878D82A}">
                    <a16:rowId xmlns:a16="http://schemas.microsoft.com/office/drawing/2014/main" val="3567760375"/>
                  </a:ext>
                </a:extLst>
              </a:tr>
              <a:tr h="276730">
                <a:tc>
                  <a:txBody>
                    <a:bodyPr/>
                    <a:lstStyle/>
                    <a:p>
                      <a:pPr algn="r" fontAlgn="b"/>
                      <a:r>
                        <a:rPr lang="en-GB" sz="900" u="none" strike="noStrike">
                          <a:effectLst/>
                        </a:rPr>
                        <a:t>81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600</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dirty="0">
                          <a:effectLst/>
                        </a:rPr>
                        <a:t>2</a:t>
                      </a:r>
                      <a:endParaRPr lang="en-GB" sz="900" b="0" i="0" u="none" strike="noStrike" dirty="0">
                        <a:effectLst/>
                        <a:latin typeface="Arial" panose="020B0604020202020204" pitchFamily="34" charset="0"/>
                      </a:endParaRPr>
                    </a:p>
                  </a:txBody>
                  <a:tcPr marL="8386" marR="8386" marT="8386" marB="0" anchor="b"/>
                </a:tc>
                <a:tc>
                  <a:txBody>
                    <a:bodyPr/>
                    <a:lstStyle/>
                    <a:p>
                      <a:pPr algn="l" fontAlgn="b"/>
                      <a:r>
                        <a:rPr lang="en-GB" sz="900" u="none" strike="noStrike">
                          <a:effectLst/>
                        </a:rPr>
                        <a:t>Text Proposal for Enhanced Broadcast Request ANQP-element</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Pei Zhou (Oppo)</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t.b.c</a:t>
                      </a:r>
                      <a:endParaRPr lang="en-GB" sz="900" b="0" i="0" u="none" strike="noStrike">
                        <a:effectLst/>
                        <a:latin typeface="Arial" panose="020B0604020202020204" pitchFamily="34" charset="0"/>
                      </a:endParaRPr>
                    </a:p>
                  </a:txBody>
                  <a:tcPr marL="8386" marR="8386" marT="8386" marB="0" anchor="b"/>
                </a:tc>
                <a:extLst>
                  <a:ext uri="{0D108BD9-81ED-4DB2-BD59-A6C34878D82A}">
                    <a16:rowId xmlns:a16="http://schemas.microsoft.com/office/drawing/2014/main" val="2723605305"/>
                  </a:ext>
                </a:extLst>
              </a:tr>
              <a:tr h="156534">
                <a:tc>
                  <a:txBody>
                    <a:bodyPr/>
                    <a:lstStyle/>
                    <a:p>
                      <a:pPr algn="r" fontAlgn="b"/>
                      <a:r>
                        <a:rPr lang="en-GB" sz="900" u="none" strike="noStrike">
                          <a:effectLst/>
                        </a:rPr>
                        <a:t>90</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891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dirty="0">
                          <a:effectLst/>
                        </a:rPr>
                        <a:t>1</a:t>
                      </a:r>
                      <a:endParaRPr lang="en-GB" sz="900" b="0" i="0" u="none" strike="noStrike" dirty="0">
                        <a:effectLst/>
                        <a:latin typeface="Arial" panose="020B0604020202020204" pitchFamily="34" charset="0"/>
                      </a:endParaRPr>
                    </a:p>
                  </a:txBody>
                  <a:tcPr marL="8386" marR="8386" marT="8386" marB="0" anchor="b"/>
                </a:tc>
                <a:tc>
                  <a:txBody>
                    <a:bodyPr/>
                    <a:lstStyle/>
                    <a:p>
                      <a:pPr algn="l" fontAlgn="b"/>
                      <a:r>
                        <a:rPr lang="en-GB" sz="900" u="none" strike="noStrike">
                          <a:effectLst/>
                        </a:rPr>
                        <a:t>Handover topics</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8386" marR="8386" marT="8386" marB="0" anchor="b"/>
                </a:tc>
                <a:tc>
                  <a:txBody>
                    <a:bodyPr/>
                    <a:lstStyle/>
                    <a:p>
                      <a:pPr algn="l" fontAlgn="b"/>
                      <a:endParaRPr lang="en-GB" sz="900" b="0" i="0" u="none" strike="noStrike" dirty="0">
                        <a:effectLst/>
                        <a:latin typeface="Arial" panose="020B0604020202020204" pitchFamily="34" charset="0"/>
                      </a:endParaRPr>
                    </a:p>
                  </a:txBody>
                  <a:tcPr marL="8386" marR="8386" marT="8386" marB="0" anchor="b"/>
                </a:tc>
                <a:extLst>
                  <a:ext uri="{0D108BD9-81ED-4DB2-BD59-A6C34878D82A}">
                    <a16:rowId xmlns:a16="http://schemas.microsoft.com/office/drawing/2014/main" val="3184752526"/>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5790</TotalTime>
  <Words>2621</Words>
  <Application>Microsoft Macintosh PowerPoint</Application>
  <PresentationFormat>On-screen Show (16:9)</PresentationFormat>
  <Paragraphs>347</Paragraphs>
  <Slides>33</Slides>
  <Notes>2</Notes>
  <HiddenSlides>7</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Calibri</vt:lpstr>
      <vt:lpstr>Monotype Sorts</vt:lpstr>
      <vt:lpstr>Times New Roman</vt:lpstr>
      <vt:lpstr>802-11-BCS-Chair-Slides-Template</vt:lpstr>
      <vt:lpstr>Document</vt:lpstr>
      <vt:lpstr>Agenda TGbc Telco June 01,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259</cp:revision>
  <cp:lastPrinted>1601-01-01T00:00:00Z</cp:lastPrinted>
  <dcterms:created xsi:type="dcterms:W3CDTF">2020-02-25T15:01:23Z</dcterms:created>
  <dcterms:modified xsi:type="dcterms:W3CDTF">2021-06-02T15:36:44Z</dcterms:modified>
  <cp:category/>
</cp:coreProperties>
</file>