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3"/>
  </p:notesMasterIdLst>
  <p:handoutMasterIdLst>
    <p:handoutMasterId r:id="rId34"/>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157" r:id="rId19"/>
    <p:sldId id="1158" r:id="rId20"/>
    <p:sldId id="1159" r:id="rId21"/>
    <p:sldId id="1160" r:id="rId22"/>
    <p:sldId id="1161" r:id="rId23"/>
    <p:sldId id="1162" r:id="rId24"/>
    <p:sldId id="1126" r:id="rId25"/>
    <p:sldId id="1139" r:id="rId26"/>
    <p:sldId id="1163" r:id="rId27"/>
    <p:sldId id="1164" r:id="rId28"/>
    <p:sldId id="1165" r:id="rId29"/>
    <p:sldId id="1166" r:id="rId30"/>
    <p:sldId id="1167" r:id="rId31"/>
    <p:sldId id="1168" r:id="rId3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May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May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May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/0904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Jun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2021-05-26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056"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Jun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u="sng" strike="sngStrike" dirty="0">
                <a:solidFill>
                  <a:srgbClr val="FF0000"/>
                </a:solidFill>
                <a:cs typeface="+mn-ea"/>
                <a:sym typeface="+mn-ea"/>
              </a:rPr>
              <a:t>Jun 1, 10:00am ~ 11:59am, ET; </a:t>
            </a:r>
            <a:r>
              <a:rPr lang="en-US" altLang="zh-CN" sz="2400" u="sng" strike="sngStrike" dirty="0" err="1">
                <a:solidFill>
                  <a:srgbClr val="FF0000"/>
                </a:solidFill>
                <a:cs typeface="+mn-ea"/>
                <a:sym typeface="+mn-ea"/>
              </a:rPr>
              <a:t>Webex</a:t>
            </a:r>
            <a:r>
              <a:rPr lang="en-US" altLang="zh-CN" sz="2400" u="sng" strike="sngStrike" dirty="0">
                <a:solidFill>
                  <a:srgbClr val="FF0000"/>
                </a:solidFill>
                <a:cs typeface="+mn-ea"/>
                <a:sym typeface="+mn-ea"/>
              </a:rPr>
              <a:t> (new)</a:t>
            </a:r>
          </a:p>
          <a:p>
            <a:pPr eaLnBrk="1" hangingPunct="1"/>
            <a:r>
              <a:rPr lang="en-US" altLang="zh-CN" sz="2400" u="sng" dirty="0">
                <a:solidFill>
                  <a:schemeClr val="bg1">
                    <a:lumMod val="85000"/>
                  </a:schemeClr>
                </a:solidFill>
                <a:cs typeface="+mn-ea"/>
                <a:sym typeface="+mn-ea"/>
              </a:rPr>
              <a:t>Jun 8, 10:00am ~ 11:59am, ET; </a:t>
            </a:r>
            <a:r>
              <a:rPr lang="en-US" altLang="zh-CN" sz="2400" u="sng" dirty="0" err="1">
                <a:solidFill>
                  <a:schemeClr val="bg1">
                    <a:lumMod val="85000"/>
                  </a:schemeClr>
                </a:solidFill>
                <a:cs typeface="+mn-ea"/>
                <a:sym typeface="+mn-ea"/>
              </a:rPr>
              <a:t>Webex</a:t>
            </a:r>
            <a:r>
              <a:rPr lang="en-US" altLang="zh-CN" sz="2400" u="sng" dirty="0">
                <a:solidFill>
                  <a:schemeClr val="bg1">
                    <a:lumMod val="85000"/>
                  </a:schemeClr>
                </a:solidFill>
                <a:cs typeface="+mn-ea"/>
                <a:sym typeface="+mn-ea"/>
              </a:rPr>
              <a:t> (new)</a:t>
            </a:r>
          </a:p>
          <a:p>
            <a:pPr eaLnBrk="1" hangingPunct="1"/>
            <a:r>
              <a:rPr lang="en-US" altLang="zh-CN" sz="2400" u="sng" dirty="0">
                <a:solidFill>
                  <a:srgbClr val="00B050"/>
                </a:solidFill>
                <a:cs typeface="+mn-ea"/>
                <a:sym typeface="+mn-ea"/>
              </a:rPr>
              <a:t>Jun 15, 10:00am ~ 11:59am, ET; </a:t>
            </a:r>
            <a:r>
              <a:rPr lang="en-US" altLang="zh-CN" sz="2400" u="sng" dirty="0" err="1">
                <a:solidFill>
                  <a:srgbClr val="00B050"/>
                </a:solidFill>
                <a:cs typeface="+mn-ea"/>
                <a:sym typeface="+mn-ea"/>
              </a:rPr>
              <a:t>Webex</a:t>
            </a:r>
            <a:r>
              <a:rPr lang="en-US" altLang="zh-CN" sz="2400" u="sng" dirty="0">
                <a:solidFill>
                  <a:srgbClr val="00B050"/>
                </a:solidFill>
                <a:cs typeface="+mn-ea"/>
                <a:sym typeface="+mn-ea"/>
              </a:rPr>
              <a:t> (new)</a:t>
            </a:r>
          </a:p>
          <a:p>
            <a:pPr eaLnBrk="1" hangingPunct="1"/>
            <a:r>
              <a:rPr lang="en-US" altLang="zh-CN" sz="2400" u="sng" dirty="0">
                <a:solidFill>
                  <a:srgbClr val="00B050"/>
                </a:solidFill>
                <a:cs typeface="+mn-ea"/>
                <a:sym typeface="+mn-ea"/>
              </a:rPr>
              <a:t>Jun 22, 10:00am ~ 11:59am, ET; </a:t>
            </a:r>
            <a:r>
              <a:rPr lang="en-US" altLang="zh-CN" sz="2400" u="sng" dirty="0" err="1">
                <a:solidFill>
                  <a:srgbClr val="00B050"/>
                </a:solidFill>
                <a:cs typeface="+mn-ea"/>
                <a:sym typeface="+mn-ea"/>
              </a:rPr>
              <a:t>Webex</a:t>
            </a:r>
            <a:r>
              <a:rPr lang="en-US" altLang="zh-CN" sz="2400" u="sng" dirty="0">
                <a:solidFill>
                  <a:srgbClr val="00B050"/>
                </a:solidFill>
                <a:cs typeface="+mn-ea"/>
                <a:sym typeface="+mn-ea"/>
              </a:rPr>
              <a:t> (new)</a:t>
            </a:r>
          </a:p>
          <a:p>
            <a:pPr eaLnBrk="1" hangingPunct="1"/>
            <a:r>
              <a:rPr lang="en-US" altLang="zh-CN" sz="2400" u="sng" dirty="0">
                <a:solidFill>
                  <a:srgbClr val="00B050"/>
                </a:solidFill>
                <a:cs typeface="+mn-ea"/>
                <a:sym typeface="+mn-ea"/>
              </a:rPr>
              <a:t>Jun 29, 10:00am ~ 11:59am, ET; </a:t>
            </a:r>
            <a:r>
              <a:rPr lang="en-US" altLang="zh-CN" sz="2400" u="sng" dirty="0" err="1">
                <a:solidFill>
                  <a:srgbClr val="00B050"/>
                </a:solidFill>
                <a:cs typeface="+mn-ea"/>
                <a:sym typeface="+mn-ea"/>
              </a:rPr>
              <a:t>Webex</a:t>
            </a:r>
            <a:r>
              <a:rPr lang="en-US" altLang="zh-CN" sz="2400" u="sng" dirty="0">
                <a:solidFill>
                  <a:srgbClr val="00B050"/>
                </a:solidFill>
                <a:cs typeface="+mn-ea"/>
                <a:sym typeface="+mn-ea"/>
              </a:rPr>
              <a:t> (new)</a:t>
            </a:r>
          </a:p>
          <a:p>
            <a:pPr eaLnBrk="1" hangingPunct="1"/>
            <a:endParaRPr lang="en-US" altLang="zh-CN" sz="24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2194149001"/>
              </p:ext>
            </p:extLst>
          </p:nvPr>
        </p:nvGraphicFramePr>
        <p:xfrm>
          <a:off x="1447922" y="1756302"/>
          <a:ext cx="9637599" cy="429768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a:t>
                      </a:r>
                      <a:r>
                        <a:rPr lang="en-US" altLang="zh-CN" sz="1200" dirty="0" smtClean="0">
                          <a:solidFill>
                            <a:srgbClr val="0070C0"/>
                          </a:solidFill>
                        </a:rPr>
                        <a:t>11-21/0595r3, 11-21/0597r7, </a:t>
                      </a:r>
                      <a:r>
                        <a:rPr lang="en-US" altLang="zh-CN" sz="1200" dirty="0" smtClean="0">
                          <a:solidFill>
                            <a:srgbClr val="0070C0"/>
                          </a:solidFill>
                        </a:rPr>
                        <a:t>11-21/904r1</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a:t>
                      </a:r>
                      <a:r>
                        <a:rPr lang="en-US" altLang="zh-CN" sz="1200" dirty="0" smtClean="0">
                          <a:solidFill>
                            <a:srgbClr val="0070C0"/>
                          </a:solidFill>
                          <a:sym typeface="+mn-ea"/>
                        </a:rPr>
                        <a:t>11-21/0454r0, 11-21/0565r0,</a:t>
                      </a:r>
                      <a:r>
                        <a:rPr lang="en-US" altLang="zh-CN" sz="1200" baseline="0" dirty="0" smtClean="0">
                          <a:solidFill>
                            <a:srgbClr val="0070C0"/>
                          </a:solidFill>
                          <a:sym typeface="+mn-ea"/>
                        </a:rPr>
                        <a:t> 11-21/0655r0, 11-21/0806r0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11-19/2045r10 </a:t>
                      </a:r>
                      <a:r>
                        <a:rPr lang="en-US" altLang="zh-CN" sz="1200" dirty="0" smtClean="0">
                          <a:solidFill>
                            <a:schemeClr val="tx1"/>
                          </a:solidFill>
                        </a:rPr>
                        <a:t>(D1.0)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11-20/1887r9</a:t>
                      </a:r>
                      <a:r>
                        <a:rPr lang="en-US" altLang="zh-CN" sz="1200" dirty="0" smtClean="0">
                          <a:solidFill>
                            <a:schemeClr val="tx1"/>
                          </a:solidFill>
                        </a:rPr>
                        <a:t>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Jul </a:t>
            </a:r>
            <a:r>
              <a:rPr lang="en-US" altLang="en-US" sz="2000" kern="0" dirty="0">
                <a:solidFill>
                  <a:schemeClr val="tx1"/>
                </a:solidFill>
                <a:cs typeface="+mn-ea"/>
                <a:sym typeface="Wingdings" panose="05000000000000000000" pitchFamily="2" charset="2"/>
              </a:rPr>
              <a:t>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Nov </a:t>
            </a:r>
            <a:r>
              <a:rPr lang="en-US" altLang="en-US" sz="2000" kern="0" dirty="0">
                <a:solidFill>
                  <a:schemeClr val="tx1"/>
                </a:solidFill>
                <a:cs typeface="+mn-ea"/>
                <a:sym typeface="Wingdings" panose="05000000000000000000" pitchFamily="2" charset="2"/>
              </a:rPr>
              <a:t>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11-21/0890r3, some comment resolutions for lb251, Joseph Levy (</a:t>
            </a:r>
            <a:r>
              <a:rPr lang="en-US" altLang="zh-CN" sz="1600" dirty="0" err="1" smtClean="0">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fr-FR" altLang="zh-CN" sz="1600" dirty="0" smtClean="0">
                <a:solidFill>
                  <a:srgbClr val="00B050"/>
                </a:solidFill>
                <a:latin typeface="Calibri" panose="020F0502020204030204" pitchFamily="34" charset="0"/>
                <a:cs typeface="Calibri" panose="020F0502020204030204" pitchFamily="34" charset="0"/>
              </a:rPr>
              <a:t>11-21/0872r2, </a:t>
            </a:r>
            <a:r>
              <a:rPr lang="fr-FR" altLang="zh-CN" sz="1600" dirty="0">
                <a:solidFill>
                  <a:srgbClr val="00B050"/>
                </a:solidFill>
                <a:latin typeface="Calibri" panose="020F0502020204030204" pitchFamily="34" charset="0"/>
                <a:cs typeface="Calibri" panose="020F0502020204030204" pitchFamily="34" charset="0"/>
              </a:rPr>
              <a:t>11bd d1.0 comment resolution 5-2-4-5-2-5, Liwen Chu (</a:t>
            </a:r>
            <a:r>
              <a:rPr lang="fr-FR" altLang="zh-CN" sz="1600" dirty="0" smtClean="0">
                <a:solidFill>
                  <a:srgbClr val="00B050"/>
                </a:solidFill>
                <a:latin typeface="Calibri" panose="020F0502020204030204" pitchFamily="34" charset="0"/>
                <a:cs typeface="Calibri" panose="020F0502020204030204" pitchFamily="34" charset="0"/>
              </a:rPr>
              <a:t>NXP</a:t>
            </a:r>
            <a:r>
              <a:rPr lang="fr-FR"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fr-FR" altLang="zh-CN" sz="1600" dirty="0">
                <a:solidFill>
                  <a:srgbClr val="00B050"/>
                </a:solidFill>
                <a:latin typeface="Calibri" panose="020F0502020204030204" pitchFamily="34" charset="0"/>
                <a:cs typeface="Calibri" panose="020F0502020204030204" pitchFamily="34" charset="0"/>
              </a:rPr>
              <a:t>11-21/0439r3, </a:t>
            </a:r>
            <a:r>
              <a:rPr lang="en-US" altLang="zh-CN" sz="1600" dirty="0">
                <a:solidFill>
                  <a:srgbClr val="00B050"/>
                </a:solidFill>
                <a:latin typeface="Calibri" panose="020F0502020204030204" pitchFamily="34" charset="0"/>
                <a:cs typeface="Calibri" panose="020F0502020204030204" pitchFamily="34" charset="0"/>
              </a:rPr>
              <a:t>11bd D1.0 comment resolution 31.2.1,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endParaRPr lang="fr-FR"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fr-FR" altLang="zh-CN" sz="1600" dirty="0">
                <a:solidFill>
                  <a:srgbClr val="00B050"/>
                </a:solidFill>
                <a:latin typeface="Calibri" panose="020F0502020204030204" pitchFamily="34" charset="0"/>
                <a:cs typeface="Calibri" panose="020F0502020204030204" pitchFamily="34" charset="0"/>
              </a:rPr>
              <a:t>11-21/0903r0, </a:t>
            </a:r>
            <a:r>
              <a:rPr lang="en-US" altLang="zh-CN" sz="1600" dirty="0">
                <a:solidFill>
                  <a:srgbClr val="00B050"/>
                </a:solidFill>
                <a:latin typeface="Calibri" panose="020F0502020204030204" pitchFamily="34" charset="0"/>
                <a:cs typeface="Calibri" panose="020F0502020204030204" pitchFamily="34" charset="0"/>
              </a:rPr>
              <a:t>D1.0 comment resolutions of miscellaneous CIDs,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endParaRPr lang="fr-FR" altLang="zh-CN" sz="1600" dirty="0" smtClean="0">
              <a:solidFill>
                <a:srgbClr val="FFC000"/>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8</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(call for candidate)</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086610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smtClean="0"/>
              <a:t>Call for tech editor candidate</a:t>
            </a:r>
          </a:p>
          <a:p>
            <a:pPr lvl="0" algn="just" eaLnBrk="0" hangingPunct="0">
              <a:defRPr/>
            </a:pPr>
            <a:r>
              <a:rPr lang="en-GB" altLang="en-US" dirty="0" smtClean="0"/>
              <a:t>Present</a:t>
            </a:r>
            <a:r>
              <a:rPr lang="en-US" altLang="en-GB" dirty="0" err="1"/>
              <a:t>ations</a:t>
            </a:r>
            <a:r>
              <a:rPr lang="en-US" altLang="en-GB" dirty="0"/>
              <a:t> and </a:t>
            </a:r>
            <a:r>
              <a:rPr lang="en-US" altLang="en-GB" dirty="0" smtClean="0"/>
              <a:t>discussion</a:t>
            </a:r>
            <a:endParaRPr lang="en-US" altLang="en-GB" dirty="0"/>
          </a:p>
          <a:p>
            <a:pPr marL="800100" lvl="1" indent="-342900" algn="just">
              <a:buFontTx/>
              <a:buChar char="•"/>
              <a:defRPr/>
            </a:pPr>
            <a:r>
              <a:rPr lang="fr-FR" altLang="zh-CN" dirty="0" smtClean="0">
                <a:solidFill>
                  <a:srgbClr val="00B050"/>
                </a:solidFill>
                <a:latin typeface="Calibri" panose="020F0502020204030204" pitchFamily="34" charset="0"/>
                <a:cs typeface="Calibri" panose="020F0502020204030204" pitchFamily="34" charset="0"/>
              </a:rPr>
              <a:t>11-21/0890r3 </a:t>
            </a:r>
            <a:r>
              <a:rPr lang="fr-FR" altLang="zh-CN" dirty="0">
                <a:solidFill>
                  <a:srgbClr val="00B050"/>
                </a:solidFill>
                <a:latin typeface="Calibri" panose="020F0502020204030204" pitchFamily="34" charset="0"/>
                <a:cs typeface="Calibri" panose="020F0502020204030204" pitchFamily="34" charset="0"/>
              </a:rPr>
              <a:t>some comment resolutions for lb251, Joseph Levy (</a:t>
            </a:r>
            <a:r>
              <a:rPr lang="fr-FR" altLang="zh-CN" dirty="0" smtClean="0">
                <a:solidFill>
                  <a:srgbClr val="00B050"/>
                </a:solidFill>
                <a:latin typeface="Calibri" panose="020F0502020204030204" pitchFamily="34" charset="0"/>
                <a:cs typeface="Calibri" panose="020F0502020204030204" pitchFamily="34" charset="0"/>
              </a:rPr>
              <a:t>InterDigital) -&gt; Jun 8</a:t>
            </a:r>
            <a:endParaRPr lang="fr-FR" altLang="zh-CN"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fr-FR" altLang="zh-CN" dirty="0" smtClean="0">
                <a:solidFill>
                  <a:srgbClr val="00B050"/>
                </a:solidFill>
                <a:latin typeface="Calibri" panose="020F0502020204030204" pitchFamily="34" charset="0"/>
                <a:cs typeface="Calibri" panose="020F0502020204030204" pitchFamily="34" charset="0"/>
              </a:rPr>
              <a:t>11-21/0872r2, </a:t>
            </a:r>
            <a:r>
              <a:rPr lang="fr-FR" altLang="zh-CN" dirty="0">
                <a:solidFill>
                  <a:srgbClr val="00B050"/>
                </a:solidFill>
                <a:latin typeface="Calibri" panose="020F0502020204030204" pitchFamily="34" charset="0"/>
                <a:cs typeface="Calibri" panose="020F0502020204030204" pitchFamily="34" charset="0"/>
              </a:rPr>
              <a:t>11bd d1.0 comment resolution 5-2-4-5-2-5, Liwen Chu (NXP</a:t>
            </a:r>
            <a:r>
              <a:rPr lang="fr-FR" altLang="zh-CN"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fr-FR" altLang="zh-CN" dirty="0">
                <a:solidFill>
                  <a:srgbClr val="00B050"/>
                </a:solidFill>
                <a:latin typeface="Calibri" panose="020F0502020204030204" pitchFamily="34" charset="0"/>
                <a:cs typeface="Calibri" panose="020F0502020204030204" pitchFamily="34" charset="0"/>
              </a:rPr>
              <a:t>11-21/0439r3, </a:t>
            </a:r>
            <a:r>
              <a:rPr lang="en-US" altLang="zh-CN" dirty="0">
                <a:solidFill>
                  <a:srgbClr val="00B050"/>
                </a:solidFill>
                <a:latin typeface="Calibri" panose="020F0502020204030204" pitchFamily="34" charset="0"/>
                <a:cs typeface="Calibri" panose="020F0502020204030204" pitchFamily="34" charset="0"/>
              </a:rPr>
              <a:t>11bd D1.0 comment resolution </a:t>
            </a:r>
            <a:r>
              <a:rPr lang="en-US" altLang="zh-CN" dirty="0">
                <a:solidFill>
                  <a:srgbClr val="00B050"/>
                </a:solidFill>
                <a:latin typeface="Calibri" panose="020F0502020204030204" pitchFamily="34" charset="0"/>
                <a:cs typeface="Calibri" panose="020F0502020204030204" pitchFamily="34" charset="0"/>
              </a:rPr>
              <a:t>31.2.1, </a:t>
            </a:r>
            <a:r>
              <a:rPr lang="en-US" altLang="zh-CN" dirty="0" err="1">
                <a:solidFill>
                  <a:srgbClr val="00B050"/>
                </a:solidFill>
                <a:latin typeface="Calibri" panose="020F0502020204030204" pitchFamily="34" charset="0"/>
                <a:cs typeface="Calibri" panose="020F0502020204030204" pitchFamily="34" charset="0"/>
              </a:rPr>
              <a:t>Liwen</a:t>
            </a:r>
            <a:r>
              <a:rPr lang="en-US" altLang="zh-CN" dirty="0">
                <a:solidFill>
                  <a:srgbClr val="00B050"/>
                </a:solidFill>
                <a:latin typeface="Calibri" panose="020F0502020204030204" pitchFamily="34" charset="0"/>
                <a:cs typeface="Calibri" panose="020F0502020204030204" pitchFamily="34" charset="0"/>
              </a:rPr>
              <a:t> Chu (NXP)</a:t>
            </a:r>
            <a:endParaRPr lang="fr-FR" altLang="zh-CN"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fr-FR" altLang="zh-CN" dirty="0">
                <a:solidFill>
                  <a:srgbClr val="00B050"/>
                </a:solidFill>
                <a:latin typeface="Calibri" panose="020F0502020204030204" pitchFamily="34" charset="0"/>
                <a:cs typeface="Calibri" panose="020F0502020204030204" pitchFamily="34" charset="0"/>
              </a:rPr>
              <a:t>11-21/0903r0, </a:t>
            </a:r>
            <a:r>
              <a:rPr lang="en-US" altLang="zh-CN" dirty="0">
                <a:solidFill>
                  <a:srgbClr val="00B050"/>
                </a:solidFill>
                <a:latin typeface="Calibri" panose="020F0502020204030204" pitchFamily="34" charset="0"/>
                <a:cs typeface="Calibri" panose="020F0502020204030204" pitchFamily="34" charset="0"/>
              </a:rPr>
              <a:t>D1.0 comment resolutions of miscellaneous </a:t>
            </a:r>
            <a:r>
              <a:rPr lang="en-US" altLang="zh-CN" dirty="0">
                <a:solidFill>
                  <a:srgbClr val="00B050"/>
                </a:solidFill>
                <a:latin typeface="Calibri" panose="020F0502020204030204" pitchFamily="34" charset="0"/>
                <a:cs typeface="Calibri" panose="020F0502020204030204" pitchFamily="34" charset="0"/>
              </a:rPr>
              <a:t>CIDs, </a:t>
            </a:r>
            <a:r>
              <a:rPr lang="en-US" altLang="zh-CN" dirty="0" err="1">
                <a:solidFill>
                  <a:srgbClr val="00B050"/>
                </a:solidFill>
                <a:latin typeface="Calibri" panose="020F0502020204030204" pitchFamily="34" charset="0"/>
                <a:cs typeface="Calibri" panose="020F0502020204030204" pitchFamily="34" charset="0"/>
              </a:rPr>
              <a:t>Liwen</a:t>
            </a:r>
            <a:r>
              <a:rPr lang="en-US" altLang="zh-CN" dirty="0">
                <a:solidFill>
                  <a:srgbClr val="00B050"/>
                </a:solidFill>
                <a:latin typeface="Calibri" panose="020F0502020204030204" pitchFamily="34" charset="0"/>
                <a:cs typeface="Calibri" panose="020F0502020204030204" pitchFamily="34" charset="0"/>
              </a:rPr>
              <a:t> Chu (NXP)</a:t>
            </a:r>
            <a:endParaRPr lang="en-US" altLang="zh-CN" dirty="0">
              <a:solidFill>
                <a:srgbClr val="00B050"/>
              </a:solidFill>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Tech motions (motions for CRs since May</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interim week and generating D2.0)</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algn="just" eaLnBrk="0" hangingPunct="0">
              <a:defRPr/>
            </a:pPr>
            <a:r>
              <a:rPr lang="en-GB" altLang="en-US" dirty="0"/>
              <a:t>Discussion of liaison from ITU-T FG-VM (11-21/0711</a:t>
            </a:r>
            <a:r>
              <a:rPr lang="en-GB" altLang="en-US" dirty="0" smtClean="0"/>
              <a:t>) </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32814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 (CR, </a:t>
            </a:r>
            <a:r>
              <a:rPr lang="en-US" altLang="zh-CN" dirty="0" smtClean="0"/>
              <a:t>11-21/0890r3)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as </a:t>
            </a:r>
            <a:r>
              <a:rPr lang="en-US" altLang="zh-CN" sz="2400" dirty="0"/>
              <a:t>in </a:t>
            </a:r>
            <a:r>
              <a:rPr lang="en-US" altLang="zh-CN" sz="2400" dirty="0" smtClean="0"/>
              <a:t>11-21/0890r3</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CID </a:t>
            </a:r>
            <a:r>
              <a:rPr lang="en-US" altLang="zh-CN" sz="2100" dirty="0" smtClean="0">
                <a:latin typeface="Calibri" panose="020F0502020204030204" pitchFamily="34" charset="0"/>
                <a:cs typeface="Calibri" panose="020F0502020204030204" pitchFamily="34" charset="0"/>
              </a:rPr>
              <a:t>1168</a:t>
            </a:r>
            <a:r>
              <a:rPr lang="en-GB" altLang="zh-CN" sz="2100" dirty="0" smtClean="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and </a:t>
            </a:r>
            <a:r>
              <a:rPr lang="en-GB" altLang="zh-CN" sz="2100" dirty="0" smtClean="0">
                <a:latin typeface="Calibri" panose="020F0502020204030204" pitchFamily="34" charset="0"/>
                <a:cs typeface="Calibri" panose="020F0502020204030204" pitchFamily="34" charset="0"/>
              </a:rPr>
              <a:t>1</a:t>
            </a:r>
            <a:r>
              <a:rPr lang="en-US" altLang="zh-CN" sz="2100" dirty="0" smtClean="0">
                <a:latin typeface="Calibri" panose="020F0502020204030204" pitchFamily="34" charset="0"/>
                <a:cs typeface="Calibri" panose="020F0502020204030204" pitchFamily="34" charset="0"/>
              </a:rPr>
              <a:t>278</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May 2021</a:t>
            </a:r>
            <a:endParaRPr lang="en-US" dirty="0"/>
          </a:p>
        </p:txBody>
      </p:sp>
    </p:spTree>
    <p:extLst>
      <p:ext uri="{BB962C8B-B14F-4D97-AF65-F5344CB8AC3E}">
        <p14:creationId xmlns:p14="http://schemas.microsoft.com/office/powerpoint/2010/main" val="3817732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11-21/0872r2)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1203 and proposed spec modification to IEEE P802.11bd D1.0 </a:t>
            </a:r>
            <a:r>
              <a:rPr lang="en-US" altLang="zh-CN" sz="2400" dirty="0" smtClean="0"/>
              <a:t>as </a:t>
            </a:r>
            <a:r>
              <a:rPr lang="en-US" altLang="zh-CN" sz="2400" dirty="0"/>
              <a:t>in </a:t>
            </a:r>
            <a:r>
              <a:rPr lang="en-US" altLang="zh-CN" sz="2400" dirty="0" smtClean="0"/>
              <a:t>11-21/0872r2</a:t>
            </a:r>
            <a:r>
              <a:rPr lang="zh-CN" altLang="en-US" sz="2400" dirty="0" smtClean="0">
                <a:sym typeface="+mn-ea"/>
              </a:rPr>
              <a:t>?</a:t>
            </a:r>
            <a:endParaRPr lang="zh-CN" altLang="en-US" sz="2400" dirty="0">
              <a:sym typeface="+mn-ea"/>
            </a:endParaRPr>
          </a:p>
          <a:p>
            <a:pPr marL="342900" lvl="1" indent="0"/>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May 2021</a:t>
            </a:r>
            <a:endParaRPr lang="en-US" dirty="0"/>
          </a:p>
        </p:txBody>
      </p:sp>
    </p:spTree>
    <p:extLst>
      <p:ext uri="{BB962C8B-B14F-4D97-AF65-F5344CB8AC3E}">
        <p14:creationId xmlns:p14="http://schemas.microsoft.com/office/powerpoint/2010/main" val="2571800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#3 </a:t>
            </a:r>
            <a:r>
              <a:rPr lang="en-US" altLang="zh-CN" dirty="0"/>
              <a:t>(CR, </a:t>
            </a:r>
            <a:r>
              <a:rPr lang="en-US" altLang="zh-CN" dirty="0" smtClean="0"/>
              <a:t>11-21/0439r3)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following 3 CIDs and proposed spec modification to IEEE P802.11bd D1.0 </a:t>
            </a:r>
            <a:r>
              <a:rPr lang="en-US" altLang="zh-CN" sz="2400" dirty="0" smtClean="0"/>
              <a:t>as </a:t>
            </a:r>
            <a:r>
              <a:rPr lang="en-US" altLang="zh-CN" sz="2400" dirty="0"/>
              <a:t>in </a:t>
            </a:r>
            <a:r>
              <a:rPr lang="en-US" altLang="zh-CN" sz="2400" dirty="0" smtClean="0"/>
              <a:t>11-21/0439r3</a:t>
            </a:r>
            <a:r>
              <a:rPr lang="zh-CN" altLang="en-US" sz="2400" dirty="0" smtClean="0">
                <a:sym typeface="+mn-ea"/>
              </a:rPr>
              <a:t>?</a:t>
            </a:r>
            <a:endParaRPr lang="zh-CN" altLang="en-US" sz="2400" dirty="0">
              <a:sym typeface="+mn-ea"/>
            </a:endParaRPr>
          </a:p>
          <a:p>
            <a:pPr marL="342900" lvl="1" indent="0"/>
            <a:r>
              <a:rPr lang="en-US" altLang="zh-CN" sz="2100" dirty="0">
                <a:latin typeface="Calibri" panose="020F0502020204030204" pitchFamily="34" charset="0"/>
                <a:cs typeface="Calibri" panose="020F0502020204030204" pitchFamily="34" charset="0"/>
              </a:rPr>
              <a:t>CID </a:t>
            </a:r>
            <a:r>
              <a:rPr lang="en-US" altLang="zh-CN" sz="2100" dirty="0" smtClean="0">
                <a:latin typeface="Calibri" panose="020F0502020204030204" pitchFamily="34" charset="0"/>
                <a:cs typeface="Calibri" panose="020F0502020204030204" pitchFamily="34" charset="0"/>
              </a:rPr>
              <a:t>1167, 1417</a:t>
            </a:r>
            <a:r>
              <a:rPr lang="en-GB" altLang="zh-CN" sz="2100" dirty="0" smtClean="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and </a:t>
            </a:r>
            <a:r>
              <a:rPr lang="en-GB" altLang="zh-CN" sz="2100" dirty="0" smtClean="0">
                <a:latin typeface="Calibri" panose="020F0502020204030204" pitchFamily="34" charset="0"/>
                <a:cs typeface="Calibri" panose="020F0502020204030204" pitchFamily="34" charset="0"/>
              </a:rPr>
              <a:t>1485</a:t>
            </a: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May 2021</a:t>
            </a:r>
            <a:endParaRPr lang="en-US" dirty="0"/>
          </a:p>
        </p:txBody>
      </p:sp>
    </p:spTree>
    <p:extLst>
      <p:ext uri="{BB962C8B-B14F-4D97-AF65-F5344CB8AC3E}">
        <p14:creationId xmlns:p14="http://schemas.microsoft.com/office/powerpoint/2010/main" val="3397180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#4 </a:t>
            </a:r>
            <a:r>
              <a:rPr lang="en-US" altLang="zh-CN" dirty="0"/>
              <a:t>(CR, </a:t>
            </a:r>
            <a:r>
              <a:rPr lang="en-US" altLang="zh-CN" dirty="0" smtClean="0"/>
              <a:t>11-21/0903r1)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following 3 CIDs and proposed spec modification to IEEE P802.11bd D1.0 </a:t>
            </a:r>
            <a:r>
              <a:rPr lang="en-US" altLang="zh-CN" sz="2400" dirty="0" smtClean="0"/>
              <a:t>as </a:t>
            </a:r>
            <a:r>
              <a:rPr lang="en-US" altLang="zh-CN" sz="2400" dirty="0"/>
              <a:t>in </a:t>
            </a:r>
            <a:r>
              <a:rPr lang="en-US" altLang="zh-CN" sz="2400" dirty="0" smtClean="0"/>
              <a:t>11-21/0903r1</a:t>
            </a:r>
            <a:r>
              <a:rPr lang="zh-CN" altLang="en-US" sz="2400" dirty="0" smtClean="0">
                <a:sym typeface="+mn-ea"/>
              </a:rPr>
              <a:t>?</a:t>
            </a:r>
            <a:endParaRPr lang="zh-CN" altLang="en-US" sz="2400" dirty="0">
              <a:sym typeface="+mn-ea"/>
            </a:endParaRPr>
          </a:p>
          <a:p>
            <a:pPr marL="342900" lvl="1" indent="0"/>
            <a:r>
              <a:rPr lang="en-US" altLang="zh-CN" sz="2100" dirty="0">
                <a:latin typeface="Calibri" panose="020F0502020204030204" pitchFamily="34" charset="0"/>
                <a:cs typeface="Calibri" panose="020F0502020204030204" pitchFamily="34" charset="0"/>
              </a:rPr>
              <a:t>CID 1018, 1222, </a:t>
            </a:r>
            <a:r>
              <a:rPr lang="en-US" altLang="zh-CN" sz="2100" dirty="0" smtClean="0">
                <a:latin typeface="Calibri" panose="020F0502020204030204" pitchFamily="34" charset="0"/>
                <a:cs typeface="Calibri" panose="020F0502020204030204" pitchFamily="34" charset="0"/>
              </a:rPr>
              <a:t>and 1493</a:t>
            </a: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May 2021</a:t>
            </a:r>
            <a:endParaRPr lang="en-US" dirty="0"/>
          </a:p>
        </p:txBody>
      </p:sp>
    </p:spTree>
    <p:extLst>
      <p:ext uri="{BB962C8B-B14F-4D97-AF65-F5344CB8AC3E}">
        <p14:creationId xmlns:p14="http://schemas.microsoft.com/office/powerpoint/2010/main" val="42880826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(approval of Comment Resolutions)</a:t>
            </a:r>
            <a:endParaRPr lang="zh-CN" altLang="en-US" dirty="0"/>
          </a:p>
        </p:txBody>
      </p:sp>
      <p:sp>
        <p:nvSpPr>
          <p:cNvPr id="3" name="内容占位符 2"/>
          <p:cNvSpPr>
            <a:spLocks noGrp="1"/>
          </p:cNvSpPr>
          <p:nvPr>
            <p:ph idx="1"/>
          </p:nvPr>
        </p:nvSpPr>
        <p:spPr>
          <a:xfrm>
            <a:off x="914400" y="1524050"/>
            <a:ext cx="10361613" cy="5029068"/>
          </a:xfrm>
        </p:spPr>
        <p:txBody>
          <a:bodyPr>
            <a:normAutofit fontScale="85000" lnSpcReduction="20000"/>
          </a:bodyPr>
          <a:lstStyle/>
          <a:p>
            <a:endParaRPr lang="en-US" altLang="zh-CN" sz="2400" dirty="0" smtClean="0">
              <a:sym typeface="+mn-ea"/>
            </a:endParaRPr>
          </a:p>
          <a:p>
            <a:r>
              <a:rPr lang="en-US" altLang="zh-CN" sz="2400" dirty="0" smtClean="0">
                <a:sym typeface="+mn-ea"/>
              </a:rPr>
              <a:t>Move to approve the following comment resolutions (additional CRs may be added):</a:t>
            </a:r>
          </a:p>
          <a:p>
            <a:endParaRPr lang="en-US" altLang="zh-CN" sz="2100" dirty="0" smtClean="0">
              <a:sym typeface="+mn-ea"/>
            </a:endParaRPr>
          </a:p>
          <a:p>
            <a:pPr marL="800100" lvl="1" indent="-342900" algn="just">
              <a:buFontTx/>
              <a:buChar char="•"/>
              <a:defRPr/>
            </a:pPr>
            <a:r>
              <a:rPr lang="en-US" altLang="zh-CN" sz="2100" dirty="0" smtClean="0">
                <a:solidFill>
                  <a:schemeClr val="tx1"/>
                </a:solidFill>
                <a:latin typeface="Calibri" panose="020F0502020204030204" pitchFamily="34" charset="0"/>
                <a:cs typeface="Calibri" panose="020F0502020204030204" pitchFamily="34" charset="0"/>
              </a:rPr>
              <a:t>11-21/0171r6: </a:t>
            </a:r>
            <a:r>
              <a:rPr lang="en-US" altLang="zh-CN" sz="2100" dirty="0">
                <a:solidFill>
                  <a:schemeClr val="tx1"/>
                </a:solidFill>
                <a:latin typeface="Calibri" panose="020F0502020204030204" pitchFamily="34" charset="0"/>
                <a:cs typeface="Calibri" panose="020F0502020204030204" pitchFamily="34" charset="0"/>
              </a:rPr>
              <a:t>CID 1040, 1133, 1231,1282, 1426, 1427, 1429, 1430, 1495, 1496, 1497, 1498, 1499, 1565, 1603, 1626, 1752, 1759, and </a:t>
            </a:r>
            <a:r>
              <a:rPr lang="en-US" altLang="zh-CN" sz="2100" dirty="0" smtClean="0">
                <a:solidFill>
                  <a:schemeClr val="tx1"/>
                </a:solidFill>
                <a:latin typeface="Calibri" panose="020F0502020204030204" pitchFamily="34" charset="0"/>
                <a:cs typeface="Calibri" panose="020F0502020204030204" pitchFamily="34" charset="0"/>
              </a:rPr>
              <a:t>1760 (19 CIDs)</a:t>
            </a:r>
            <a:endParaRPr lang="en-US" altLang="zh-CN" sz="21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2100" dirty="0" smtClean="0">
                <a:solidFill>
                  <a:schemeClr val="tx1"/>
                </a:solidFill>
                <a:latin typeface="Calibri" panose="020F0502020204030204" pitchFamily="34" charset="0"/>
                <a:cs typeface="Calibri" panose="020F0502020204030204" pitchFamily="34" charset="0"/>
              </a:rPr>
              <a:t>11-21/0442r4: CID 1401</a:t>
            </a:r>
            <a:endParaRPr lang="en-US" altLang="zh-CN" sz="21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2100" dirty="0" smtClean="0">
                <a:solidFill>
                  <a:schemeClr val="tx1"/>
                </a:solidFill>
                <a:latin typeface="Calibri" panose="020F0502020204030204" pitchFamily="34" charset="0"/>
                <a:cs typeface="Calibri" panose="020F0502020204030204" pitchFamily="34" charset="0"/>
              </a:rPr>
              <a:t>11-21/0697r3: </a:t>
            </a:r>
            <a:r>
              <a:rPr lang="fr-FR" altLang="zh-CN" sz="2100" dirty="0" smtClean="0">
                <a:solidFill>
                  <a:schemeClr val="tx1"/>
                </a:solidFill>
                <a:latin typeface="Calibri" panose="020F0502020204030204" pitchFamily="34" charset="0"/>
                <a:cs typeface="Calibri" panose="020F0502020204030204" pitchFamily="34" charset="0"/>
              </a:rPr>
              <a:t>CID </a:t>
            </a:r>
            <a:r>
              <a:rPr lang="fr-FR" altLang="zh-CN" sz="2100" dirty="0">
                <a:solidFill>
                  <a:schemeClr val="tx1"/>
                </a:solidFill>
                <a:latin typeface="Calibri" panose="020F0502020204030204" pitchFamily="34" charset="0"/>
                <a:cs typeface="Calibri" panose="020F0502020204030204" pitchFamily="34" charset="0"/>
              </a:rPr>
              <a:t>1213, 1371 and </a:t>
            </a:r>
            <a:r>
              <a:rPr lang="fr-FR" altLang="zh-CN" sz="2100" dirty="0" smtClean="0">
                <a:solidFill>
                  <a:schemeClr val="tx1"/>
                </a:solidFill>
                <a:latin typeface="Calibri" panose="020F0502020204030204" pitchFamily="34" charset="0"/>
                <a:cs typeface="Calibri" panose="020F0502020204030204" pitchFamily="34" charset="0"/>
              </a:rPr>
              <a:t>1490</a:t>
            </a:r>
            <a:endParaRPr lang="en-US" altLang="zh-CN" sz="21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2100" dirty="0" smtClean="0">
                <a:solidFill>
                  <a:schemeClr val="tx1"/>
                </a:solidFill>
                <a:latin typeface="Calibri" panose="020F0502020204030204" pitchFamily="34" charset="0"/>
                <a:cs typeface="Calibri" panose="020F0502020204030204" pitchFamily="34" charset="0"/>
              </a:rPr>
              <a:t>11-21/0431r4: </a:t>
            </a:r>
            <a:r>
              <a:rPr lang="fr-FR" altLang="zh-CN" sz="2100" dirty="0" smtClean="0">
                <a:solidFill>
                  <a:schemeClr val="tx1"/>
                </a:solidFill>
                <a:latin typeface="Calibri" panose="020F0502020204030204" pitchFamily="34" charset="0"/>
                <a:cs typeface="Calibri" panose="020F0502020204030204" pitchFamily="34" charset="0"/>
              </a:rPr>
              <a:t>CID </a:t>
            </a:r>
            <a:r>
              <a:rPr lang="fr-FR" altLang="zh-CN" sz="2100" dirty="0">
                <a:solidFill>
                  <a:schemeClr val="tx1"/>
                </a:solidFill>
                <a:latin typeface="Calibri" panose="020F0502020204030204" pitchFamily="34" charset="0"/>
                <a:cs typeface="Calibri" panose="020F0502020204030204" pitchFamily="34" charset="0"/>
              </a:rPr>
              <a:t>1234 and </a:t>
            </a:r>
            <a:r>
              <a:rPr lang="fr-FR" altLang="zh-CN" sz="2100" dirty="0" smtClean="0">
                <a:solidFill>
                  <a:schemeClr val="tx1"/>
                </a:solidFill>
                <a:latin typeface="Calibri" panose="020F0502020204030204" pitchFamily="34" charset="0"/>
                <a:cs typeface="Calibri" panose="020F0502020204030204" pitchFamily="34" charset="0"/>
              </a:rPr>
              <a:t>1440</a:t>
            </a:r>
            <a:endParaRPr lang="fr-FR" altLang="zh-CN" sz="21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fr-FR" altLang="zh-CN" sz="2100" dirty="0" smtClean="0">
                <a:solidFill>
                  <a:schemeClr val="tx1"/>
                </a:solidFill>
                <a:latin typeface="Calibri" panose="020F0502020204030204" pitchFamily="34" charset="0"/>
                <a:cs typeface="Calibri" panose="020F0502020204030204" pitchFamily="34" charset="0"/>
              </a:rPr>
              <a:t>11-21/0429r4: </a:t>
            </a:r>
            <a:r>
              <a:rPr lang="en-US" altLang="zh-CN" sz="2100" dirty="0" smtClean="0">
                <a:solidFill>
                  <a:schemeClr val="tx1"/>
                </a:solidFill>
                <a:latin typeface="Calibri" panose="020F0502020204030204" pitchFamily="34" charset="0"/>
                <a:cs typeface="Calibri" panose="020F0502020204030204" pitchFamily="34" charset="0"/>
              </a:rPr>
              <a:t>CID </a:t>
            </a:r>
            <a:r>
              <a:rPr lang="en-US" altLang="zh-CN" sz="2100" dirty="0">
                <a:solidFill>
                  <a:schemeClr val="tx1"/>
                </a:solidFill>
                <a:latin typeface="Calibri" panose="020F0502020204030204" pitchFamily="34" charset="0"/>
                <a:cs typeface="Calibri" panose="020F0502020204030204" pitchFamily="34" charset="0"/>
              </a:rPr>
              <a:t>1229 and </a:t>
            </a:r>
            <a:r>
              <a:rPr lang="en-US" altLang="zh-CN" sz="2100" dirty="0" smtClean="0">
                <a:solidFill>
                  <a:schemeClr val="tx1"/>
                </a:solidFill>
                <a:latin typeface="Calibri" panose="020F0502020204030204" pitchFamily="34" charset="0"/>
                <a:cs typeface="Calibri" panose="020F0502020204030204" pitchFamily="34" charset="0"/>
              </a:rPr>
              <a:t>1253</a:t>
            </a:r>
            <a:endParaRPr lang="en-US" altLang="zh-CN" sz="21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fr-FR" altLang="zh-CN" sz="2100" dirty="0" smtClean="0">
                <a:solidFill>
                  <a:schemeClr val="tx1"/>
                </a:solidFill>
                <a:latin typeface="Calibri" panose="020F0502020204030204" pitchFamily="34" charset="0"/>
                <a:cs typeface="Calibri" panose="020F0502020204030204" pitchFamily="34" charset="0"/>
              </a:rPr>
              <a:t>11-21/0890r3: </a:t>
            </a:r>
            <a:r>
              <a:rPr lang="fr-FR" altLang="zh-CN" sz="2100" dirty="0" smtClean="0">
                <a:solidFill>
                  <a:schemeClr val="tx1"/>
                </a:solidFill>
                <a:latin typeface="Calibri" panose="020F0502020204030204" pitchFamily="34" charset="0"/>
                <a:cs typeface="Calibri" panose="020F0502020204030204" pitchFamily="34" charset="0"/>
              </a:rPr>
              <a:t>CID </a:t>
            </a:r>
            <a:r>
              <a:rPr lang="en-US" altLang="zh-CN" sz="2100" dirty="0" smtClean="0">
                <a:solidFill>
                  <a:schemeClr val="tx1"/>
                </a:solidFill>
                <a:latin typeface="Calibri" panose="020F0502020204030204" pitchFamily="34" charset="0"/>
                <a:cs typeface="Calibri" panose="020F0502020204030204" pitchFamily="34" charset="0"/>
              </a:rPr>
              <a:t>1023</a:t>
            </a:r>
            <a:r>
              <a:rPr lang="en-US" altLang="zh-CN" sz="2100" dirty="0">
                <a:solidFill>
                  <a:schemeClr val="tx1"/>
                </a:solidFill>
                <a:latin typeface="Calibri" panose="020F0502020204030204" pitchFamily="34" charset="0"/>
                <a:cs typeface="Calibri" panose="020F0502020204030204" pitchFamily="34" charset="0"/>
              </a:rPr>
              <a:t>, 1024, 1196, 1374, 1516, </a:t>
            </a:r>
            <a:r>
              <a:rPr lang="en-US" altLang="zh-CN" sz="2100" dirty="0" smtClean="0">
                <a:solidFill>
                  <a:schemeClr val="tx1"/>
                </a:solidFill>
                <a:latin typeface="Calibri" panose="020F0502020204030204" pitchFamily="34" charset="0"/>
                <a:cs typeface="Calibri" panose="020F0502020204030204" pitchFamily="34" charset="0"/>
              </a:rPr>
              <a:t>1758, 1168 and 1278</a:t>
            </a:r>
            <a:endParaRPr lang="zh-CN" altLang="zh-CN" sz="21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fr-FR" altLang="zh-CN" sz="2200" dirty="0" smtClean="0">
                <a:solidFill>
                  <a:schemeClr val="tx1"/>
                </a:solidFill>
                <a:latin typeface="Calibri" panose="020F0502020204030204" pitchFamily="34" charset="0"/>
                <a:cs typeface="Calibri" panose="020F0502020204030204" pitchFamily="34" charset="0"/>
              </a:rPr>
              <a:t>11-21/0872r2: </a:t>
            </a:r>
            <a:r>
              <a:rPr lang="fr-FR" altLang="zh-CN" sz="2200" dirty="0" smtClean="0">
                <a:solidFill>
                  <a:schemeClr val="tx1"/>
                </a:solidFill>
                <a:latin typeface="Calibri" panose="020F0502020204030204" pitchFamily="34" charset="0"/>
                <a:cs typeface="Calibri" panose="020F0502020204030204" pitchFamily="34" charset="0"/>
              </a:rPr>
              <a:t>CID </a:t>
            </a:r>
            <a:r>
              <a:rPr lang="en-GB" altLang="zh-CN" sz="2200" dirty="0" smtClean="0">
                <a:solidFill>
                  <a:schemeClr val="tx1"/>
                </a:solidFill>
                <a:latin typeface="Calibri" panose="020F0502020204030204" pitchFamily="34" charset="0"/>
                <a:cs typeface="Calibri" panose="020F0502020204030204" pitchFamily="34" charset="0"/>
              </a:rPr>
              <a:t>1271</a:t>
            </a:r>
            <a:r>
              <a:rPr lang="en-GB" altLang="zh-CN" sz="2200" dirty="0">
                <a:solidFill>
                  <a:schemeClr val="tx1"/>
                </a:solidFill>
                <a:latin typeface="Calibri" panose="020F0502020204030204" pitchFamily="34" charset="0"/>
                <a:cs typeface="Calibri" panose="020F0502020204030204" pitchFamily="34" charset="0"/>
              </a:rPr>
              <a:t>, 1368, 1392, </a:t>
            </a:r>
            <a:r>
              <a:rPr lang="en-GB" altLang="zh-CN" sz="2200" dirty="0" smtClean="0">
                <a:solidFill>
                  <a:schemeClr val="tx1"/>
                </a:solidFill>
                <a:latin typeface="Calibri" panose="020F0502020204030204" pitchFamily="34" charset="0"/>
                <a:cs typeface="Calibri" panose="020F0502020204030204" pitchFamily="34" charset="0"/>
              </a:rPr>
              <a:t>1551, and 1203</a:t>
            </a:r>
          </a:p>
          <a:p>
            <a:pPr marL="800100" lvl="1" indent="-342900" algn="just">
              <a:buFontTx/>
              <a:buChar char="•"/>
              <a:defRPr/>
            </a:pPr>
            <a:r>
              <a:rPr lang="en-GB" altLang="zh-CN" sz="2200" dirty="0" smtClean="0">
                <a:solidFill>
                  <a:schemeClr val="tx1"/>
                </a:solidFill>
                <a:latin typeface="Calibri" panose="020F0502020204030204" pitchFamily="34" charset="0"/>
                <a:cs typeface="Calibri" panose="020F0502020204030204" pitchFamily="34" charset="0"/>
              </a:rPr>
              <a:t>11-21/0439r3: CID 1167, 1417 and 1485</a:t>
            </a:r>
          </a:p>
          <a:p>
            <a:pPr marL="800100" lvl="1" indent="-342900" algn="just">
              <a:buFontTx/>
              <a:buChar char="•"/>
              <a:defRPr/>
            </a:pPr>
            <a:r>
              <a:rPr lang="en-GB" altLang="zh-CN" sz="2200" dirty="0" smtClean="0">
                <a:solidFill>
                  <a:schemeClr val="tx1"/>
                </a:solidFill>
                <a:latin typeface="Calibri" panose="020F0502020204030204" pitchFamily="34" charset="0"/>
                <a:cs typeface="Calibri" panose="020F0502020204030204" pitchFamily="34" charset="0"/>
              </a:rPr>
              <a:t>11-21/0903r1: CID </a:t>
            </a:r>
            <a:r>
              <a:rPr lang="en-US" altLang="zh-CN" sz="2400" dirty="0">
                <a:latin typeface="Calibri" panose="020F0502020204030204" pitchFamily="34" charset="0"/>
                <a:cs typeface="Calibri" panose="020F0502020204030204" pitchFamily="34" charset="0"/>
              </a:rPr>
              <a:t>1018, 1222, and 1493</a:t>
            </a:r>
            <a:endParaRPr lang="en-US" altLang="zh-CN" sz="2200" dirty="0">
              <a:solidFill>
                <a:schemeClr val="tx1"/>
              </a:solidFill>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a:t>
            </a:r>
            <a:r>
              <a:rPr lang="en-US" altLang="zh-CN" sz="2400" b="1" dirty="0" smtClean="0">
                <a:latin typeface="Calibri" panose="020F0502020204030204" pitchFamily="34" charset="0"/>
                <a:cs typeface="Calibri" panose="020F0502020204030204" pitchFamily="34" charset="0"/>
              </a:rPr>
              <a:t>Joseph Levy</a:t>
            </a:r>
            <a:r>
              <a:rPr lang="en-US" altLang="zh-CN" sz="2400" b="1" dirty="0" smtClean="0">
                <a:latin typeface="Calibri" panose="020F0502020204030204" pitchFamily="34" charset="0"/>
                <a:cs typeface="Calibri" panose="020F0502020204030204" pitchFamily="34" charset="0"/>
              </a:rPr>
              <a:t>							Seconded</a:t>
            </a:r>
            <a:r>
              <a:rPr lang="en-US" altLang="zh-CN" sz="2400" b="1" dirty="0" smtClean="0">
                <a:latin typeface="Calibri" panose="020F0502020204030204" pitchFamily="34" charset="0"/>
                <a:cs typeface="Calibri" panose="020F0502020204030204" pitchFamily="34" charset="0"/>
              </a:rPr>
              <a:t>: </a:t>
            </a:r>
            <a:r>
              <a:rPr lang="en-US" altLang="zh-CN" sz="2400" b="1" dirty="0" err="1" smtClean="0">
                <a:latin typeface="Calibri" panose="020F0502020204030204" pitchFamily="34" charset="0"/>
                <a:cs typeface="Calibri" panose="020F0502020204030204" pitchFamily="34" charset="0"/>
              </a:rPr>
              <a:t>Liwen</a:t>
            </a:r>
            <a:r>
              <a:rPr lang="en-US" altLang="zh-CN" sz="2400" b="1" dirty="0" smtClean="0">
                <a:latin typeface="Calibri" panose="020F0502020204030204" pitchFamily="34" charset="0"/>
                <a:cs typeface="Calibri" panose="020F0502020204030204" pitchFamily="34" charset="0"/>
              </a:rPr>
              <a:t> Chu</a:t>
            </a: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a:t>
            </a:r>
            <a:r>
              <a:rPr lang="en-US" altLang="zh-CN" sz="2400" b="1" dirty="0" smtClean="0">
                <a:latin typeface="Calibri" panose="020F0502020204030204" pitchFamily="34" charset="0"/>
                <a:cs typeface="Calibri" panose="020F0502020204030204" pitchFamily="34" charset="0"/>
              </a:rPr>
              <a:t>: 12 Y/0 N/0 A</a:t>
            </a:r>
            <a:endParaRPr lang="en-US" altLang="zh-CN" sz="2400" b="1" dirty="0" smtClean="0">
              <a:latin typeface="Calibri" panose="020F0502020204030204" pitchFamily="34" charset="0"/>
              <a:cs typeface="Calibri" panose="020F0502020204030204" pitchFamily="34" charset="0"/>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733126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#2 (approval of generation of D2.0 and recirculation)</a:t>
            </a:r>
            <a:endParaRPr lang="zh-CN" altLang="en-US" dirty="0"/>
          </a:p>
        </p:txBody>
      </p:sp>
      <p:sp>
        <p:nvSpPr>
          <p:cNvPr id="3" name="内容占位符 2"/>
          <p:cNvSpPr>
            <a:spLocks noGrp="1"/>
          </p:cNvSpPr>
          <p:nvPr>
            <p:ph idx="1"/>
          </p:nvPr>
        </p:nvSpPr>
        <p:spPr>
          <a:xfrm>
            <a:off x="914400" y="1524050"/>
            <a:ext cx="10361613" cy="5029068"/>
          </a:xfrm>
        </p:spPr>
        <p:txBody>
          <a:bodyPr>
            <a:normAutofit/>
          </a:bodyPr>
          <a:lstStyle/>
          <a:p>
            <a:r>
              <a:rPr lang="en-US" altLang="zh-CN" sz="2400" dirty="0" smtClean="0"/>
              <a:t>Having </a:t>
            </a:r>
            <a:r>
              <a:rPr lang="en-US" altLang="zh-CN" sz="2400" dirty="0"/>
              <a:t>approved comment resolutions for all of the comments received from LB 251 on P802.11bd D1.0 as contained in document </a:t>
            </a:r>
            <a:endParaRPr lang="en-US" altLang="zh-CN" sz="2400" dirty="0" smtClean="0"/>
          </a:p>
          <a:p>
            <a:r>
              <a:rPr lang="en-US" altLang="zh-CN" sz="2400" u="sng" dirty="0" smtClean="0"/>
              <a:t>https</a:t>
            </a:r>
            <a:r>
              <a:rPr lang="en-US" altLang="zh-CN" sz="2400" u="sng" dirty="0"/>
              <a:t>://mentor.ieee.org/802.11/dcn/20/11-20-1887-09-00bd-tgbd-lb251-comments.xlsx</a:t>
            </a:r>
            <a:r>
              <a:rPr lang="en-US" altLang="zh-CN" sz="2400" dirty="0"/>
              <a:t>  (to be updated</a:t>
            </a:r>
            <a:r>
              <a:rPr lang="en-US" altLang="zh-CN" sz="2400" dirty="0" smtClean="0"/>
              <a:t>), </a:t>
            </a:r>
            <a:r>
              <a:rPr lang="en-US" altLang="zh-CN" sz="2400" dirty="0" smtClean="0"/>
              <a:t>and approved in Motion #1 in 11-21/0904r1</a:t>
            </a:r>
            <a:endParaRPr lang="en-US" altLang="zh-CN" sz="2400" dirty="0" smtClean="0"/>
          </a:p>
          <a:p>
            <a:r>
              <a:rPr lang="en-US" altLang="zh-CN" sz="2400" dirty="0" smtClean="0"/>
              <a:t>Instruct </a:t>
            </a:r>
            <a:r>
              <a:rPr lang="en-US" altLang="zh-CN" sz="2400" dirty="0"/>
              <a:t>the </a:t>
            </a:r>
            <a:r>
              <a:rPr lang="en-US" altLang="zh-CN" sz="2400" dirty="0" err="1"/>
              <a:t>TGbd</a:t>
            </a:r>
            <a:r>
              <a:rPr lang="en-US" altLang="zh-CN" sz="2400" dirty="0"/>
              <a:t> editor to create P802.11bd D2.0 </a:t>
            </a:r>
            <a:r>
              <a:rPr lang="en-US" altLang="zh-CN" sz="2400" dirty="0" smtClean="0"/>
              <a:t>and approve </a:t>
            </a:r>
            <a:r>
              <a:rPr lang="en-US" altLang="zh-CN" sz="2400" dirty="0"/>
              <a:t>a motion request </a:t>
            </a:r>
            <a:r>
              <a:rPr lang="en-US" altLang="zh-CN" sz="2400" dirty="0" smtClean="0"/>
              <a:t>during July plenary meeting to </a:t>
            </a:r>
            <a:r>
              <a:rPr lang="en-US" altLang="zh-CN" sz="2400" dirty="0"/>
              <a:t>WG11 for approval of a </a:t>
            </a:r>
            <a:r>
              <a:rPr lang="en-US" altLang="zh-CN" sz="2400" dirty="0" smtClean="0"/>
              <a:t>20-day </a:t>
            </a:r>
            <a:r>
              <a:rPr lang="en-US" altLang="zh-CN" sz="2400" dirty="0"/>
              <a:t>Working Group Recirculation Ballot asking the question “Should P802.11bd D2.0 be forwarded to SA Ballot?”</a:t>
            </a:r>
            <a:endParaRPr lang="en-US" altLang="zh-CN" sz="2400" b="0" dirty="0"/>
          </a:p>
          <a:p>
            <a:endParaRPr lang="en-US" altLang="zh-CN" sz="2400" dirty="0" smtClean="0"/>
          </a:p>
          <a:p>
            <a:r>
              <a:rPr lang="en-US" altLang="zh-CN" sz="2400" dirty="0" err="1" smtClean="0"/>
              <a:t>TGbd</a:t>
            </a:r>
            <a:r>
              <a:rPr lang="en-US" altLang="zh-CN" sz="2400" dirty="0" smtClean="0"/>
              <a:t> </a:t>
            </a:r>
            <a:r>
              <a:rPr lang="en-US" altLang="zh-CN" sz="2400" dirty="0"/>
              <a:t>vote: Moved: </a:t>
            </a:r>
            <a:r>
              <a:rPr lang="en-US" altLang="zh-CN" sz="2400" dirty="0" err="1" smtClean="0"/>
              <a:t>Rui</a:t>
            </a:r>
            <a:r>
              <a:rPr lang="en-US" altLang="zh-CN" sz="2400" dirty="0" smtClean="0"/>
              <a:t> Cao</a:t>
            </a:r>
            <a:r>
              <a:rPr lang="en-US" altLang="zh-CN" sz="2400" dirty="0" smtClean="0"/>
              <a:t>,</a:t>
            </a:r>
            <a:r>
              <a:rPr lang="en-US" altLang="zh-CN" sz="2400" dirty="0"/>
              <a:t>  Seconded: </a:t>
            </a:r>
            <a:r>
              <a:rPr lang="en-US" altLang="zh-CN" sz="2400" dirty="0" smtClean="0"/>
              <a:t> Stephan Sand</a:t>
            </a:r>
          </a:p>
          <a:p>
            <a:r>
              <a:rPr lang="en-US" altLang="zh-CN" sz="2400" dirty="0" smtClean="0"/>
              <a:t>Result</a:t>
            </a:r>
            <a:r>
              <a:rPr lang="en-US" altLang="zh-CN" sz="2400" dirty="0"/>
              <a:t>: </a:t>
            </a:r>
            <a:r>
              <a:rPr lang="en-US" altLang="zh-CN" sz="2400" dirty="0" smtClean="0"/>
              <a:t>12y-0n-0a</a:t>
            </a:r>
            <a:endParaRPr lang="en-US" altLang="zh-CN" sz="2400" b="0" dirty="0"/>
          </a:p>
          <a:p>
            <a:endParaRPr lang="zh-CN" altLang="en-US" sz="2400" dirty="0">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371590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15</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(call for candidate)</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420302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smtClean="0"/>
              <a:t>Call for tech editor candidate</a:t>
            </a:r>
          </a:p>
          <a:p>
            <a:pPr lvl="0" algn="just" eaLnBrk="0" hangingPunct="0">
              <a:defRPr/>
            </a:pPr>
            <a:r>
              <a:rPr lang="en-GB" altLang="en-US" dirty="0" smtClean="0"/>
              <a:t>Present</a:t>
            </a:r>
            <a:r>
              <a:rPr lang="en-US" altLang="en-GB" dirty="0" err="1"/>
              <a:t>ations</a:t>
            </a:r>
            <a:r>
              <a:rPr lang="en-US" altLang="en-GB" dirty="0"/>
              <a:t> and </a:t>
            </a:r>
            <a:r>
              <a:rPr lang="en-US" altLang="en-GB" dirty="0" smtClean="0"/>
              <a:t>discussion</a:t>
            </a:r>
            <a:endParaRPr lang="en-US" altLang="en-GB" dirty="0"/>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TBD</a:t>
            </a:r>
            <a:endParaRPr lang="en-US" altLang="zh-CN"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060755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22</a:t>
            </a:r>
            <a:r>
              <a:rPr lang="en-US" altLang="zh-CN" sz="3600" kern="0" baseline="30000" noProof="0" dirty="0" smtClean="0">
                <a:latin typeface="Arial" panose="020B0604020202020204" pitchFamily="34" charset="0"/>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(call for candidate)</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1865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smtClean="0"/>
              <a:t>Call for tech editor candidate</a:t>
            </a:r>
          </a:p>
          <a:p>
            <a:pPr lvl="0" algn="just" eaLnBrk="0" hangingPunct="0">
              <a:defRPr/>
            </a:pPr>
            <a:r>
              <a:rPr lang="en-GB" altLang="en-US" dirty="0" smtClean="0"/>
              <a:t>Present</a:t>
            </a:r>
            <a:r>
              <a:rPr lang="en-US" altLang="en-GB" dirty="0" err="1"/>
              <a:t>ations</a:t>
            </a:r>
            <a:r>
              <a:rPr lang="en-US" altLang="en-GB" dirty="0"/>
              <a:t> and </a:t>
            </a:r>
            <a:r>
              <a:rPr lang="en-US" altLang="en-GB" dirty="0" smtClean="0"/>
              <a:t>discussion</a:t>
            </a:r>
            <a:endParaRPr lang="en-US" altLang="en-GB" dirty="0"/>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TBD</a:t>
            </a:r>
            <a:endParaRPr lang="en-US" altLang="zh-CN"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51423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29</a:t>
            </a:r>
            <a:r>
              <a:rPr lang="en-US" altLang="zh-CN" sz="3600" kern="0" baseline="30000" noProof="0" dirty="0" smtClean="0">
                <a:latin typeface="Arial" panose="020B0604020202020204" pitchFamily="34" charset="0"/>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(call for candidate)</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898270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smtClean="0"/>
              <a:t>Call for tech editor candidate</a:t>
            </a:r>
          </a:p>
          <a:p>
            <a:pPr lvl="0" algn="just" eaLnBrk="0" hangingPunct="0">
              <a:defRPr/>
            </a:pPr>
            <a:r>
              <a:rPr lang="en-GB" altLang="en-US" dirty="0" smtClean="0"/>
              <a:t>Present</a:t>
            </a:r>
            <a:r>
              <a:rPr lang="en-US" altLang="en-GB" dirty="0" err="1"/>
              <a:t>ations</a:t>
            </a:r>
            <a:r>
              <a:rPr lang="en-US" altLang="en-GB" dirty="0"/>
              <a:t> and </a:t>
            </a:r>
            <a:r>
              <a:rPr lang="en-US" altLang="en-GB" dirty="0" smtClean="0"/>
              <a:t>discussion</a:t>
            </a:r>
            <a:endParaRPr lang="en-US" altLang="en-GB" dirty="0"/>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TBD</a:t>
            </a:r>
            <a:endParaRPr lang="en-US" altLang="zh-CN"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03621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99165</TotalTime>
  <Words>2258</Words>
  <Application>Microsoft Office PowerPoint</Application>
  <PresentationFormat>宽屏</PresentationFormat>
  <Paragraphs>400</Paragraphs>
  <Slides>31</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31</vt:i4>
      </vt:variant>
    </vt:vector>
  </HeadingPairs>
  <TitlesOfParts>
    <vt:vector size="42"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Jun 2021</vt:lpstr>
      <vt:lpstr>TGbd Documents Update</vt:lpstr>
      <vt:lpstr>Current TGbd Timeline</vt:lpstr>
      <vt:lpstr>Submission List</vt:lpstr>
      <vt:lpstr>IEEE 802.11 TGbd Teleconference</vt:lpstr>
      <vt:lpstr>PowerPoint 演示文稿</vt:lpstr>
      <vt:lpstr>SP #1 (CR, 11-21/0890r3)</vt:lpstr>
      <vt:lpstr>SP #2 (CR, 11-21/0872r2)</vt:lpstr>
      <vt:lpstr>SP #3 (CR, 11-21/0439r3)</vt:lpstr>
      <vt:lpstr>SP #4 (CR, 11-21/0903r1)</vt:lpstr>
      <vt:lpstr>Motion #1 (approval of Comment Resolutions)</vt:lpstr>
      <vt:lpstr>Motion #2 (approval of generation of D2.0 and recirculation)</vt:lpstr>
      <vt:lpstr>IEEE 802.11 TGbd Teleconference</vt:lpstr>
      <vt:lpstr>PowerPoint 演示文稿</vt:lpstr>
      <vt:lpstr>IEEE 802.11 TGbd Teleconference</vt:lpstr>
      <vt:lpstr>PowerPoint 演示文稿</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5136</cp:revision>
  <cp:lastPrinted>2014-11-04T15:04:00Z</cp:lastPrinted>
  <dcterms:created xsi:type="dcterms:W3CDTF">2007-04-17T18:10:00Z</dcterms:created>
  <dcterms:modified xsi:type="dcterms:W3CDTF">2021-06-08T15:32:09Z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