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57" r:id="rId19"/>
    <p:sldId id="1158" r:id="rId20"/>
    <p:sldId id="1126" r:id="rId21"/>
    <p:sldId id="1139" r:id="rId2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/0904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2021-05-26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4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Jun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strike="sngStrike" dirty="0">
                <a:solidFill>
                  <a:srgbClr val="FF0000"/>
                </a:solidFill>
                <a:cs typeface="+mn-ea"/>
                <a:sym typeface="+mn-ea"/>
              </a:rPr>
              <a:t>Jun 1, 10:00am ~ 11:59am, ET; </a:t>
            </a:r>
            <a:r>
              <a:rPr lang="en-US" altLang="zh-CN" sz="2400" u="sng" strike="sngStrike" dirty="0" err="1">
                <a:solidFill>
                  <a:srgbClr val="FF0000"/>
                </a:solidFill>
                <a:cs typeface="+mn-ea"/>
                <a:sym typeface="+mn-ea"/>
              </a:rPr>
              <a:t>Webex</a:t>
            </a:r>
            <a:r>
              <a:rPr lang="en-US" altLang="zh-CN" sz="2400" u="sng" strike="sngStrike" dirty="0">
                <a:solidFill>
                  <a:srgbClr val="FF0000"/>
                </a:solidFill>
                <a:cs typeface="+mn-ea"/>
                <a:sym typeface="+mn-ea"/>
              </a:rPr>
              <a:t> (new)</a:t>
            </a:r>
          </a:p>
          <a:p>
            <a:pPr eaLnBrk="1" hangingPunct="1"/>
            <a:r>
              <a:rPr lang="en-US" altLang="zh-CN" sz="2400" u="sng" dirty="0">
                <a:solidFill>
                  <a:srgbClr val="00B050"/>
                </a:solidFill>
                <a:cs typeface="+mn-ea"/>
                <a:sym typeface="+mn-ea"/>
              </a:rPr>
              <a:t>Jun 8,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r>
              <a:rPr lang="en-US" altLang="zh-CN" sz="2400" u="sng" dirty="0">
                <a:solidFill>
                  <a:srgbClr val="00B050"/>
                </a:solidFill>
                <a:cs typeface="+mn-ea"/>
                <a:sym typeface="+mn-ea"/>
              </a:rPr>
              <a:t>Jun 15,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r>
              <a:rPr lang="en-US" altLang="zh-CN" sz="2400" u="sng" dirty="0">
                <a:solidFill>
                  <a:srgbClr val="00B050"/>
                </a:solidFill>
                <a:cs typeface="+mn-ea"/>
                <a:sym typeface="+mn-ea"/>
              </a:rPr>
              <a:t>Jun 22,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r>
              <a:rPr lang="en-US" altLang="zh-CN" sz="2400" u="sng" dirty="0">
                <a:solidFill>
                  <a:srgbClr val="00B050"/>
                </a:solidFill>
                <a:cs typeface="+mn-ea"/>
                <a:sym typeface="+mn-ea"/>
              </a:rPr>
              <a:t>Jun 29,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999958072"/>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11-21/0597r7, 11-21/xxxxr0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 11-21/0806r0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11-20/1887r9</a:t>
                      </a:r>
                      <a:r>
                        <a:rPr lang="en-US" altLang="zh-CN" sz="1200" dirty="0" smtClean="0">
                          <a:solidFill>
                            <a:schemeClr val="tx1"/>
                          </a:solidFill>
                        </a:rPr>
                        <a:t>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11-21/0890r3, some comment resolutions for 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fr-FR" altLang="zh-CN" sz="1600" dirty="0" smtClean="0">
                <a:solidFill>
                  <a:srgbClr val="FFC000"/>
                </a:solidFill>
                <a:latin typeface="Calibri" panose="020F0502020204030204" pitchFamily="34" charset="0"/>
                <a:cs typeface="Calibri" panose="020F0502020204030204" pitchFamily="34" charset="0"/>
              </a:rPr>
              <a:t>11-21/0872r2, </a:t>
            </a:r>
            <a:r>
              <a:rPr lang="fr-FR" altLang="zh-CN" sz="1600" dirty="0">
                <a:solidFill>
                  <a:srgbClr val="FFC000"/>
                </a:solidFill>
                <a:latin typeface="Calibri" panose="020F0502020204030204" pitchFamily="34" charset="0"/>
                <a:cs typeface="Calibri" panose="020F0502020204030204" pitchFamily="34" charset="0"/>
              </a:rPr>
              <a:t>11bd d1.0 comment resolution 5-2-4-5-2-5, Liwen Chu (</a:t>
            </a:r>
            <a:r>
              <a:rPr lang="fr-FR" altLang="zh-CN" sz="1600" dirty="0" smtClean="0">
                <a:solidFill>
                  <a:srgbClr val="FFC000"/>
                </a:solidFill>
                <a:latin typeface="Calibri" panose="020F0502020204030204" pitchFamily="34" charset="0"/>
                <a:cs typeface="Calibri" panose="020F0502020204030204" pitchFamily="34" charset="0"/>
              </a:rPr>
              <a:t>NXP)</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8</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08661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fr-FR" altLang="zh-CN" dirty="0" smtClean="0">
                <a:solidFill>
                  <a:srgbClr val="FFC000"/>
                </a:solidFill>
                <a:latin typeface="Calibri" panose="020F0502020204030204" pitchFamily="34" charset="0"/>
                <a:cs typeface="Calibri" panose="020F0502020204030204" pitchFamily="34" charset="0"/>
              </a:rPr>
              <a:t>11-21/0890r3 </a:t>
            </a:r>
            <a:r>
              <a:rPr lang="fr-FR" altLang="zh-CN" dirty="0">
                <a:solidFill>
                  <a:srgbClr val="FFC000"/>
                </a:solidFill>
                <a:latin typeface="Calibri" panose="020F0502020204030204" pitchFamily="34" charset="0"/>
                <a:cs typeface="Calibri" panose="020F0502020204030204" pitchFamily="34" charset="0"/>
              </a:rPr>
              <a:t>some comment resolutions for lb251, Joseph Levy (</a:t>
            </a:r>
            <a:r>
              <a:rPr lang="fr-FR" altLang="zh-CN" dirty="0" smtClean="0">
                <a:solidFill>
                  <a:srgbClr val="FFC000"/>
                </a:solidFill>
                <a:latin typeface="Calibri" panose="020F0502020204030204" pitchFamily="34" charset="0"/>
                <a:cs typeface="Calibri" panose="020F0502020204030204" pitchFamily="34" charset="0"/>
              </a:rPr>
              <a:t>InterDigital) -&gt; Jun 8</a:t>
            </a:r>
            <a:endParaRPr lang="fr-FR"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dirty="0" smtClean="0">
                <a:solidFill>
                  <a:srgbClr val="FFC000"/>
                </a:solidFill>
                <a:latin typeface="Calibri" panose="020F0502020204030204" pitchFamily="34" charset="0"/>
                <a:cs typeface="Calibri" panose="020F0502020204030204" pitchFamily="34" charset="0"/>
              </a:rPr>
              <a:t>11-21/0872r2, </a:t>
            </a:r>
            <a:r>
              <a:rPr lang="fr-FR" altLang="zh-CN" dirty="0">
                <a:solidFill>
                  <a:srgbClr val="FFC000"/>
                </a:solidFill>
                <a:latin typeface="Calibri" panose="020F0502020204030204" pitchFamily="34" charset="0"/>
                <a:cs typeface="Calibri" panose="020F0502020204030204" pitchFamily="34" charset="0"/>
              </a:rPr>
              <a:t>11bd d1.0 comment resolution 5-2-4-5-2-5, Liwen Chu (NXP)</a:t>
            </a:r>
            <a:endParaRPr lang="en-US" altLang="zh-CN" dirty="0">
              <a:solidFill>
                <a:srgbClr val="FFC000"/>
              </a:solidFill>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 (motions for CRs since May</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interim week and generating D2.0)</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gn="just" eaLnBrk="0" hangingPunct="0">
              <a:defRPr/>
            </a:pPr>
            <a:r>
              <a:rPr lang="en-GB" altLang="en-US" dirty="0"/>
              <a:t>Discussion of liaison from ITU-T FG-VM (11-21/0711</a:t>
            </a:r>
            <a:r>
              <a:rPr lang="en-GB" altLang="en-US" dirty="0" smtClean="0"/>
              <a:t>) </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3281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fontScale="92500" lnSpcReduction="10000"/>
          </a:bodyPr>
          <a:lstStyle/>
          <a:p>
            <a:endParaRPr lang="en-US" altLang="zh-CN" sz="2400" dirty="0" smtClean="0">
              <a:sym typeface="+mn-ea"/>
            </a:endParaRPr>
          </a:p>
          <a:p>
            <a:r>
              <a:rPr lang="en-US" altLang="zh-CN" sz="2400" dirty="0" smtClean="0">
                <a:sym typeface="+mn-ea"/>
              </a:rPr>
              <a:t>Move to approve the following comment resolutions (additional CRs may be added):</a:t>
            </a:r>
          </a:p>
          <a:p>
            <a:endParaRPr lang="en-US" altLang="zh-CN" sz="2100" dirty="0" smtClean="0">
              <a:sym typeface="+mn-ea"/>
            </a:endParaRPr>
          </a:p>
          <a:p>
            <a:pPr marL="800100" lvl="1" indent="-342900" algn="just">
              <a:buFontTx/>
              <a:buChar char="•"/>
              <a:defRPr/>
            </a:pPr>
            <a:r>
              <a:rPr lang="en-US" altLang="zh-CN" sz="2100" dirty="0" smtClean="0">
                <a:solidFill>
                  <a:schemeClr val="tx1"/>
                </a:solidFill>
                <a:latin typeface="Calibri" panose="020F0502020204030204" pitchFamily="34" charset="0"/>
                <a:cs typeface="Calibri" panose="020F0502020204030204" pitchFamily="34" charset="0"/>
              </a:rPr>
              <a:t>11-21/0171r6: </a:t>
            </a:r>
            <a:r>
              <a:rPr lang="en-US" altLang="zh-CN" sz="2100" dirty="0">
                <a:solidFill>
                  <a:schemeClr val="tx1"/>
                </a:solidFill>
                <a:latin typeface="Calibri" panose="020F0502020204030204" pitchFamily="34" charset="0"/>
                <a:cs typeface="Calibri" panose="020F0502020204030204" pitchFamily="34" charset="0"/>
              </a:rPr>
              <a:t>CID 1040, 1133, 1231,1282, 1426, 1427, 1429, 1430, 1495, 1496, 1497, 1498, 1499, 1565, 1603, 1626, 1752, 1759, and </a:t>
            </a:r>
            <a:r>
              <a:rPr lang="en-US" altLang="zh-CN" sz="2100" dirty="0" smtClean="0">
                <a:solidFill>
                  <a:schemeClr val="tx1"/>
                </a:solidFill>
                <a:latin typeface="Calibri" panose="020F0502020204030204" pitchFamily="34" charset="0"/>
                <a:cs typeface="Calibri" panose="020F0502020204030204" pitchFamily="34" charset="0"/>
              </a:rPr>
              <a:t>1760 (19 CIDs)</a:t>
            </a:r>
            <a:endParaRPr lang="en-US"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smtClean="0">
                <a:solidFill>
                  <a:schemeClr val="tx1"/>
                </a:solidFill>
                <a:latin typeface="Calibri" panose="020F0502020204030204" pitchFamily="34" charset="0"/>
                <a:cs typeface="Calibri" panose="020F0502020204030204" pitchFamily="34" charset="0"/>
              </a:rPr>
              <a:t>11-21/0442r4: CID 1401</a:t>
            </a:r>
            <a:endParaRPr lang="en-US"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smtClean="0">
                <a:solidFill>
                  <a:schemeClr val="tx1"/>
                </a:solidFill>
                <a:latin typeface="Calibri" panose="020F0502020204030204" pitchFamily="34" charset="0"/>
                <a:cs typeface="Calibri" panose="020F0502020204030204" pitchFamily="34" charset="0"/>
              </a:rPr>
              <a:t>11-21/0697r3: </a:t>
            </a:r>
            <a:r>
              <a:rPr lang="fr-FR" altLang="zh-CN" sz="2100" dirty="0" smtClean="0">
                <a:solidFill>
                  <a:schemeClr val="tx1"/>
                </a:solidFill>
                <a:latin typeface="Calibri" panose="020F0502020204030204" pitchFamily="34" charset="0"/>
                <a:cs typeface="Calibri" panose="020F0502020204030204" pitchFamily="34" charset="0"/>
              </a:rPr>
              <a:t>CID </a:t>
            </a:r>
            <a:r>
              <a:rPr lang="fr-FR" altLang="zh-CN" sz="2100" dirty="0">
                <a:solidFill>
                  <a:schemeClr val="tx1"/>
                </a:solidFill>
                <a:latin typeface="Calibri" panose="020F0502020204030204" pitchFamily="34" charset="0"/>
                <a:cs typeface="Calibri" panose="020F0502020204030204" pitchFamily="34" charset="0"/>
              </a:rPr>
              <a:t>1213, 1371 and </a:t>
            </a:r>
            <a:r>
              <a:rPr lang="fr-FR" altLang="zh-CN" sz="2100" dirty="0" smtClean="0">
                <a:solidFill>
                  <a:schemeClr val="tx1"/>
                </a:solidFill>
                <a:latin typeface="Calibri" panose="020F0502020204030204" pitchFamily="34" charset="0"/>
                <a:cs typeface="Calibri" panose="020F0502020204030204" pitchFamily="34" charset="0"/>
              </a:rPr>
              <a:t>1490</a:t>
            </a:r>
            <a:endParaRPr lang="en-US"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smtClean="0">
                <a:solidFill>
                  <a:schemeClr val="tx1"/>
                </a:solidFill>
                <a:latin typeface="Calibri" panose="020F0502020204030204" pitchFamily="34" charset="0"/>
                <a:cs typeface="Calibri" panose="020F0502020204030204" pitchFamily="34" charset="0"/>
              </a:rPr>
              <a:t>11-21/0431r4: </a:t>
            </a:r>
            <a:r>
              <a:rPr lang="fr-FR" altLang="zh-CN" sz="2100" dirty="0" smtClean="0">
                <a:solidFill>
                  <a:schemeClr val="tx1"/>
                </a:solidFill>
                <a:latin typeface="Calibri" panose="020F0502020204030204" pitchFamily="34" charset="0"/>
                <a:cs typeface="Calibri" panose="020F0502020204030204" pitchFamily="34" charset="0"/>
              </a:rPr>
              <a:t>CID </a:t>
            </a:r>
            <a:r>
              <a:rPr lang="fr-FR" altLang="zh-CN" sz="2100" dirty="0">
                <a:solidFill>
                  <a:schemeClr val="tx1"/>
                </a:solidFill>
                <a:latin typeface="Calibri" panose="020F0502020204030204" pitchFamily="34" charset="0"/>
                <a:cs typeface="Calibri" panose="020F0502020204030204" pitchFamily="34" charset="0"/>
              </a:rPr>
              <a:t>1234 and </a:t>
            </a:r>
            <a:r>
              <a:rPr lang="fr-FR" altLang="zh-CN" sz="2100" dirty="0" smtClean="0">
                <a:solidFill>
                  <a:schemeClr val="tx1"/>
                </a:solidFill>
                <a:latin typeface="Calibri" panose="020F0502020204030204" pitchFamily="34" charset="0"/>
                <a:cs typeface="Calibri" panose="020F0502020204030204" pitchFamily="34" charset="0"/>
              </a:rPr>
              <a:t>1440</a:t>
            </a:r>
            <a:endParaRPr lang="fr-FR"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sz="2100" dirty="0" smtClean="0">
                <a:solidFill>
                  <a:schemeClr val="tx1"/>
                </a:solidFill>
                <a:latin typeface="Calibri" panose="020F0502020204030204" pitchFamily="34" charset="0"/>
                <a:cs typeface="Calibri" panose="020F0502020204030204" pitchFamily="34" charset="0"/>
              </a:rPr>
              <a:t>11-21/0429r4: </a:t>
            </a:r>
            <a:r>
              <a:rPr lang="en-US" altLang="zh-CN" sz="2100" dirty="0" smtClean="0">
                <a:solidFill>
                  <a:schemeClr val="tx1"/>
                </a:solidFill>
                <a:latin typeface="Calibri" panose="020F0502020204030204" pitchFamily="34" charset="0"/>
                <a:cs typeface="Calibri" panose="020F0502020204030204" pitchFamily="34" charset="0"/>
              </a:rPr>
              <a:t>CID </a:t>
            </a:r>
            <a:r>
              <a:rPr lang="en-US" altLang="zh-CN" sz="2100" dirty="0">
                <a:solidFill>
                  <a:schemeClr val="tx1"/>
                </a:solidFill>
                <a:latin typeface="Calibri" panose="020F0502020204030204" pitchFamily="34" charset="0"/>
                <a:cs typeface="Calibri" panose="020F0502020204030204" pitchFamily="34" charset="0"/>
              </a:rPr>
              <a:t>1229 and </a:t>
            </a:r>
            <a:r>
              <a:rPr lang="en-US" altLang="zh-CN" sz="2100" dirty="0" smtClean="0">
                <a:solidFill>
                  <a:schemeClr val="tx1"/>
                </a:solidFill>
                <a:latin typeface="Calibri" panose="020F0502020204030204" pitchFamily="34" charset="0"/>
                <a:cs typeface="Calibri" panose="020F0502020204030204" pitchFamily="34" charset="0"/>
              </a:rPr>
              <a:t>1253</a:t>
            </a:r>
            <a:endParaRPr lang="en-US"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sz="2100" dirty="0">
                <a:solidFill>
                  <a:schemeClr val="tx1"/>
                </a:solidFill>
                <a:latin typeface="Calibri" panose="020F0502020204030204" pitchFamily="34" charset="0"/>
                <a:cs typeface="Calibri" panose="020F0502020204030204" pitchFamily="34" charset="0"/>
              </a:rPr>
              <a:t>11-21/0890r1: </a:t>
            </a:r>
            <a:r>
              <a:rPr lang="fr-FR" altLang="zh-CN" sz="2100" dirty="0" smtClean="0">
                <a:solidFill>
                  <a:schemeClr val="tx1"/>
                </a:solidFill>
                <a:latin typeface="Calibri" panose="020F0502020204030204" pitchFamily="34" charset="0"/>
                <a:cs typeface="Calibri" panose="020F0502020204030204" pitchFamily="34" charset="0"/>
              </a:rPr>
              <a:t>CID </a:t>
            </a:r>
            <a:r>
              <a:rPr lang="en-US" altLang="zh-CN" sz="2100" dirty="0" smtClean="0">
                <a:solidFill>
                  <a:schemeClr val="tx1"/>
                </a:solidFill>
                <a:latin typeface="Calibri" panose="020F0502020204030204" pitchFamily="34" charset="0"/>
                <a:cs typeface="Calibri" panose="020F0502020204030204" pitchFamily="34" charset="0"/>
              </a:rPr>
              <a:t>1023</a:t>
            </a:r>
            <a:r>
              <a:rPr lang="en-US" altLang="zh-CN" sz="2100" dirty="0">
                <a:solidFill>
                  <a:schemeClr val="tx1"/>
                </a:solidFill>
                <a:latin typeface="Calibri" panose="020F0502020204030204" pitchFamily="34" charset="0"/>
                <a:cs typeface="Calibri" panose="020F0502020204030204" pitchFamily="34" charset="0"/>
              </a:rPr>
              <a:t>, 1024, 1196, 1374, 1516, and 1758</a:t>
            </a:r>
            <a:endParaRPr lang="zh-CN" altLang="zh-CN" sz="21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fr-FR" altLang="zh-CN" sz="2200" dirty="0">
                <a:solidFill>
                  <a:schemeClr val="tx1"/>
                </a:solidFill>
                <a:latin typeface="Calibri" panose="020F0502020204030204" pitchFamily="34" charset="0"/>
                <a:cs typeface="Calibri" panose="020F0502020204030204" pitchFamily="34" charset="0"/>
              </a:rPr>
              <a:t>11-21/0872r1: </a:t>
            </a:r>
            <a:r>
              <a:rPr lang="fr-FR" altLang="zh-CN" sz="2200" dirty="0" smtClean="0">
                <a:solidFill>
                  <a:schemeClr val="tx1"/>
                </a:solidFill>
                <a:latin typeface="Calibri" panose="020F0502020204030204" pitchFamily="34" charset="0"/>
                <a:cs typeface="Calibri" panose="020F0502020204030204" pitchFamily="34" charset="0"/>
              </a:rPr>
              <a:t>CID </a:t>
            </a:r>
            <a:r>
              <a:rPr lang="en-GB" altLang="zh-CN" sz="2200" dirty="0" smtClean="0">
                <a:solidFill>
                  <a:schemeClr val="tx1"/>
                </a:solidFill>
                <a:latin typeface="Calibri" panose="020F0502020204030204" pitchFamily="34" charset="0"/>
                <a:cs typeface="Calibri" panose="020F0502020204030204" pitchFamily="34" charset="0"/>
              </a:rPr>
              <a:t>1271</a:t>
            </a:r>
            <a:r>
              <a:rPr lang="en-GB" altLang="zh-CN" sz="2200" dirty="0">
                <a:solidFill>
                  <a:schemeClr val="tx1"/>
                </a:solidFill>
                <a:latin typeface="Calibri" panose="020F0502020204030204" pitchFamily="34" charset="0"/>
                <a:cs typeface="Calibri" panose="020F0502020204030204" pitchFamily="34" charset="0"/>
              </a:rPr>
              <a:t>, 1368, 1392, and </a:t>
            </a:r>
            <a:r>
              <a:rPr lang="en-GB" altLang="zh-CN" sz="2200" dirty="0" smtClean="0">
                <a:solidFill>
                  <a:schemeClr val="tx1"/>
                </a:solidFill>
                <a:latin typeface="Calibri" panose="020F0502020204030204" pitchFamily="34" charset="0"/>
                <a:cs typeface="Calibri" panose="020F0502020204030204" pitchFamily="34" charset="0"/>
              </a:rPr>
              <a:t>1551</a:t>
            </a:r>
            <a:endParaRPr lang="en-US" altLang="zh-CN" sz="2200" dirty="0">
              <a:solidFill>
                <a:schemeClr val="tx1"/>
              </a:solidFill>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generation of D2.0 and recirculation)</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t>Having </a:t>
            </a:r>
            <a:r>
              <a:rPr lang="en-US" altLang="zh-CN" sz="2400" dirty="0"/>
              <a:t>approved comment resolutions for all of the comments received from LB 251 on P802.11bd D1.0 as contained in document </a:t>
            </a:r>
            <a:endParaRPr lang="en-US" altLang="zh-CN" sz="2400" dirty="0" smtClean="0"/>
          </a:p>
          <a:p>
            <a:r>
              <a:rPr lang="en-US" altLang="zh-CN" sz="2400" u="sng" dirty="0" smtClean="0"/>
              <a:t>https</a:t>
            </a:r>
            <a:r>
              <a:rPr lang="en-US" altLang="zh-CN" sz="2400" u="sng" dirty="0"/>
              <a:t>://mentor.ieee.org/802.11/dcn/20/11-20-1887-09-00bd-tgbd-lb251-comments.xlsx</a:t>
            </a:r>
            <a:r>
              <a:rPr lang="en-US" altLang="zh-CN" sz="2400" dirty="0"/>
              <a:t>  (to be updated</a:t>
            </a:r>
            <a:r>
              <a:rPr lang="en-US" altLang="zh-CN" sz="2400" dirty="0" smtClean="0"/>
              <a:t>), </a:t>
            </a:r>
          </a:p>
          <a:p>
            <a:r>
              <a:rPr lang="en-US" altLang="zh-CN" sz="2400" dirty="0" smtClean="0"/>
              <a:t>Instruct </a:t>
            </a:r>
            <a:r>
              <a:rPr lang="en-US" altLang="zh-CN" sz="2400" dirty="0"/>
              <a:t>the </a:t>
            </a:r>
            <a:r>
              <a:rPr lang="en-US" altLang="zh-CN" sz="2400" dirty="0" err="1"/>
              <a:t>TGbd</a:t>
            </a:r>
            <a:r>
              <a:rPr lang="en-US" altLang="zh-CN" sz="2400" dirty="0"/>
              <a:t> editor to create P802.11bd D2.0 </a:t>
            </a:r>
            <a:r>
              <a:rPr lang="en-US" altLang="zh-CN" sz="2400" dirty="0" smtClean="0"/>
              <a:t>and approve </a:t>
            </a:r>
            <a:r>
              <a:rPr lang="en-US" altLang="zh-CN" sz="2400" dirty="0"/>
              <a:t>a motion request during July plenary meeting to WG11 for approval of a 15 day Working Group Recirculation Ballot asking the question “Should P802.11bd D2.0 be forwarded to SA Ballot?”</a:t>
            </a:r>
            <a:endParaRPr lang="en-US" altLang="zh-CN" sz="2400" b="0" dirty="0"/>
          </a:p>
          <a:p>
            <a:endParaRPr lang="en-US" altLang="zh-CN" sz="2400" dirty="0" smtClean="0"/>
          </a:p>
          <a:p>
            <a:r>
              <a:rPr lang="en-US" altLang="zh-CN" sz="2400" dirty="0" err="1" smtClean="0"/>
              <a:t>TGbd</a:t>
            </a:r>
            <a:r>
              <a:rPr lang="en-US" altLang="zh-CN" sz="2400" dirty="0" smtClean="0"/>
              <a:t> </a:t>
            </a:r>
            <a:r>
              <a:rPr lang="en-US" altLang="zh-CN" sz="2400" dirty="0"/>
              <a:t>vote: Moved: &lt;name&gt;,  Seconded: &lt;name&gt;, Result: y-n-a</a:t>
            </a:r>
            <a:endParaRPr lang="en-US" altLang="zh-CN" sz="2400" b="0" dirty="0"/>
          </a:p>
          <a:p>
            <a:endParaRPr lang="zh-CN" altLang="en-US" sz="2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7159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99058</TotalTime>
  <Words>1812</Words>
  <Application>Microsoft Office PowerPoint</Application>
  <PresentationFormat>宽屏</PresentationFormat>
  <Paragraphs>275</Paragraphs>
  <Slides>21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Jun 2021</vt:lpstr>
      <vt:lpstr>TGbd Documents Update</vt:lpstr>
      <vt:lpstr>Current TGbd Timeline</vt:lpstr>
      <vt:lpstr>Submission List</vt:lpstr>
      <vt:lpstr>IEEE 802.11 TGbd Teleconference</vt:lpstr>
      <vt:lpstr>PowerPoint 演示文稿</vt:lpstr>
      <vt:lpstr>Motion #1 (approval of Comment Resolutions)</vt:lpstr>
      <vt:lpstr>Motion #2 (approval of generation of D2.0 and recirculation)</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5122</cp:revision>
  <cp:lastPrinted>2014-11-04T15:04:00Z</cp:lastPrinted>
  <dcterms:created xsi:type="dcterms:W3CDTF">2007-04-17T18:10:00Z</dcterms:created>
  <dcterms:modified xsi:type="dcterms:W3CDTF">2021-05-31T02:10:04Z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