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323" r:id="rId4"/>
    <p:sldId id="324" r:id="rId5"/>
    <p:sldId id="325" r:id="rId6"/>
    <p:sldId id="306" r:id="rId7"/>
    <p:sldId id="287" r:id="rId8"/>
    <p:sldId id="285" r:id="rId9"/>
    <p:sldId id="307" r:id="rId10"/>
    <p:sldId id="266" r:id="rId11"/>
    <p:sldId id="259" r:id="rId12"/>
    <p:sldId id="312" r:id="rId13"/>
    <p:sldId id="313" r:id="rId14"/>
    <p:sldId id="314" r:id="rId15"/>
    <p:sldId id="320" r:id="rId16"/>
    <p:sldId id="317" r:id="rId17"/>
    <p:sldId id="318" r:id="rId18"/>
    <p:sldId id="319" r:id="rId19"/>
    <p:sldId id="305" r:id="rId20"/>
    <p:sldId id="321" r:id="rId21"/>
    <p:sldId id="322" r:id="rId22"/>
    <p:sldId id="303" r:id="rId23"/>
    <p:sldId id="308" r:id="rId24"/>
    <p:sldId id="309" r:id="rId25"/>
    <p:sldId id="311" r:id="rId26"/>
    <p:sldId id="326" r:id="rId27"/>
    <p:sldId id="328" r:id="rId28"/>
    <p:sldId id="329" r:id="rId29"/>
    <p:sldId id="330" r:id="rId30"/>
    <p:sldId id="327" r:id="rId31"/>
    <p:sldId id="331" r:id="rId32"/>
    <p:sldId id="332" r:id="rId33"/>
    <p:sldId id="333" r:id="rId34"/>
    <p:sldId id="334" r:id="rId3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39" autoAdjust="0"/>
    <p:restoredTop sz="96304"/>
  </p:normalViewPr>
  <p:slideViewPr>
    <p:cSldViewPr snapToGrid="0">
      <p:cViewPr varScale="1">
        <p:scale>
          <a:sx n="221" d="100"/>
          <a:sy n="221" d="100"/>
        </p:scale>
        <p:origin x="176" y="75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8/17/21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4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24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August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802.11-21/0900r10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2021-08-17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7C55B3-5460-6545-A1BF-4B30AC84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DL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F4FE80-1BDD-2D4E-8066-A538A0D147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36C807-EF5A-0940-BABD-226A926C0B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A4E711B-ECFB-524A-8CA6-E0520FCB01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288122-EA5A-3743-A58A-C6F98C223482}"/>
              </a:ext>
            </a:extLst>
          </p:cNvPr>
          <p:cNvSpPr txBox="1"/>
          <p:nvPr/>
        </p:nvSpPr>
        <p:spPr>
          <a:xfrm>
            <a:off x="4727848" y="1846141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DF04CC-231F-8F42-ACB2-9D0952169025}"/>
              </a:ext>
            </a:extLst>
          </p:cNvPr>
          <p:cNvSpPr txBox="1"/>
          <p:nvPr/>
        </p:nvSpPr>
        <p:spPr>
          <a:xfrm>
            <a:off x="8400256" y="1854780"/>
            <a:ext cx="127631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Receiver</a:t>
            </a:r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DF668170-0747-494A-86AB-4E444096BB91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 bwMode="auto">
          <a:xfrm>
            <a:off x="5306853" y="2076974"/>
            <a:ext cx="3093403" cy="8639"/>
          </a:xfrm>
          <a:prstGeom prst="straightConnector1">
            <a:avLst/>
          </a:prstGeom>
          <a:ln w="57150"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円柱 10">
            <a:extLst>
              <a:ext uri="{FF2B5EF4-FFF2-40B4-BE49-F238E27FC236}">
                <a16:creationId xmlns:a16="http://schemas.microsoft.com/office/drawing/2014/main" id="{F6237826-2C13-C341-A5A4-A074FC23B496}"/>
              </a:ext>
            </a:extLst>
          </p:cNvPr>
          <p:cNvSpPr/>
          <p:nvPr/>
        </p:nvSpPr>
        <p:spPr bwMode="auto">
          <a:xfrm>
            <a:off x="1226270" y="1802330"/>
            <a:ext cx="1212190" cy="504056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7AEC97F-4CEF-8040-B127-5C1B08C66CE6}"/>
              </a:ext>
            </a:extLst>
          </p:cNvPr>
          <p:cNvCxnSpPr>
            <a:cxnSpLocks/>
            <a:stCxn id="11" idx="4"/>
            <a:endCxn id="8" idx="1"/>
          </p:cNvCxnSpPr>
          <p:nvPr/>
        </p:nvCxnSpPr>
        <p:spPr bwMode="auto">
          <a:xfrm>
            <a:off x="2438460" y="2054358"/>
            <a:ext cx="2289388" cy="22616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3770A67-1F8D-2440-B844-824EEEB97C1F}"/>
              </a:ext>
            </a:extLst>
          </p:cNvPr>
          <p:cNvSpPr txBox="1"/>
          <p:nvPr/>
        </p:nvSpPr>
        <p:spPr>
          <a:xfrm>
            <a:off x="1208636" y="2306386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IPv4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(RFC1112)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3808C1-8FD4-A641-AC21-3EA02AD301B6}"/>
              </a:ext>
            </a:extLst>
          </p:cNvPr>
          <p:cNvSpPr txBox="1"/>
          <p:nvPr/>
        </p:nvSpPr>
        <p:spPr>
          <a:xfrm>
            <a:off x="2855640" y="2131302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400" dirty="0">
                <a:solidFill>
                  <a:schemeClr val="tx1"/>
                </a:solidFill>
              </a:rPr>
              <a:t> MAC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F9BBD9-7CF6-7D43-8EC1-0B9637E556F5}"/>
              </a:ext>
            </a:extLst>
          </p:cNvPr>
          <p:cNvSpPr txBox="1"/>
          <p:nvPr/>
        </p:nvSpPr>
        <p:spPr>
          <a:xfrm>
            <a:off x="2639616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554B720-3740-B64D-92F8-415B6B6C9437}"/>
              </a:ext>
            </a:extLst>
          </p:cNvPr>
          <p:cNvSpPr txBox="1"/>
          <p:nvPr/>
        </p:nvSpPr>
        <p:spPr>
          <a:xfrm>
            <a:off x="1191003" y="2790529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IPv6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(RFC2464)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7F7DA9F-B966-2242-93B9-7B110424CE94}"/>
              </a:ext>
            </a:extLst>
          </p:cNvPr>
          <p:cNvSpPr txBox="1"/>
          <p:nvPr/>
        </p:nvSpPr>
        <p:spPr>
          <a:xfrm>
            <a:off x="2621983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125CC8-A4B4-4C42-9175-0AAA9300BD45}"/>
              </a:ext>
            </a:extLst>
          </p:cNvPr>
          <p:cNvSpPr txBox="1"/>
          <p:nvPr/>
        </p:nvSpPr>
        <p:spPr>
          <a:xfrm>
            <a:off x="1055440" y="3408017"/>
            <a:ext cx="106544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If the combination of the source IP address, the destination IP address and the destination UDP port of the packet is in the dot11EBCSContentList,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the AP uses EBCS to forward the frames.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Otherwise, the AP uses GTKSA to forward the frames. (If associated STA exists)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043F586-DD25-E443-8A21-F1C5C4A39EA5}"/>
              </a:ext>
            </a:extLst>
          </p:cNvPr>
          <p:cNvSpPr txBox="1"/>
          <p:nvPr/>
        </p:nvSpPr>
        <p:spPr>
          <a:xfrm>
            <a:off x="6621663" y="2152497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RA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83C0CC7-72B4-7C46-8D4F-003EDF1FD3DC}"/>
              </a:ext>
            </a:extLst>
          </p:cNvPr>
          <p:cNvSpPr txBox="1"/>
          <p:nvPr/>
        </p:nvSpPr>
        <p:spPr>
          <a:xfrm>
            <a:off x="6073050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CA4F6D5-C2D6-9D45-A29B-2F3468126981}"/>
              </a:ext>
            </a:extLst>
          </p:cNvPr>
          <p:cNvSpPr txBox="1"/>
          <p:nvPr/>
        </p:nvSpPr>
        <p:spPr>
          <a:xfrm>
            <a:off x="6055417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B8A446BA-2D50-A74D-830C-92C97620D6D3}"/>
              </a:ext>
            </a:extLst>
          </p:cNvPr>
          <p:cNvCxnSpPr>
            <a:stCxn id="19" idx="3"/>
            <a:endCxn id="24" idx="1"/>
          </p:cNvCxnSpPr>
          <p:nvPr/>
        </p:nvCxnSpPr>
        <p:spPr bwMode="auto">
          <a:xfrm>
            <a:off x="4140348" y="2558414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C38E267C-F2EA-494F-8AE8-EE2A17DD25D8}"/>
              </a:ext>
            </a:extLst>
          </p:cNvPr>
          <p:cNvCxnSpPr/>
          <p:nvPr/>
        </p:nvCxnSpPr>
        <p:spPr bwMode="auto">
          <a:xfrm>
            <a:off x="4122715" y="3052139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03935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3CFD2BF6-92EC-D847-92AC-9E941CB9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4926841" cy="1065213"/>
          </a:xfrm>
        </p:spPr>
        <p:txBody>
          <a:bodyPr/>
          <a:lstStyle/>
          <a:p>
            <a:r>
              <a:rPr lang="en-US" altLang="ja-JP" dirty="0"/>
              <a:t>DL Architecture Option 1</a:t>
            </a:r>
            <a:endParaRPr lang="ja-JP" altLang="en-US"/>
          </a:p>
        </p:txBody>
      </p:sp>
      <p:sp>
        <p:nvSpPr>
          <p:cNvPr id="33" name="コンテンツ プレースホルダー 32">
            <a:extLst>
              <a:ext uri="{FF2B5EF4-FFF2-40B4-BE49-F238E27FC236}">
                <a16:creationId xmlns:a16="http://schemas.microsoft.com/office/drawing/2014/main" id="{F4CAAAC2-B7A8-5F4F-ADB0-DDEC313742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altLang="ja-JP" dirty="0"/>
              <a:t>EBCS Proxy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TX</a:t>
            </a: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Filtering packets according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Higher layer information (IP addresses, port number…) of the packets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MIB variable dot11EBCSContentList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upper layers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ja-JP" altLang="en-US" sz="16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81FC090-E99D-6044-B30C-E04B5085EB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3FCFE8-D692-FC4B-8F4A-CADB487704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CD8823-A6C1-FD46-9835-E371A1B9F7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6122A6E-D033-B242-A287-D872DB50E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689" y="836712"/>
            <a:ext cx="3075179" cy="551723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3EACEF-9B4C-1B4C-8467-343FCE267CD6}"/>
              </a:ext>
            </a:extLst>
          </p:cNvPr>
          <p:cNvSpPr/>
          <p:nvPr/>
        </p:nvSpPr>
        <p:spPr bwMode="auto">
          <a:xfrm>
            <a:off x="6757729" y="4941168"/>
            <a:ext cx="1152128" cy="432048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A2323-33D4-2D44-8D43-653062AD432E}"/>
              </a:ext>
            </a:extLst>
          </p:cNvPr>
          <p:cNvSpPr txBox="1"/>
          <p:nvPr/>
        </p:nvSpPr>
        <p:spPr>
          <a:xfrm>
            <a:off x="8682742" y="2996952"/>
            <a:ext cx="2792217" cy="224676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Common to PKFA and HCFA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No encryption / decryption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Integrity check only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PKFA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 is set by MLME-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EBCSINFO.request</a:t>
            </a:r>
            <a:r>
              <a:rPr kumimoji="1" lang="en-US" altLang="ja-JP" sz="1000" dirty="0">
                <a:solidFill>
                  <a:schemeClr val="tx1"/>
                </a:solidFill>
              </a:rPr>
              <a:t> (TX)</a:t>
            </a:r>
            <a:br>
              <a:rPr kumimoji="1" lang="en-US" altLang="ja-JP" sz="1000" dirty="0">
                <a:solidFill>
                  <a:schemeClr val="tx1"/>
                </a:solidFill>
              </a:rPr>
            </a:br>
            <a:r>
              <a:rPr kumimoji="1" lang="en-US" altLang="ja-JP" sz="1000" dirty="0">
                <a:solidFill>
                  <a:schemeClr val="tx1"/>
                </a:solidFill>
              </a:rPr>
              <a:t>and is gotten from 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000" dirty="0">
                <a:solidFill>
                  <a:schemeClr val="tx1"/>
                </a:solidFill>
              </a:rPr>
              <a:t> Info frame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HCFA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Keys are generated in MAC (TX) and are gotten from MPDU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HLSA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Pass through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3187335-F1EA-4041-B04E-3B574C1ED642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 flipV="1">
            <a:off x="7909857" y="4120337"/>
            <a:ext cx="772885" cy="1036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C8B218-CC1B-8E42-8C13-467A64AB475A}"/>
              </a:ext>
            </a:extLst>
          </p:cNvPr>
          <p:cNvSpPr/>
          <p:nvPr/>
        </p:nvSpPr>
        <p:spPr>
          <a:xfrm>
            <a:off x="8184232" y="5928606"/>
            <a:ext cx="3446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Helvetica" pitchFamily="2" charset="0"/>
              </a:rPr>
              <a:t>Figure 5-1—MAC data plane architecture</a:t>
            </a:r>
            <a:endParaRPr lang="en-US" altLang="ja-JP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B0E5365-3414-F340-832F-AE3F3AA4B665}"/>
              </a:ext>
            </a:extLst>
          </p:cNvPr>
          <p:cNvSpPr/>
          <p:nvPr/>
        </p:nvSpPr>
        <p:spPr bwMode="auto">
          <a:xfrm>
            <a:off x="6001558" y="932471"/>
            <a:ext cx="432048" cy="32037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Proxy</a:t>
            </a:r>
            <a:endParaRPr kumimoji="1" lang="ja-JP" altLang="en-US" sz="5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7A36F0F-7AF3-9A4D-9D48-C072878C5A95}"/>
              </a:ext>
            </a:extLst>
          </p:cNvPr>
          <p:cNvSpPr/>
          <p:nvPr/>
        </p:nvSpPr>
        <p:spPr bwMode="auto">
          <a:xfrm>
            <a:off x="6001558" y="1252847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LPD/EPD</a:t>
            </a:r>
            <a:endParaRPr kumimoji="0" lang="ja-JP" altLang="en-US" sz="5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A7DF1AF-457D-4B40-B2EF-CE0FB378EC76}"/>
              </a:ext>
            </a:extLst>
          </p:cNvPr>
          <p:cNvSpPr/>
          <p:nvPr/>
        </p:nvSpPr>
        <p:spPr bwMode="auto">
          <a:xfrm>
            <a:off x="6001558" y="1525979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0" lang="ja-JP" altLang="en-US" sz="5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809D74E-A632-944F-BAF9-31FAF8EC5307}"/>
              </a:ext>
            </a:extLst>
          </p:cNvPr>
          <p:cNvCxnSpPr>
            <a:cxnSpLocks/>
            <a:endCxn id="29" idx="0"/>
          </p:cNvCxnSpPr>
          <p:nvPr/>
        </p:nvCxnSpPr>
        <p:spPr bwMode="auto">
          <a:xfrm>
            <a:off x="6214628" y="1799111"/>
            <a:ext cx="534676" cy="1031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451E376-DCDE-C044-80E1-18A203062E72}"/>
              </a:ext>
            </a:extLst>
          </p:cNvPr>
          <p:cNvSpPr/>
          <p:nvPr/>
        </p:nvSpPr>
        <p:spPr bwMode="auto">
          <a:xfrm>
            <a:off x="6524601" y="2830625"/>
            <a:ext cx="449405" cy="253769"/>
          </a:xfrm>
          <a:prstGeom prst="rect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Pass through for EBCS</a:t>
            </a:r>
            <a:endParaRPr kumimoji="0" lang="ja-JP" altLang="en-US" sz="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428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6EA862-509A-9C4A-ABDB-CF5ED54FB2A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CAE6C2-1458-7348-9D6D-F2F09D7EE4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653BE7-D37C-A54F-902E-DB5269607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2FF24A-D752-8145-B169-76ECD1A2CFC6}"/>
              </a:ext>
            </a:extLst>
          </p:cNvPr>
          <p:cNvSpPr txBox="1"/>
          <p:nvPr/>
        </p:nvSpPr>
        <p:spPr>
          <a:xfrm>
            <a:off x="4640366" y="760576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filter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16B16F-A00B-8E4F-A08D-B8D8F8E135FF}"/>
              </a:ext>
            </a:extLst>
          </p:cNvPr>
          <p:cNvSpPr txBox="1"/>
          <p:nvPr/>
        </p:nvSpPr>
        <p:spPr>
          <a:xfrm>
            <a:off x="3134882" y="2357215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A0660B-A4F8-5945-B03E-5074D8B15933}"/>
              </a:ext>
            </a:extLst>
          </p:cNvPr>
          <p:cNvSpPr txBox="1"/>
          <p:nvPr/>
        </p:nvSpPr>
        <p:spPr>
          <a:xfrm>
            <a:off x="6096000" y="2357215"/>
            <a:ext cx="1088760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Legacy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7AD14394-E4D3-3345-9C13-B981E70B9144}"/>
              </a:ext>
            </a:extLst>
          </p:cNvPr>
          <p:cNvCxnSpPr/>
          <p:nvPr/>
        </p:nvCxnSpPr>
        <p:spPr bwMode="auto">
          <a:xfrm flipH="1">
            <a:off x="4088989" y="1591573"/>
            <a:ext cx="551377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57E370E-B0ED-FC45-AC4B-DC58DD8B486D}"/>
              </a:ext>
            </a:extLst>
          </p:cNvPr>
          <p:cNvCxnSpPr/>
          <p:nvPr/>
        </p:nvCxnSpPr>
        <p:spPr bwMode="auto">
          <a:xfrm>
            <a:off x="5594473" y="1591573"/>
            <a:ext cx="551269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8CF1472-89D9-4F46-ABA6-193E03387D97}"/>
              </a:ext>
            </a:extLst>
          </p:cNvPr>
          <p:cNvSpPr txBox="1"/>
          <p:nvPr/>
        </p:nvSpPr>
        <p:spPr>
          <a:xfrm>
            <a:off x="6054997" y="4611880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C417AEA9-7EED-5D41-92B1-7C0EE9DB509D}"/>
              </a:ext>
            </a:extLst>
          </p:cNvPr>
          <p:cNvCxnSpPr>
            <a:stCxn id="10" idx="2"/>
            <a:endCxn id="15" idx="0"/>
          </p:cNvCxnSpPr>
          <p:nvPr/>
        </p:nvCxnSpPr>
        <p:spPr bwMode="auto">
          <a:xfrm flipH="1">
            <a:off x="6425964" y="3188212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293AC096-E9C7-FB4F-AF6C-4C2FFD83D774}"/>
              </a:ext>
            </a:extLst>
          </p:cNvPr>
          <p:cNvCxnSpPr>
            <a:stCxn id="9" idx="2"/>
          </p:cNvCxnSpPr>
          <p:nvPr/>
        </p:nvCxnSpPr>
        <p:spPr bwMode="auto">
          <a:xfrm>
            <a:off x="3611936" y="3188212"/>
            <a:ext cx="2443061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4F5D0BB-2E1B-4F4E-BCC8-53EF052AC0ED}"/>
              </a:ext>
            </a:extLst>
          </p:cNvPr>
          <p:cNvSpPr txBox="1"/>
          <p:nvPr/>
        </p:nvSpPr>
        <p:spPr>
          <a:xfrm>
            <a:off x="3593100" y="1241195"/>
            <a:ext cx="954107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B2A0194-B4BE-7540-BC5C-22DD8D517A67}"/>
              </a:ext>
            </a:extLst>
          </p:cNvPr>
          <p:cNvSpPr txBox="1"/>
          <p:nvPr/>
        </p:nvSpPr>
        <p:spPr>
          <a:xfrm>
            <a:off x="5879497" y="1341552"/>
            <a:ext cx="151836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non-EBCS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C7ABCCD-CD9E-434B-967B-555B6280F76E}"/>
              </a:ext>
            </a:extLst>
          </p:cNvPr>
          <p:cNvSpPr txBox="1"/>
          <p:nvPr/>
        </p:nvSpPr>
        <p:spPr>
          <a:xfrm>
            <a:off x="3887623" y="3780883"/>
            <a:ext cx="954107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E24D6D0-7600-C747-AAAE-43A67DE10EFD}"/>
              </a:ext>
            </a:extLst>
          </p:cNvPr>
          <p:cNvSpPr txBox="1"/>
          <p:nvPr/>
        </p:nvSpPr>
        <p:spPr>
          <a:xfrm>
            <a:off x="6534293" y="3734716"/>
            <a:ext cx="1212191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GTKSA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90F16EF-E101-4A4E-92DC-209EEF3EDE98}"/>
              </a:ext>
            </a:extLst>
          </p:cNvPr>
          <p:cNvSpPr/>
          <p:nvPr/>
        </p:nvSpPr>
        <p:spPr bwMode="auto">
          <a:xfrm>
            <a:off x="2409914" y="683664"/>
            <a:ext cx="5336570" cy="27453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EBABD85-9BC9-1447-80FF-5F700DEB2D47}"/>
              </a:ext>
            </a:extLst>
          </p:cNvPr>
          <p:cNvCxnSpPr/>
          <p:nvPr/>
        </p:nvCxnSpPr>
        <p:spPr bwMode="auto">
          <a:xfrm flipH="1">
            <a:off x="6237368" y="3177313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8B03B5-10E1-DE43-8DA2-18102F3AE0C0}"/>
              </a:ext>
            </a:extLst>
          </p:cNvPr>
          <p:cNvSpPr txBox="1"/>
          <p:nvPr/>
        </p:nvSpPr>
        <p:spPr>
          <a:xfrm>
            <a:off x="5405881" y="3505912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C9C0FA8-CD8D-7447-97BE-EC3067C58AC7}"/>
              </a:ext>
            </a:extLst>
          </p:cNvPr>
          <p:cNvSpPr txBox="1"/>
          <p:nvPr/>
        </p:nvSpPr>
        <p:spPr>
          <a:xfrm>
            <a:off x="2907622" y="4563974"/>
            <a:ext cx="1755609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unassociated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0147C022-A27A-0E4F-B41B-A64B3781A32E}"/>
              </a:ext>
            </a:extLst>
          </p:cNvPr>
          <p:cNvCxnSpPr>
            <a:stCxn id="9" idx="2"/>
            <a:endCxn id="27" idx="0"/>
          </p:cNvCxnSpPr>
          <p:nvPr/>
        </p:nvCxnSpPr>
        <p:spPr bwMode="auto">
          <a:xfrm>
            <a:off x="3611936" y="3188212"/>
            <a:ext cx="173491" cy="13757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13F8F50-278D-9A47-BFD3-70A9F58D7BC6}"/>
              </a:ext>
            </a:extLst>
          </p:cNvPr>
          <p:cNvSpPr txBox="1"/>
          <p:nvPr/>
        </p:nvSpPr>
        <p:spPr>
          <a:xfrm>
            <a:off x="9900404" y="3018935"/>
            <a:ext cx="27603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5BAFE86-85F7-D544-ACBB-31A9BC0B6633}"/>
              </a:ext>
            </a:extLst>
          </p:cNvPr>
          <p:cNvSpPr txBox="1"/>
          <p:nvPr/>
        </p:nvSpPr>
        <p:spPr>
          <a:xfrm>
            <a:off x="4442315" y="5734035"/>
            <a:ext cx="150714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B4E3C4-7C28-7843-905C-C0C2CD005519}"/>
              </a:ext>
            </a:extLst>
          </p:cNvPr>
          <p:cNvSpPr txBox="1"/>
          <p:nvPr/>
        </p:nvSpPr>
        <p:spPr>
          <a:xfrm>
            <a:off x="1469805" y="4242548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514765B3-1D46-5240-B56F-914DC80C2FAE}"/>
              </a:ext>
            </a:extLst>
          </p:cNvPr>
          <p:cNvCxnSpPr>
            <a:cxnSpLocks/>
          </p:cNvCxnSpPr>
          <p:nvPr/>
        </p:nvCxnSpPr>
        <p:spPr bwMode="auto">
          <a:xfrm flipH="1">
            <a:off x="2220368" y="3188212"/>
            <a:ext cx="887668" cy="11054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3180E3E-F350-4647-86F2-00B3F557C040}"/>
              </a:ext>
            </a:extLst>
          </p:cNvPr>
          <p:cNvSpPr txBox="1"/>
          <p:nvPr/>
        </p:nvSpPr>
        <p:spPr>
          <a:xfrm>
            <a:off x="1577045" y="3688671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F1532F55-886D-DE42-A1B1-57125308229B}"/>
              </a:ext>
            </a:extLst>
          </p:cNvPr>
          <p:cNvCxnSpPr>
            <a:cxnSpLocks/>
            <a:endCxn id="46" idx="3"/>
          </p:cNvCxnSpPr>
          <p:nvPr/>
        </p:nvCxnSpPr>
        <p:spPr bwMode="auto">
          <a:xfrm flipH="1">
            <a:off x="2211739" y="3177313"/>
            <a:ext cx="1397824" cy="12960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97856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D20DBC8A-1090-BD41-814D-C3AD9E1A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Traffic Category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DE0A63-C738-3048-BCC3-0F9EEF105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C07BDFD-9B68-6544-8FCB-D9BC092257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71EF6BF-1EF2-0145-84D1-6A7CE1329D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/>
          </a:p>
        </p:txBody>
      </p:sp>
      <p:graphicFrame>
        <p:nvGraphicFramePr>
          <p:cNvPr id="9" name="表 4">
            <a:extLst>
              <a:ext uri="{FF2B5EF4-FFF2-40B4-BE49-F238E27FC236}">
                <a16:creationId xmlns:a16="http://schemas.microsoft.com/office/drawing/2014/main" id="{4F79A51C-ACD1-C043-843A-2BD93AFC8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98423"/>
              </p:ext>
            </p:extLst>
          </p:nvPr>
        </p:nvGraphicFramePr>
        <p:xfrm>
          <a:off x="1144599" y="1742771"/>
          <a:ext cx="10001615" cy="3205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2880">
                  <a:extLst>
                    <a:ext uri="{9D8B030D-6E8A-4147-A177-3AD203B41FA5}">
                      <a16:colId xmlns:a16="http://schemas.microsoft.com/office/drawing/2014/main" val="1915874262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2931876351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1192917400"/>
                    </a:ext>
                  </a:extLst>
                </a:gridCol>
                <a:gridCol w="2658475">
                  <a:extLst>
                    <a:ext uri="{9D8B030D-6E8A-4147-A177-3AD203B41FA5}">
                      <a16:colId xmlns:a16="http://schemas.microsoft.com/office/drawing/2014/main" val="3224184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Category #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consume EBCS traffic stream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request over the air TX of EBCS traffic stream to AP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Note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711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-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1, Hitoshi 1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7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6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Associated STAs only</a:t>
                      </a:r>
                      <a:endParaRPr kumimoji="1" lang="ja-JP" altLang="en-US"/>
                    </a:p>
                    <a:p>
                      <a:pPr algn="l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3/4, Hitoshi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19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Hitoshi 3, Out of scope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096295"/>
                  </a:ext>
                </a:extLst>
              </a:tr>
            </a:tbl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1C716DF0-28DA-4D4E-88D8-DFC6F36F947D}"/>
              </a:ext>
            </a:extLst>
          </p:cNvPr>
          <p:cNvSpPr txBox="1"/>
          <p:nvPr/>
        </p:nvSpPr>
        <p:spPr>
          <a:xfrm>
            <a:off x="1144599" y="5098774"/>
            <a:ext cx="97258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1 is transmitted over the air by the AP without the need of a request from 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2/3/4 will not be transmitted over the air by AP without previous request by </a:t>
            </a:r>
            <a:r>
              <a:rPr lang="en-ES" sz="1800">
                <a:solidFill>
                  <a:schemeClr val="tx1"/>
                </a:solidFill>
              </a:rPr>
              <a:t>a STA</a:t>
            </a: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“consume” means decode and optionally authenticate the EBCS traffic stream in IEEE 802.11 layer.</a:t>
            </a:r>
            <a:endParaRPr lang="en-E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06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1)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37F3BF9-1F2F-F94C-8B15-D37EF9DACC4B}"/>
              </a:ext>
            </a:extLst>
          </p:cNvPr>
          <p:cNvSpPr txBox="1"/>
          <p:nvPr/>
        </p:nvSpPr>
        <p:spPr>
          <a:xfrm>
            <a:off x="5990030" y="1912387"/>
            <a:ext cx="5572733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list is required by the EBCS Info frame, EBCS ANQP element and EBCS filter.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MLME via MIB variable or MLME-SAP?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EBCS filter via MIB variable or direct configuration?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65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FC8F58-C0F9-F644-A75A-DD47F5924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Share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CDE5CBA-5E25-5949-8B6A-BFE6E4DF6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MAC address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Beacon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65F201C-B936-D44A-A9A7-03FBAF3454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6AEB53A-F023-8541-979A-44E96B71C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0605E4-E6D7-5B4D-935A-0007742C2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954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2)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1016474" y="5320419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864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</a:t>
            </a:r>
            <a:r>
              <a:rPr lang="en-US" altLang="ja-JP" dirty="0"/>
              <a:t>3</a:t>
            </a:r>
            <a:r>
              <a:rPr kumimoji="1" lang="en-US" altLang="ja-JP" dirty="0"/>
              <a:t>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871192" y="5599064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フリーフォーム 64">
            <a:extLst>
              <a:ext uri="{FF2B5EF4-FFF2-40B4-BE49-F238E27FC236}">
                <a16:creationId xmlns:a16="http://schemas.microsoft.com/office/drawing/2014/main" id="{C2A050F3-6467-5C49-93F2-2529611B627D}"/>
              </a:ext>
            </a:extLst>
          </p:cNvPr>
          <p:cNvSpPr/>
          <p:nvPr/>
        </p:nvSpPr>
        <p:spPr bwMode="auto">
          <a:xfrm>
            <a:off x="1383925" y="2069910"/>
            <a:ext cx="7135123" cy="3661699"/>
          </a:xfrm>
          <a:custGeom>
            <a:avLst/>
            <a:gdLst>
              <a:gd name="connsiteX0" fmla="*/ 7492931 w 7492931"/>
              <a:gd name="connsiteY0" fmla="*/ 3678072 h 3678072"/>
              <a:gd name="connsiteX1" fmla="*/ 6401110 w 7492931"/>
              <a:gd name="connsiteY1" fmla="*/ 3439236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6956218 w 6964480"/>
              <a:gd name="connsiteY0" fmla="*/ 762593 h 3830902"/>
              <a:gd name="connsiteX1" fmla="*/ 6353343 w 6964480"/>
              <a:gd name="connsiteY1" fmla="*/ 3630305 h 3830902"/>
              <a:gd name="connsiteX2" fmla="*/ 1481093 w 6964480"/>
              <a:gd name="connsiteY2" fmla="*/ 3418764 h 3830902"/>
              <a:gd name="connsiteX3" fmla="*/ 310 w 6964480"/>
              <a:gd name="connsiteY3" fmla="*/ 2047164 h 3830902"/>
              <a:gd name="connsiteX4" fmla="*/ 1337791 w 6964480"/>
              <a:gd name="connsiteY4" fmla="*/ 0 h 3830902"/>
              <a:gd name="connsiteX5" fmla="*/ 1337791 w 6964480"/>
              <a:gd name="connsiteY5" fmla="*/ 0 h 3830902"/>
              <a:gd name="connsiteX0" fmla="*/ 6969470 w 6973295"/>
              <a:gd name="connsiteY0" fmla="*/ 716211 h 3834337"/>
              <a:gd name="connsiteX1" fmla="*/ 6353343 w 6973295"/>
              <a:gd name="connsiteY1" fmla="*/ 3630305 h 3834337"/>
              <a:gd name="connsiteX2" fmla="*/ 1481093 w 6973295"/>
              <a:gd name="connsiteY2" fmla="*/ 3418764 h 3834337"/>
              <a:gd name="connsiteX3" fmla="*/ 310 w 6973295"/>
              <a:gd name="connsiteY3" fmla="*/ 2047164 h 3834337"/>
              <a:gd name="connsiteX4" fmla="*/ 1337791 w 6973295"/>
              <a:gd name="connsiteY4" fmla="*/ 0 h 3834337"/>
              <a:gd name="connsiteX5" fmla="*/ 1337791 w 6973295"/>
              <a:gd name="connsiteY5" fmla="*/ 0 h 3834337"/>
              <a:gd name="connsiteX0" fmla="*/ 6969470 w 7004178"/>
              <a:gd name="connsiteY0" fmla="*/ 716211 h 3706521"/>
              <a:gd name="connsiteX1" fmla="*/ 6426230 w 7004178"/>
              <a:gd name="connsiteY1" fmla="*/ 3458027 h 3706521"/>
              <a:gd name="connsiteX2" fmla="*/ 1481093 w 7004178"/>
              <a:gd name="connsiteY2" fmla="*/ 3418764 h 3706521"/>
              <a:gd name="connsiteX3" fmla="*/ 310 w 7004178"/>
              <a:gd name="connsiteY3" fmla="*/ 2047164 h 3706521"/>
              <a:gd name="connsiteX4" fmla="*/ 1337791 w 7004178"/>
              <a:gd name="connsiteY4" fmla="*/ 0 h 3706521"/>
              <a:gd name="connsiteX5" fmla="*/ 1337791 w 7004178"/>
              <a:gd name="connsiteY5" fmla="*/ 0 h 3706521"/>
              <a:gd name="connsiteX0" fmla="*/ 6989349 w 7016170"/>
              <a:gd name="connsiteY0" fmla="*/ 709585 h 3706997"/>
              <a:gd name="connsiteX1" fmla="*/ 6426230 w 7016170"/>
              <a:gd name="connsiteY1" fmla="*/ 3458027 h 3706997"/>
              <a:gd name="connsiteX2" fmla="*/ 1481093 w 7016170"/>
              <a:gd name="connsiteY2" fmla="*/ 3418764 h 3706997"/>
              <a:gd name="connsiteX3" fmla="*/ 310 w 7016170"/>
              <a:gd name="connsiteY3" fmla="*/ 2047164 h 3706997"/>
              <a:gd name="connsiteX4" fmla="*/ 1337791 w 7016170"/>
              <a:gd name="connsiteY4" fmla="*/ 0 h 3706997"/>
              <a:gd name="connsiteX5" fmla="*/ 1337791 w 7016170"/>
              <a:gd name="connsiteY5" fmla="*/ 0 h 3706997"/>
              <a:gd name="connsiteX0" fmla="*/ 6989349 w 6989349"/>
              <a:gd name="connsiteY0" fmla="*/ 709585 h 3770288"/>
              <a:gd name="connsiteX1" fmla="*/ 6426230 w 6989349"/>
              <a:gd name="connsiteY1" fmla="*/ 3458027 h 3770288"/>
              <a:gd name="connsiteX2" fmla="*/ 1481093 w 6989349"/>
              <a:gd name="connsiteY2" fmla="*/ 3418764 h 3770288"/>
              <a:gd name="connsiteX3" fmla="*/ 310 w 6989349"/>
              <a:gd name="connsiteY3" fmla="*/ 2047164 h 3770288"/>
              <a:gd name="connsiteX4" fmla="*/ 1337791 w 6989349"/>
              <a:gd name="connsiteY4" fmla="*/ 0 h 3770288"/>
              <a:gd name="connsiteX5" fmla="*/ 1337791 w 6989349"/>
              <a:gd name="connsiteY5" fmla="*/ 0 h 3770288"/>
              <a:gd name="connsiteX0" fmla="*/ 6989349 w 6989349"/>
              <a:gd name="connsiteY0" fmla="*/ 709585 h 3653323"/>
              <a:gd name="connsiteX1" fmla="*/ 6426230 w 6989349"/>
              <a:gd name="connsiteY1" fmla="*/ 3458027 h 3653323"/>
              <a:gd name="connsiteX2" fmla="*/ 1481093 w 6989349"/>
              <a:gd name="connsiteY2" fmla="*/ 3418764 h 3653323"/>
              <a:gd name="connsiteX3" fmla="*/ 310 w 6989349"/>
              <a:gd name="connsiteY3" fmla="*/ 2047164 h 3653323"/>
              <a:gd name="connsiteX4" fmla="*/ 1337791 w 6989349"/>
              <a:gd name="connsiteY4" fmla="*/ 0 h 3653323"/>
              <a:gd name="connsiteX5" fmla="*/ 1337791 w 6989349"/>
              <a:gd name="connsiteY5" fmla="*/ 0 h 3653323"/>
              <a:gd name="connsiteX0" fmla="*/ 6976097 w 7008138"/>
              <a:gd name="connsiteY0" fmla="*/ 736090 h 3705094"/>
              <a:gd name="connsiteX1" fmla="*/ 6426230 w 7008138"/>
              <a:gd name="connsiteY1" fmla="*/ 3458027 h 3705094"/>
              <a:gd name="connsiteX2" fmla="*/ 1481093 w 7008138"/>
              <a:gd name="connsiteY2" fmla="*/ 3418764 h 3705094"/>
              <a:gd name="connsiteX3" fmla="*/ 310 w 7008138"/>
              <a:gd name="connsiteY3" fmla="*/ 2047164 h 3705094"/>
              <a:gd name="connsiteX4" fmla="*/ 1337791 w 7008138"/>
              <a:gd name="connsiteY4" fmla="*/ 0 h 3705094"/>
              <a:gd name="connsiteX5" fmla="*/ 1337791 w 7008138"/>
              <a:gd name="connsiteY5" fmla="*/ 0 h 3705094"/>
              <a:gd name="connsiteX0" fmla="*/ 6976097 w 6976097"/>
              <a:gd name="connsiteY0" fmla="*/ 736090 h 3665436"/>
              <a:gd name="connsiteX1" fmla="*/ 6426230 w 6976097"/>
              <a:gd name="connsiteY1" fmla="*/ 3458027 h 3665436"/>
              <a:gd name="connsiteX2" fmla="*/ 1481093 w 6976097"/>
              <a:gd name="connsiteY2" fmla="*/ 3418764 h 3665436"/>
              <a:gd name="connsiteX3" fmla="*/ 310 w 6976097"/>
              <a:gd name="connsiteY3" fmla="*/ 2047164 h 3665436"/>
              <a:gd name="connsiteX4" fmla="*/ 1337791 w 6976097"/>
              <a:gd name="connsiteY4" fmla="*/ 0 h 3665436"/>
              <a:gd name="connsiteX5" fmla="*/ 1337791 w 6976097"/>
              <a:gd name="connsiteY5" fmla="*/ 0 h 3665436"/>
              <a:gd name="connsiteX0" fmla="*/ 6976097 w 6976097"/>
              <a:gd name="connsiteY0" fmla="*/ 736090 h 3619737"/>
              <a:gd name="connsiteX1" fmla="*/ 6792666 w 6976097"/>
              <a:gd name="connsiteY1" fmla="*/ 1952124 h 3619737"/>
              <a:gd name="connsiteX2" fmla="*/ 6426230 w 6976097"/>
              <a:gd name="connsiteY2" fmla="*/ 3458027 h 3619737"/>
              <a:gd name="connsiteX3" fmla="*/ 1481093 w 6976097"/>
              <a:gd name="connsiteY3" fmla="*/ 3418764 h 3619737"/>
              <a:gd name="connsiteX4" fmla="*/ 310 w 6976097"/>
              <a:gd name="connsiteY4" fmla="*/ 2047164 h 3619737"/>
              <a:gd name="connsiteX5" fmla="*/ 1337791 w 6976097"/>
              <a:gd name="connsiteY5" fmla="*/ 0 h 3619737"/>
              <a:gd name="connsiteX6" fmla="*/ 1337791 w 6976097"/>
              <a:gd name="connsiteY6" fmla="*/ 0 h 3619737"/>
              <a:gd name="connsiteX0" fmla="*/ 6976097 w 6976097"/>
              <a:gd name="connsiteY0" fmla="*/ 736090 h 3682575"/>
              <a:gd name="connsiteX1" fmla="*/ 6911935 w 6976097"/>
              <a:gd name="connsiteY1" fmla="*/ 1050976 h 3682575"/>
              <a:gd name="connsiteX2" fmla="*/ 6426230 w 6976097"/>
              <a:gd name="connsiteY2" fmla="*/ 3458027 h 3682575"/>
              <a:gd name="connsiteX3" fmla="*/ 1481093 w 6976097"/>
              <a:gd name="connsiteY3" fmla="*/ 3418764 h 3682575"/>
              <a:gd name="connsiteX4" fmla="*/ 310 w 6976097"/>
              <a:gd name="connsiteY4" fmla="*/ 2047164 h 3682575"/>
              <a:gd name="connsiteX5" fmla="*/ 1337791 w 6976097"/>
              <a:gd name="connsiteY5" fmla="*/ 0 h 3682575"/>
              <a:gd name="connsiteX6" fmla="*/ 1337791 w 6976097"/>
              <a:gd name="connsiteY6" fmla="*/ 0 h 3682575"/>
              <a:gd name="connsiteX0" fmla="*/ 7135123 w 7135123"/>
              <a:gd name="connsiteY0" fmla="*/ 590316 h 3682575"/>
              <a:gd name="connsiteX1" fmla="*/ 6911935 w 7135123"/>
              <a:gd name="connsiteY1" fmla="*/ 1050976 h 3682575"/>
              <a:gd name="connsiteX2" fmla="*/ 6426230 w 7135123"/>
              <a:gd name="connsiteY2" fmla="*/ 3458027 h 3682575"/>
              <a:gd name="connsiteX3" fmla="*/ 1481093 w 7135123"/>
              <a:gd name="connsiteY3" fmla="*/ 3418764 h 3682575"/>
              <a:gd name="connsiteX4" fmla="*/ 310 w 7135123"/>
              <a:gd name="connsiteY4" fmla="*/ 2047164 h 3682575"/>
              <a:gd name="connsiteX5" fmla="*/ 1337791 w 7135123"/>
              <a:gd name="connsiteY5" fmla="*/ 0 h 3682575"/>
              <a:gd name="connsiteX6" fmla="*/ 1337791 w 7135123"/>
              <a:gd name="connsiteY6" fmla="*/ 0 h 3682575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661699"/>
              <a:gd name="connsiteX1" fmla="*/ 6426230 w 7135123"/>
              <a:gd name="connsiteY1" fmla="*/ 3458027 h 3661699"/>
              <a:gd name="connsiteX2" fmla="*/ 1481093 w 7135123"/>
              <a:gd name="connsiteY2" fmla="*/ 3418764 h 3661699"/>
              <a:gd name="connsiteX3" fmla="*/ 310 w 7135123"/>
              <a:gd name="connsiteY3" fmla="*/ 2047164 h 3661699"/>
              <a:gd name="connsiteX4" fmla="*/ 1337791 w 7135123"/>
              <a:gd name="connsiteY4" fmla="*/ 0 h 3661699"/>
              <a:gd name="connsiteX5" fmla="*/ 1337791 w 7135123"/>
              <a:gd name="connsiteY5" fmla="*/ 0 h 3661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35123" h="3661699">
                <a:moveTo>
                  <a:pt x="7135123" y="590316"/>
                </a:moveTo>
                <a:cubicBezTo>
                  <a:pt x="6742272" y="704051"/>
                  <a:pt x="6937872" y="3112515"/>
                  <a:pt x="6426230" y="3458027"/>
                </a:cubicBezTo>
                <a:cubicBezTo>
                  <a:pt x="5914588" y="3803539"/>
                  <a:pt x="2552080" y="3653908"/>
                  <a:pt x="1481093" y="3418764"/>
                </a:cubicBezTo>
                <a:cubicBezTo>
                  <a:pt x="410106" y="3183620"/>
                  <a:pt x="24194" y="2616958"/>
                  <a:pt x="310" y="2047164"/>
                </a:cubicBezTo>
                <a:cubicBezTo>
                  <a:pt x="-23574" y="1477370"/>
                  <a:pt x="1337791" y="0"/>
                  <a:pt x="1337791" y="0"/>
                </a:cubicBezTo>
                <a:lnTo>
                  <a:pt x="1337791" y="0"/>
                </a:lnTo>
              </a:path>
            </a:pathLst>
          </a:cu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7BD6E9C-61D8-FE40-817A-E5BD4A4FE1DB}"/>
              </a:ext>
            </a:extLst>
          </p:cNvPr>
          <p:cNvSpPr txBox="1"/>
          <p:nvPr/>
        </p:nvSpPr>
        <p:spPr>
          <a:xfrm>
            <a:off x="321012" y="3233383"/>
            <a:ext cx="800219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フリーフォーム 73">
            <a:extLst>
              <a:ext uri="{FF2B5EF4-FFF2-40B4-BE49-F238E27FC236}">
                <a16:creationId xmlns:a16="http://schemas.microsoft.com/office/drawing/2014/main" id="{F0F443DE-42D9-A74E-8868-C1AA8CE66970}"/>
              </a:ext>
            </a:extLst>
          </p:cNvPr>
          <p:cNvSpPr/>
          <p:nvPr/>
        </p:nvSpPr>
        <p:spPr bwMode="auto">
          <a:xfrm>
            <a:off x="713291" y="2821147"/>
            <a:ext cx="7787757" cy="3011418"/>
          </a:xfrm>
          <a:custGeom>
            <a:avLst/>
            <a:gdLst>
              <a:gd name="connsiteX0" fmla="*/ 100706 w 8023231"/>
              <a:gd name="connsiteY0" fmla="*/ 0 h 2176818"/>
              <a:gd name="connsiteX1" fmla="*/ 1110640 w 8023231"/>
              <a:gd name="connsiteY1" fmla="*/ 1767385 h 2176818"/>
              <a:gd name="connsiteX2" fmla="*/ 8023231 w 8023231"/>
              <a:gd name="connsiteY2" fmla="*/ 2176818 h 2176818"/>
              <a:gd name="connsiteX0" fmla="*/ 89567 w 8059859"/>
              <a:gd name="connsiteY0" fmla="*/ 0 h 2169994"/>
              <a:gd name="connsiteX1" fmla="*/ 1147268 w 8059859"/>
              <a:gd name="connsiteY1" fmla="*/ 1760561 h 2169994"/>
              <a:gd name="connsiteX2" fmla="*/ 8059859 w 8059859"/>
              <a:gd name="connsiteY2" fmla="*/ 2169994 h 2169994"/>
              <a:gd name="connsiteX0" fmla="*/ 29500 w 7999792"/>
              <a:gd name="connsiteY0" fmla="*/ 0 h 2169994"/>
              <a:gd name="connsiteX1" fmla="*/ 1087201 w 7999792"/>
              <a:gd name="connsiteY1" fmla="*/ 1760561 h 2169994"/>
              <a:gd name="connsiteX2" fmla="*/ 7999792 w 7999792"/>
              <a:gd name="connsiteY2" fmla="*/ 2169994 h 2169994"/>
              <a:gd name="connsiteX0" fmla="*/ 29500 w 8435717"/>
              <a:gd name="connsiteY0" fmla="*/ 0 h 2206368"/>
              <a:gd name="connsiteX1" fmla="*/ 1087201 w 8435717"/>
              <a:gd name="connsiteY1" fmla="*/ 1760561 h 2206368"/>
              <a:gd name="connsiteX2" fmla="*/ 7900621 w 8435717"/>
              <a:gd name="connsiteY2" fmla="*/ 2177649 h 2206368"/>
              <a:gd name="connsiteX3" fmla="*/ 7999792 w 8435717"/>
              <a:gd name="connsiteY3" fmla="*/ 2169994 h 2206368"/>
              <a:gd name="connsiteX0" fmla="*/ 29500 w 8303969"/>
              <a:gd name="connsiteY0" fmla="*/ 0 h 2211530"/>
              <a:gd name="connsiteX1" fmla="*/ 1087201 w 8303969"/>
              <a:gd name="connsiteY1" fmla="*/ 1760561 h 2211530"/>
              <a:gd name="connsiteX2" fmla="*/ 7708464 w 8303969"/>
              <a:gd name="connsiteY2" fmla="*/ 2184275 h 2211530"/>
              <a:gd name="connsiteX3" fmla="*/ 7999792 w 8303969"/>
              <a:gd name="connsiteY3" fmla="*/ 2169994 h 2211530"/>
              <a:gd name="connsiteX0" fmla="*/ 29500 w 8192544"/>
              <a:gd name="connsiteY0" fmla="*/ 0 h 2186869"/>
              <a:gd name="connsiteX1" fmla="*/ 1087201 w 8192544"/>
              <a:gd name="connsiteY1" fmla="*/ 1760561 h 2186869"/>
              <a:gd name="connsiteX2" fmla="*/ 7708464 w 8192544"/>
              <a:gd name="connsiteY2" fmla="*/ 2184275 h 2186869"/>
              <a:gd name="connsiteX3" fmla="*/ 7608852 w 8192544"/>
              <a:gd name="connsiteY3" fmla="*/ 950794 h 2186869"/>
              <a:gd name="connsiteX0" fmla="*/ 29500 w 8198786"/>
              <a:gd name="connsiteY0" fmla="*/ 646093 h 2831554"/>
              <a:gd name="connsiteX1" fmla="*/ 1087201 w 8198786"/>
              <a:gd name="connsiteY1" fmla="*/ 2406654 h 2831554"/>
              <a:gd name="connsiteX2" fmla="*/ 7708464 w 8198786"/>
              <a:gd name="connsiteY2" fmla="*/ 2830368 h 2831554"/>
              <a:gd name="connsiteX3" fmla="*/ 7635357 w 8198786"/>
              <a:gd name="connsiteY3" fmla="*/ 0 h 2831554"/>
              <a:gd name="connsiteX0" fmla="*/ 29500 w 8237989"/>
              <a:gd name="connsiteY0" fmla="*/ 897884 h 3083252"/>
              <a:gd name="connsiteX1" fmla="*/ 1087201 w 8237989"/>
              <a:gd name="connsiteY1" fmla="*/ 2658445 h 3083252"/>
              <a:gd name="connsiteX2" fmla="*/ 7708464 w 8237989"/>
              <a:gd name="connsiteY2" fmla="*/ 3082159 h 3083252"/>
              <a:gd name="connsiteX3" fmla="*/ 7787757 w 8237989"/>
              <a:gd name="connsiteY3" fmla="*/ 0 h 3083252"/>
              <a:gd name="connsiteX0" fmla="*/ 29500 w 8201007"/>
              <a:gd name="connsiteY0" fmla="*/ 897884 h 3083268"/>
              <a:gd name="connsiteX1" fmla="*/ 1087201 w 8201007"/>
              <a:gd name="connsiteY1" fmla="*/ 2658445 h 3083268"/>
              <a:gd name="connsiteX2" fmla="*/ 7708464 w 8201007"/>
              <a:gd name="connsiteY2" fmla="*/ 3082159 h 3083268"/>
              <a:gd name="connsiteX3" fmla="*/ 7787757 w 8201007"/>
              <a:gd name="connsiteY3" fmla="*/ 0 h 3083268"/>
              <a:gd name="connsiteX0" fmla="*/ 29500 w 8194090"/>
              <a:gd name="connsiteY0" fmla="*/ 898357 h 3083709"/>
              <a:gd name="connsiteX1" fmla="*/ 1087201 w 8194090"/>
              <a:gd name="connsiteY1" fmla="*/ 2658918 h 3083709"/>
              <a:gd name="connsiteX2" fmla="*/ 7708464 w 8194090"/>
              <a:gd name="connsiteY2" fmla="*/ 3082632 h 3083709"/>
              <a:gd name="connsiteX3" fmla="*/ 7787757 w 8194090"/>
              <a:gd name="connsiteY3" fmla="*/ 473 h 3083709"/>
              <a:gd name="connsiteX0" fmla="*/ 29500 w 7801257"/>
              <a:gd name="connsiteY0" fmla="*/ 898361 h 3050593"/>
              <a:gd name="connsiteX1" fmla="*/ 1087201 w 7801257"/>
              <a:gd name="connsiteY1" fmla="*/ 2658922 h 3050593"/>
              <a:gd name="connsiteX2" fmla="*/ 7112117 w 7801257"/>
              <a:gd name="connsiteY2" fmla="*/ 3049505 h 3050593"/>
              <a:gd name="connsiteX3" fmla="*/ 7787757 w 7801257"/>
              <a:gd name="connsiteY3" fmla="*/ 477 h 3050593"/>
              <a:gd name="connsiteX0" fmla="*/ 29500 w 7787757"/>
              <a:gd name="connsiteY0" fmla="*/ 898468 h 3049612"/>
              <a:gd name="connsiteX1" fmla="*/ 1087201 w 7787757"/>
              <a:gd name="connsiteY1" fmla="*/ 2659029 h 3049612"/>
              <a:gd name="connsiteX2" fmla="*/ 7112117 w 7787757"/>
              <a:gd name="connsiteY2" fmla="*/ 3049612 h 3049612"/>
              <a:gd name="connsiteX3" fmla="*/ 7787757 w 7787757"/>
              <a:gd name="connsiteY3" fmla="*/ 584 h 3049612"/>
              <a:gd name="connsiteX0" fmla="*/ 29500 w 7787757"/>
              <a:gd name="connsiteY0" fmla="*/ 898468 h 3111470"/>
              <a:gd name="connsiteX1" fmla="*/ 1087201 w 7787757"/>
              <a:gd name="connsiteY1" fmla="*/ 2659029 h 3111470"/>
              <a:gd name="connsiteX2" fmla="*/ 7112117 w 7787757"/>
              <a:gd name="connsiteY2" fmla="*/ 3049612 h 3111470"/>
              <a:gd name="connsiteX3" fmla="*/ 7787757 w 7787757"/>
              <a:gd name="connsiteY3" fmla="*/ 584 h 3111470"/>
              <a:gd name="connsiteX0" fmla="*/ 29500 w 7787757"/>
              <a:gd name="connsiteY0" fmla="*/ 898498 h 3011498"/>
              <a:gd name="connsiteX1" fmla="*/ 1087201 w 7787757"/>
              <a:gd name="connsiteY1" fmla="*/ 2659059 h 3011498"/>
              <a:gd name="connsiteX2" fmla="*/ 7052482 w 7787757"/>
              <a:gd name="connsiteY2" fmla="*/ 2923746 h 3011498"/>
              <a:gd name="connsiteX3" fmla="*/ 7787757 w 7787757"/>
              <a:gd name="connsiteY3" fmla="*/ 614 h 3011498"/>
              <a:gd name="connsiteX0" fmla="*/ 29500 w 7787757"/>
              <a:gd name="connsiteY0" fmla="*/ 898428 h 3011428"/>
              <a:gd name="connsiteX1" fmla="*/ 1087201 w 7787757"/>
              <a:gd name="connsiteY1" fmla="*/ 2658989 h 3011428"/>
              <a:gd name="connsiteX2" fmla="*/ 7052482 w 7787757"/>
              <a:gd name="connsiteY2" fmla="*/ 2923676 h 3011428"/>
              <a:gd name="connsiteX3" fmla="*/ 7787757 w 7787757"/>
              <a:gd name="connsiteY3" fmla="*/ 544 h 3011428"/>
              <a:gd name="connsiteX0" fmla="*/ 29500 w 7787757"/>
              <a:gd name="connsiteY0" fmla="*/ 898418 h 3011418"/>
              <a:gd name="connsiteX1" fmla="*/ 1087201 w 7787757"/>
              <a:gd name="connsiteY1" fmla="*/ 2658979 h 3011418"/>
              <a:gd name="connsiteX2" fmla="*/ 7052482 w 7787757"/>
              <a:gd name="connsiteY2" fmla="*/ 2923666 h 3011418"/>
              <a:gd name="connsiteX3" fmla="*/ 7787757 w 7787757"/>
              <a:gd name="connsiteY3" fmla="*/ 534 h 301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87757" h="3011418">
                <a:moveTo>
                  <a:pt x="29500" y="898418"/>
                </a:moveTo>
                <a:cubicBezTo>
                  <a:pt x="10733" y="1587061"/>
                  <a:pt x="-233220" y="2296176"/>
                  <a:pt x="1087201" y="2658979"/>
                </a:cubicBezTo>
                <a:cubicBezTo>
                  <a:pt x="2399055" y="3021921"/>
                  <a:pt x="6669010" y="3093966"/>
                  <a:pt x="7052482" y="2923666"/>
                </a:cubicBezTo>
                <a:cubicBezTo>
                  <a:pt x="7422702" y="2786496"/>
                  <a:pt x="7572446" y="-44572"/>
                  <a:pt x="7787757" y="534"/>
                </a:cubicBezTo>
              </a:path>
            </a:pathLst>
          </a:custGeom>
          <a:ln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6C23FF0-FEC6-7E48-B481-AB68E5C3E964}"/>
              </a:ext>
            </a:extLst>
          </p:cNvPr>
          <p:cNvSpPr txBox="1"/>
          <p:nvPr/>
        </p:nvSpPr>
        <p:spPr>
          <a:xfrm>
            <a:off x="2676817" y="5795716"/>
            <a:ext cx="6216510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Layer (i.e. HTTPS, SNMP) API to control SME (start/stop forwarding)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IGMP to control router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0AECC2B-E154-0B4F-9676-2CC4E6358864}"/>
              </a:ext>
            </a:extLst>
          </p:cNvPr>
          <p:cNvCxnSpPr>
            <a:endCxn id="38" idx="3"/>
          </p:cNvCxnSpPr>
          <p:nvPr/>
        </p:nvCxnSpPr>
        <p:spPr bwMode="auto">
          <a:xfrm flipH="1">
            <a:off x="7765532" y="2666702"/>
            <a:ext cx="803927" cy="23610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9024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78899-EE6F-3E43-8E1D-DE9016B83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Content List Item</a:t>
            </a:r>
            <a:br>
              <a:rPr kumimoji="1" lang="en-US" altLang="ja-JP" sz="2800" dirty="0"/>
            </a:br>
            <a:r>
              <a:rPr kumimoji="1" lang="en-US" altLang="ja-JP" sz="2800" dirty="0"/>
              <a:t>(Enhanced Broadcast Services Tuple field, Figure 9-839b)</a:t>
            </a:r>
            <a:endParaRPr kumimoji="1" lang="ja-JP" altLang="en-US" sz="28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1B040FD-C55F-8B48-85AF-10E033B4F3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2A371D-0917-7F4E-A29B-30FC16C6BA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C0FE44F-D83E-FE4E-B322-041EC53803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9BC083-CA89-E341-89DE-22FA5F83BD47}"/>
              </a:ext>
            </a:extLst>
          </p:cNvPr>
          <p:cNvSpPr/>
          <p:nvPr/>
        </p:nvSpPr>
        <p:spPr bwMode="auto">
          <a:xfrm>
            <a:off x="1365261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DCEC455-68CD-EC43-9CDB-7B3A6FE9DB5F}"/>
              </a:ext>
            </a:extLst>
          </p:cNvPr>
          <p:cNvSpPr/>
          <p:nvPr/>
        </p:nvSpPr>
        <p:spPr bwMode="auto">
          <a:xfrm>
            <a:off x="2183564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ID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63E3BE-CC17-434D-BB83-BBCF6D54CD86}"/>
              </a:ext>
            </a:extLst>
          </p:cNvPr>
          <p:cNvSpPr/>
          <p:nvPr/>
        </p:nvSpPr>
        <p:spPr bwMode="auto">
          <a:xfrm>
            <a:off x="2998571" y="2108353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Negotiation Method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71B3BC-141C-BD48-975D-940E234BA6C1}"/>
              </a:ext>
            </a:extLst>
          </p:cNvPr>
          <p:cNvSpPr/>
          <p:nvPr/>
        </p:nvSpPr>
        <p:spPr bwMode="auto">
          <a:xfrm>
            <a:off x="3952404" y="2109496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2A73481-DCB7-8A42-82E7-AD57FD143B45}"/>
              </a:ext>
            </a:extLst>
          </p:cNvPr>
          <p:cNvSpPr/>
          <p:nvPr/>
        </p:nvSpPr>
        <p:spPr bwMode="auto">
          <a:xfrm>
            <a:off x="4906236" y="2108353"/>
            <a:ext cx="102474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BD6D23E-7861-E843-BE5E-0D03CE7D6E5F}"/>
              </a:ext>
            </a:extLst>
          </p:cNvPr>
          <p:cNvSpPr/>
          <p:nvPr/>
        </p:nvSpPr>
        <p:spPr bwMode="auto">
          <a:xfrm>
            <a:off x="5930977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Authentication Algorithm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33573E2-0A0A-3A4D-8575-3C4B5123322F}"/>
              </a:ext>
            </a:extLst>
          </p:cNvPr>
          <p:cNvSpPr/>
          <p:nvPr/>
        </p:nvSpPr>
        <p:spPr bwMode="auto">
          <a:xfrm>
            <a:off x="7089743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Type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6B3F22-C29B-2545-8C28-0F16962F7738}"/>
              </a:ext>
            </a:extLst>
          </p:cNvPr>
          <p:cNvSpPr/>
          <p:nvPr/>
        </p:nvSpPr>
        <p:spPr bwMode="auto">
          <a:xfrm>
            <a:off x="8248509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6A186C4-E9C8-8948-8394-7FA3576AB7DF}"/>
              </a:ext>
            </a:extLst>
          </p:cNvPr>
          <p:cNvSpPr/>
          <p:nvPr/>
        </p:nvSpPr>
        <p:spPr bwMode="auto">
          <a:xfrm>
            <a:off x="9257501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 Length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E0651BC-9035-DE49-B221-D4459F50819E}"/>
              </a:ext>
            </a:extLst>
          </p:cNvPr>
          <p:cNvSpPr/>
          <p:nvPr/>
        </p:nvSpPr>
        <p:spPr bwMode="auto">
          <a:xfrm>
            <a:off x="10266493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6E7B4E-1266-2042-A78A-704C0FCD446E}"/>
              </a:ext>
            </a:extLst>
          </p:cNvPr>
          <p:cNvSpPr/>
          <p:nvPr/>
        </p:nvSpPr>
        <p:spPr bwMode="auto">
          <a:xfrm>
            <a:off x="1365261" y="3974396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63C3424-6731-3640-A1F1-3802488C1D35}"/>
              </a:ext>
            </a:extLst>
          </p:cNvPr>
          <p:cNvSpPr/>
          <p:nvPr/>
        </p:nvSpPr>
        <p:spPr bwMode="auto">
          <a:xfrm>
            <a:off x="2183564" y="3974396"/>
            <a:ext cx="101683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0980C06-E890-8C40-A19F-B6E5037FA399}"/>
              </a:ext>
            </a:extLst>
          </p:cNvPr>
          <p:cNvSpPr/>
          <p:nvPr/>
        </p:nvSpPr>
        <p:spPr bwMode="auto">
          <a:xfrm>
            <a:off x="3200400" y="3978623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FE38DC8-72F8-DC4F-B173-99A64AFFE7C0}"/>
              </a:ext>
            </a:extLst>
          </p:cNvPr>
          <p:cNvSpPr/>
          <p:nvPr/>
        </p:nvSpPr>
        <p:spPr bwMode="auto">
          <a:xfrm>
            <a:off x="4091152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79F6E95-CA4D-8842-A826-F14AA0F07EF8}"/>
              </a:ext>
            </a:extLst>
          </p:cNvPr>
          <p:cNvSpPr/>
          <p:nvPr/>
        </p:nvSpPr>
        <p:spPr bwMode="auto">
          <a:xfrm>
            <a:off x="4981904" y="3982850"/>
            <a:ext cx="102013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Required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EC0598D-CA00-4C46-A16C-A24C0C1E87FD}"/>
              </a:ext>
            </a:extLst>
          </p:cNvPr>
          <p:cNvSpPr/>
          <p:nvPr/>
        </p:nvSpPr>
        <p:spPr bwMode="auto">
          <a:xfrm>
            <a:off x="6002035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sng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endParaRPr kumimoji="0" lang="ja-JP" altLang="en-US" sz="1200" b="0" i="0" u="sng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0534051-3587-F84D-8F88-4F17218A27B6}"/>
              </a:ext>
            </a:extLst>
          </p:cNvPr>
          <p:cNvSpPr/>
          <p:nvPr/>
        </p:nvSpPr>
        <p:spPr bwMode="auto">
          <a:xfrm>
            <a:off x="6892787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Reserved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68E2631E-1500-3B4A-8FA3-559B2B332334}"/>
              </a:ext>
            </a:extLst>
          </p:cNvPr>
          <p:cNvCxnSpPr/>
          <p:nvPr/>
        </p:nvCxnSpPr>
        <p:spPr bwMode="auto">
          <a:xfrm>
            <a:off x="1365261" y="2883605"/>
            <a:ext cx="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3348347C-AA03-0941-B7ED-E8266488FCE2}"/>
              </a:ext>
            </a:extLst>
          </p:cNvPr>
          <p:cNvCxnSpPr/>
          <p:nvPr/>
        </p:nvCxnSpPr>
        <p:spPr bwMode="auto">
          <a:xfrm>
            <a:off x="2179099" y="2883605"/>
            <a:ext cx="560444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CA6DBC5-9D47-3C41-812C-4FC96321A8D0}"/>
              </a:ext>
            </a:extLst>
          </p:cNvPr>
          <p:cNvSpPr txBox="1"/>
          <p:nvPr/>
        </p:nvSpPr>
        <p:spPr>
          <a:xfrm>
            <a:off x="1570041" y="3666619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B0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9EC60CA-95EB-6348-A1E9-D9CB5FAC452D}"/>
              </a:ext>
            </a:extLst>
          </p:cNvPr>
          <p:cNvSpPr txBox="1"/>
          <p:nvPr/>
        </p:nvSpPr>
        <p:spPr>
          <a:xfrm>
            <a:off x="2489843" y="3658165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DBD73A-3B9D-3640-9918-71C94228A623}"/>
              </a:ext>
            </a:extLst>
          </p:cNvPr>
          <p:cNvSpPr txBox="1"/>
          <p:nvPr/>
        </p:nvSpPr>
        <p:spPr>
          <a:xfrm>
            <a:off x="3445914" y="3657714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204F8E3-02AC-414F-A6F1-6500AF815FBD}"/>
              </a:ext>
            </a:extLst>
          </p:cNvPr>
          <p:cNvSpPr txBox="1"/>
          <p:nvPr/>
        </p:nvSpPr>
        <p:spPr>
          <a:xfrm>
            <a:off x="4334389" y="365771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B3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18DE67B-D705-8146-98A7-8D798F99B149}"/>
              </a:ext>
            </a:extLst>
          </p:cNvPr>
          <p:cNvSpPr txBox="1"/>
          <p:nvPr/>
        </p:nvSpPr>
        <p:spPr>
          <a:xfrm>
            <a:off x="5292165" y="3657712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8BB6608-0437-C547-BFD4-1EC8D7CA10C4}"/>
              </a:ext>
            </a:extLst>
          </p:cNvPr>
          <p:cNvSpPr txBox="1"/>
          <p:nvPr/>
        </p:nvSpPr>
        <p:spPr>
          <a:xfrm>
            <a:off x="6245272" y="367507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B5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FE9E5F5-CF56-EC4E-BF56-3B0907D344C4}"/>
              </a:ext>
            </a:extLst>
          </p:cNvPr>
          <p:cNvSpPr txBox="1"/>
          <p:nvPr/>
        </p:nvSpPr>
        <p:spPr>
          <a:xfrm>
            <a:off x="7056675" y="3675072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B6-7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222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8" y="2497262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4" y="1430280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1" y="4727632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C755540B-4B07-DE44-A5E5-76C947147919}"/>
              </a:ext>
            </a:extLst>
          </p:cNvPr>
          <p:cNvCxnSpPr>
            <a:cxnSpLocks/>
          </p:cNvCxnSpPr>
          <p:nvPr/>
        </p:nvCxnSpPr>
        <p:spPr bwMode="auto">
          <a:xfrm flipH="1">
            <a:off x="4069820" y="2558183"/>
            <a:ext cx="32835" cy="20504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2771226" y="4866131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0" y="5032551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8" y="4624998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2" y="3906894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C067CE9-817B-D548-A51F-CBBD01B41451}"/>
              </a:ext>
            </a:extLst>
          </p:cNvPr>
          <p:cNvSpPr/>
          <p:nvPr/>
        </p:nvSpPr>
        <p:spPr bwMode="auto">
          <a:xfrm>
            <a:off x="5283944" y="2497262"/>
            <a:ext cx="2137061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DDBC11B-DBEA-344C-899F-2FB5EEF3A6EE}"/>
              </a:ext>
            </a:extLst>
          </p:cNvPr>
          <p:cNvSpPr txBox="1"/>
          <p:nvPr/>
        </p:nvSpPr>
        <p:spPr>
          <a:xfrm>
            <a:off x="5263874" y="1962876"/>
            <a:ext cx="217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receiver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7" y="3845691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6" y="4880200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2" y="4185398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B763D68F-1C4E-4E46-9548-1625EA21D6F8}"/>
              </a:ext>
            </a:extLst>
          </p:cNvPr>
          <p:cNvCxnSpPr>
            <a:cxnSpLocks/>
          </p:cNvCxnSpPr>
          <p:nvPr/>
        </p:nvCxnSpPr>
        <p:spPr bwMode="auto">
          <a:xfrm flipH="1">
            <a:off x="5889722" y="2513268"/>
            <a:ext cx="6203" cy="21058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5BE0AB09-E21E-7142-BC8E-53393486B666}"/>
              </a:ext>
            </a:extLst>
          </p:cNvPr>
          <p:cNvCxnSpPr>
            <a:cxnSpLocks/>
          </p:cNvCxnSpPr>
          <p:nvPr/>
        </p:nvCxnSpPr>
        <p:spPr bwMode="auto">
          <a:xfrm flipV="1">
            <a:off x="6477741" y="2513269"/>
            <a:ext cx="242229" cy="210584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F1C392A9-F142-AB40-8C0F-309EF075909D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325" y="2507381"/>
            <a:ext cx="0" cy="105374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円/楕円 70">
            <a:extLst>
              <a:ext uri="{FF2B5EF4-FFF2-40B4-BE49-F238E27FC236}">
                <a16:creationId xmlns:a16="http://schemas.microsoft.com/office/drawing/2014/main" id="{7A6432A1-3606-3342-BA21-2F53BC5B0C63}"/>
              </a:ext>
            </a:extLst>
          </p:cNvPr>
          <p:cNvSpPr/>
          <p:nvPr/>
        </p:nvSpPr>
        <p:spPr bwMode="auto">
          <a:xfrm>
            <a:off x="6685987" y="3566663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C49E02F4-E1AC-9343-B5CA-AA9F451CE7E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881" y="3677340"/>
            <a:ext cx="0" cy="94177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0B1E8A76-C892-9E45-B98E-E45B8B8B3FD9}"/>
              </a:ext>
            </a:extLst>
          </p:cNvPr>
          <p:cNvSpPr txBox="1"/>
          <p:nvPr/>
        </p:nvSpPr>
        <p:spPr>
          <a:xfrm rot="16562898">
            <a:off x="5772161" y="3591908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36063B1-1236-4C4A-85D7-2DC679B5AB02}"/>
              </a:ext>
            </a:extLst>
          </p:cNvPr>
          <p:cNvSpPr txBox="1"/>
          <p:nvPr/>
        </p:nvSpPr>
        <p:spPr>
          <a:xfrm>
            <a:off x="7076939" y="3222576"/>
            <a:ext cx="1019574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DA address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filtering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BFE719AB-4174-F04B-9704-B9753AC5C327}"/>
              </a:ext>
            </a:extLst>
          </p:cNvPr>
          <p:cNvCxnSpPr>
            <a:stCxn id="75" idx="1"/>
            <a:endCxn id="71" idx="6"/>
          </p:cNvCxnSpPr>
          <p:nvPr/>
        </p:nvCxnSpPr>
        <p:spPr bwMode="auto">
          <a:xfrm flipH="1">
            <a:off x="6796663" y="3484186"/>
            <a:ext cx="280276" cy="1378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 w="med" len="med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CEEC4AB-4897-9A44-976C-453132743858}"/>
              </a:ext>
            </a:extLst>
          </p:cNvPr>
          <p:cNvSpPr txBox="1"/>
          <p:nvPr/>
        </p:nvSpPr>
        <p:spPr>
          <a:xfrm>
            <a:off x="6467063" y="5099731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FC65DBA3-6D2F-0A4C-A042-CEF6F29E99B3}"/>
              </a:ext>
            </a:extLst>
          </p:cNvPr>
          <p:cNvCxnSpPr>
            <a:cxnSpLocks/>
          </p:cNvCxnSpPr>
          <p:nvPr/>
        </p:nvCxnSpPr>
        <p:spPr bwMode="auto">
          <a:xfrm>
            <a:off x="6763617" y="4171379"/>
            <a:ext cx="274584" cy="9563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95FDF38-85BB-B646-93F7-FF4C4978B75A}"/>
              </a:ext>
            </a:extLst>
          </p:cNvPr>
          <p:cNvSpPr txBox="1"/>
          <p:nvPr/>
        </p:nvSpPr>
        <p:spPr>
          <a:xfrm>
            <a:off x="6030422" y="4604522"/>
            <a:ext cx="734496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bypass)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7" y="4608768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DD6AEFB-9D2D-DF43-B2BE-7CD6CE582A0F}"/>
              </a:ext>
            </a:extLst>
          </p:cNvPr>
          <p:cNvSpPr/>
          <p:nvPr/>
        </p:nvSpPr>
        <p:spPr bwMode="auto">
          <a:xfrm>
            <a:off x="6538087" y="3561130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39" y="2124963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5" y="3280016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3" y="1628045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3" y="1628044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872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EBCS architecture.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R1: Add slides 9-13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9" y="2788805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5" y="1721823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2" y="5019175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5435810" y="4583300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1" y="5324094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9" y="4916541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3" y="4198437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8" y="4137234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7" y="5171743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3" y="4476941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8" y="4900311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40" y="2416506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6" y="3571559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4" y="1919588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4" y="1919587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695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362" y="1379672"/>
            <a:ext cx="10414000" cy="4114800"/>
          </a:xfrm>
          <a:prstGeom prst="rect">
            <a:avLst/>
          </a:prstGeom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699141" y="304579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1182" y="292268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13791" y="343707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13791" y="350670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29600" y="355657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61595" y="312929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53370" y="184940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7842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7582F-DA32-3146-A1C4-3168EAE8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Define New </a:t>
            </a:r>
            <a:r>
              <a:rPr lang="en-US" altLang="ja-JP" dirty="0" err="1"/>
              <a:t>eBCS</a:t>
            </a:r>
            <a:r>
              <a:rPr lang="en-US" altLang="ja-JP" dirty="0"/>
              <a:t> Data frame</a:t>
            </a:r>
            <a:br>
              <a:rPr lang="en-US" altLang="ja-JP" dirty="0"/>
            </a:br>
            <a:r>
              <a:rPr lang="en-US" altLang="ja-JP" dirty="0"/>
              <a:t>(Copied from 11-19/1506r3)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A49515-06F0-B847-848D-FD9229C66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Add a definition for Class 1 frames in 11.3.3 like following.</a:t>
            </a:r>
          </a:p>
          <a:p>
            <a:pPr marL="0" indent="0"/>
            <a:r>
              <a:rPr lang="en-US" altLang="ja-JP" dirty="0"/>
              <a:t>	3) Data frames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dirty="0" err="1"/>
              <a:t>i</a:t>
            </a:r>
            <a:r>
              <a:rPr lang="en-US" altLang="ja-JP" dirty="0"/>
              <a:t>) Data frames between IBSS STAs</a:t>
            </a:r>
          </a:p>
          <a:p>
            <a:pPr marL="0" indent="0"/>
            <a:r>
              <a:rPr lang="en-US" altLang="ja-JP" dirty="0"/>
              <a:t>		ii) Data frames within PBSS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u="sng" dirty="0">
                <a:solidFill>
                  <a:srgbClr val="FF0000"/>
                </a:solidFill>
              </a:rPr>
              <a:t>iii) </a:t>
            </a:r>
            <a:r>
              <a:rPr lang="en-US" altLang="ja-JP" u="sng" dirty="0" err="1">
                <a:solidFill>
                  <a:srgbClr val="FF0000"/>
                </a:solidFill>
              </a:rPr>
              <a:t>eBCS</a:t>
            </a:r>
            <a:r>
              <a:rPr lang="en-US" altLang="ja-JP" u="sng" dirty="0">
                <a:solidFill>
                  <a:srgbClr val="FF0000"/>
                </a:solidFill>
              </a:rPr>
              <a:t> Data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One or more subtype value(s) for Frame Control field should be assigned.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4763C6-C2B8-544F-ACFD-94A94F0C2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D78918-3E8C-4349-BEAC-49B9559E9C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910EFE1-F006-D648-9D94-6D737BB8FC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54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979D0D-592B-F647-ABAB-17540B82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MIB Variables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E65ADE-9AC5-9C45-B9D7-7780A4261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dot11EBCSInfoInterval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dot11EBCSHCFAKeyChangeInterval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dot11EBCSHCFAHashDistance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dot11EBCSInfoTxRate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dot11EBCSDataTxRate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dot11EBCSContentList (will be added in D1.03)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C74E4E-D7FA-4040-A7E5-28BDE0F2A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7BE15B-0A55-994D-B968-22D7AB810D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5A28882-D37A-A74F-A2A2-DF677178CE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301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4F4BC-469C-8C4F-8A6C-A28388D6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D224C6-BB28-7049-9763-004D5E25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EBCSINFO.request</a:t>
            </a:r>
            <a:r>
              <a:rPr kumimoji="1" lang="en-US" altLang="ja-JP" dirty="0"/>
              <a:t> (6.3.200.2)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transmit EBCS Info frame.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42CBC9-C5E4-1340-A840-6EE7D9A8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AB3E2A-329D-344E-864F-C616FA758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863EBF2-B434-CD44-830A-75A94F1DF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815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BB0E3-F065-7045-AD1F-EE5801A2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receiver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18E073-56BC-6947-B874-53DDA9060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EBCSINFO.indication</a:t>
            </a:r>
            <a:r>
              <a:rPr kumimoji="1" lang="en-US" altLang="ja-JP" dirty="0"/>
              <a:t> (6.3.200.3)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Indicates EBCS Info frame reception.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EBCSRECEIVE.request</a:t>
            </a:r>
            <a:r>
              <a:rPr kumimoji="1" lang="en-US" altLang="ja-JP" dirty="0"/>
              <a:t> (not in D1.02)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receive specified EBCS traffic stream.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141248-4F0F-6D4A-BFD1-FD2ABFBCD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D7DA4-2836-244A-A796-41DD93D4A6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8B07040-5BDE-874A-A62E-40E40C1314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45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D85B9F9-B5ED-2449-9012-248885A8F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2021 July</a:t>
            </a:r>
            <a:endParaRPr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D9E733C-B451-4E48-9D61-4256D84462B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C86D0-09EE-5C4C-A461-5B6759343A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6E1ECA-D7D0-0642-BC86-A617538867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575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704377"/>
            <a:ext cx="720069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568798" y="3639707"/>
            <a:ext cx="5469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100945" y="3566460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100948" y="380015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100946" y="402812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100947" y="4258956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100945" y="4494289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100944" y="4732139"/>
            <a:ext cx="1772953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 (EBCS / non-EBCS)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100942" y="510011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100941" y="532808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>
            <a:cxnSpLocks/>
          </p:cNvCxnSpPr>
          <p:nvPr/>
        </p:nvCxnSpPr>
        <p:spPr bwMode="auto">
          <a:xfrm flipH="1">
            <a:off x="7112800" y="3330717"/>
            <a:ext cx="988138" cy="3169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>
            <a:cxnSpLocks/>
          </p:cNvCxnSpPr>
          <p:nvPr/>
        </p:nvCxnSpPr>
        <p:spPr bwMode="auto">
          <a:xfrm>
            <a:off x="7124730" y="4258956"/>
            <a:ext cx="976210" cy="1320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cxnSpLocks/>
            <a:stCxn id="7" idx="3"/>
            <a:endCxn id="85" idx="1"/>
          </p:cNvCxnSpPr>
          <p:nvPr/>
        </p:nvCxnSpPr>
        <p:spPr bwMode="auto">
          <a:xfrm>
            <a:off x="2178922" y="3873654"/>
            <a:ext cx="3258911" cy="5172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  <a:endCxn id="70" idx="1"/>
          </p:cNvCxnSpPr>
          <p:nvPr/>
        </p:nvCxnSpPr>
        <p:spPr bwMode="auto">
          <a:xfrm flipV="1">
            <a:off x="4784914" y="2754892"/>
            <a:ext cx="1307339" cy="41743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6092253" y="2601003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3175" y="3021630"/>
            <a:ext cx="20281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stCxn id="62" idx="1"/>
            <a:endCxn id="61" idx="3"/>
          </p:cNvCxnSpPr>
          <p:nvPr/>
        </p:nvCxnSpPr>
        <p:spPr bwMode="auto">
          <a:xfrm flipH="1" flipV="1">
            <a:off x="4784914" y="3172328"/>
            <a:ext cx="1298261" cy="319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9370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56699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26664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9370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471365" y="1199370"/>
                </a:lnTo>
                <a:lnTo>
                  <a:pt x="726664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4F160EAF-CC25-7E48-B750-87C7B9748D6D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>
            <a:off x="1082641" y="3721388"/>
            <a:ext cx="376212" cy="1522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B0443F3-D84A-4141-96AE-C638EE07FF59}"/>
              </a:ext>
            </a:extLst>
          </p:cNvPr>
          <p:cNvSpPr txBox="1"/>
          <p:nvPr/>
        </p:nvSpPr>
        <p:spPr>
          <a:xfrm>
            <a:off x="840982" y="5230096"/>
            <a:ext cx="1507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F3D04A3-4659-CD4C-9304-632C1085E014}"/>
              </a:ext>
            </a:extLst>
          </p:cNvPr>
          <p:cNvSpPr txBox="1"/>
          <p:nvPr/>
        </p:nvSpPr>
        <p:spPr>
          <a:xfrm>
            <a:off x="8522826" y="1718226"/>
            <a:ext cx="186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Control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F002F1EA-4E94-EE46-ACEC-CD3DF78A668A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4909" y="2353606"/>
            <a:ext cx="1305848" cy="81145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02F7E4E-EB9A-A94B-873F-565A0A3EBC3D}"/>
              </a:ext>
            </a:extLst>
          </p:cNvPr>
          <p:cNvSpPr txBox="1"/>
          <p:nvPr/>
        </p:nvSpPr>
        <p:spPr>
          <a:xfrm>
            <a:off x="6090757" y="2188067"/>
            <a:ext cx="20440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CFC5B0ED-2E94-2649-87CF-811463365183}"/>
              </a:ext>
            </a:extLst>
          </p:cNvPr>
          <p:cNvCxnSpPr>
            <a:cxnSpLocks/>
            <a:stCxn id="64" idx="1"/>
            <a:endCxn id="94" idx="0"/>
          </p:cNvCxnSpPr>
          <p:nvPr/>
        </p:nvCxnSpPr>
        <p:spPr bwMode="auto">
          <a:xfrm>
            <a:off x="2983878" y="2154396"/>
            <a:ext cx="754603" cy="2313052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141A131-1395-9542-8E0A-FBD1DA8F0772}"/>
              </a:ext>
            </a:extLst>
          </p:cNvPr>
          <p:cNvSpPr txBox="1"/>
          <p:nvPr/>
        </p:nvSpPr>
        <p:spPr>
          <a:xfrm>
            <a:off x="5437833" y="3632994"/>
            <a:ext cx="526106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101FA267-59A3-6846-A1F0-1A4EF4B587C3}"/>
              </a:ext>
            </a:extLst>
          </p:cNvPr>
          <p:cNvCxnSpPr>
            <a:cxnSpLocks/>
          </p:cNvCxnSpPr>
          <p:nvPr/>
        </p:nvCxnSpPr>
        <p:spPr bwMode="auto">
          <a:xfrm>
            <a:off x="5962850" y="3931568"/>
            <a:ext cx="596961" cy="1643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0E837FBF-B61A-7947-A5E2-30BA2ADBD341}"/>
              </a:ext>
            </a:extLst>
          </p:cNvPr>
          <p:cNvSpPr txBox="1"/>
          <p:nvPr/>
        </p:nvSpPr>
        <p:spPr>
          <a:xfrm>
            <a:off x="8100941" y="33320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802.1X filtering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C5953CB-BDD4-9F40-9C20-81AAD39ADA64}"/>
              </a:ext>
            </a:extLst>
          </p:cNvPr>
          <p:cNvSpPr txBox="1"/>
          <p:nvPr/>
        </p:nvSpPr>
        <p:spPr>
          <a:xfrm>
            <a:off x="8148885" y="5755554"/>
            <a:ext cx="1677062" cy="6001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PHY-</a:t>
            </a:r>
            <a:r>
              <a:rPr kumimoji="1" lang="en-US" altLang="ja-JP" sz="11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TXSTART.request</a:t>
            </a:r>
            <a:b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(EBCS / non-EBCS)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(transmission rate)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0746B7BE-886C-F447-B69F-3EFCF9EF4A34}"/>
              </a:ext>
            </a:extLst>
          </p:cNvPr>
          <p:cNvCxnSpPr>
            <a:cxnSpLocks/>
            <a:stCxn id="23" idx="2"/>
            <a:endCxn id="88" idx="0"/>
          </p:cNvCxnSpPr>
          <p:nvPr/>
        </p:nvCxnSpPr>
        <p:spPr bwMode="auto">
          <a:xfrm flipH="1">
            <a:off x="8987416" y="5558915"/>
            <a:ext cx="2" cy="19663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91022169-B8E0-F743-9927-938BD0924F5F}"/>
              </a:ext>
            </a:extLst>
          </p:cNvPr>
          <p:cNvSpPr txBox="1"/>
          <p:nvPr/>
        </p:nvSpPr>
        <p:spPr>
          <a:xfrm>
            <a:off x="2497207" y="4751830"/>
            <a:ext cx="2870845" cy="78483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EBCS MSDU or</a:t>
            </a: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(EBCS content ID param)</a:t>
            </a:r>
          </a:p>
          <a:p>
            <a:endParaRPr kumimoji="1" lang="en-US" altLang="ja-JP" sz="9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notify MAC whether the MSDU is for EBCS or not.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D4C01082-5D9E-454D-9C91-983E59293C1D}"/>
              </a:ext>
            </a:extLst>
          </p:cNvPr>
          <p:cNvSpPr txBox="1"/>
          <p:nvPr/>
        </p:nvSpPr>
        <p:spPr>
          <a:xfrm>
            <a:off x="3300700" y="4467448"/>
            <a:ext cx="875561" cy="2616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3D928B4-164E-6345-A015-CB2FD379900D}"/>
              </a:ext>
            </a:extLst>
          </p:cNvPr>
          <p:cNvSpPr txBox="1"/>
          <p:nvPr/>
        </p:nvSpPr>
        <p:spPr>
          <a:xfrm>
            <a:off x="2534869" y="3731871"/>
            <a:ext cx="4683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593D529-DB21-4D4C-932B-99ED447422DB}"/>
              </a:ext>
            </a:extLst>
          </p:cNvPr>
          <p:cNvSpPr txBox="1"/>
          <p:nvPr/>
        </p:nvSpPr>
        <p:spPr>
          <a:xfrm>
            <a:off x="9873893" y="5409548"/>
            <a:ext cx="2339102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EBCS: EBCS Data frame (class 1)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non-EBCS: Data frame (class 3)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F8D4573-4B60-F243-BC33-CC197CCD4CFE}"/>
              </a:ext>
            </a:extLst>
          </p:cNvPr>
          <p:cNvSpPr txBox="1"/>
          <p:nvPr/>
        </p:nvSpPr>
        <p:spPr>
          <a:xfrm>
            <a:off x="5428867" y="4545993"/>
            <a:ext cx="526106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67F2C650-ACE8-034E-97A8-55ED0CBA8CEE}"/>
              </a:ext>
            </a:extLst>
          </p:cNvPr>
          <p:cNvCxnSpPr>
            <a:cxnSpLocks/>
          </p:cNvCxnSpPr>
          <p:nvPr/>
        </p:nvCxnSpPr>
        <p:spPr bwMode="auto">
          <a:xfrm>
            <a:off x="4763771" y="3925381"/>
            <a:ext cx="685963" cy="9129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905215FE-9EF5-2444-85FF-777AB76D7B53}"/>
              </a:ext>
            </a:extLst>
          </p:cNvPr>
          <p:cNvSpPr txBox="1"/>
          <p:nvPr/>
        </p:nvSpPr>
        <p:spPr>
          <a:xfrm>
            <a:off x="5931240" y="4774360"/>
            <a:ext cx="1350721" cy="230832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not need EBCS.</a:t>
            </a: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4D6951B-A8AF-DC44-946B-BAB0E60328D3}"/>
              </a:ext>
            </a:extLst>
          </p:cNvPr>
          <p:cNvSpPr txBox="1"/>
          <p:nvPr/>
        </p:nvSpPr>
        <p:spPr>
          <a:xfrm>
            <a:off x="39213" y="3708067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73D8DD0-B123-A747-A9A6-84FA91C10C8E}"/>
              </a:ext>
            </a:extLst>
          </p:cNvPr>
          <p:cNvSpPr txBox="1"/>
          <p:nvPr/>
        </p:nvSpPr>
        <p:spPr>
          <a:xfrm>
            <a:off x="41220" y="3477235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L2 Header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E4BC838-BB2E-D341-A481-A40F5ED6C7B4}"/>
              </a:ext>
            </a:extLst>
          </p:cNvPr>
          <p:cNvSpPr txBox="1"/>
          <p:nvPr/>
        </p:nvSpPr>
        <p:spPr>
          <a:xfrm>
            <a:off x="1761019" y="4405681"/>
            <a:ext cx="1230045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F48F6D71-6C67-A643-AB36-58C09EEC79A2}"/>
              </a:ext>
            </a:extLst>
          </p:cNvPr>
          <p:cNvSpPr txBox="1"/>
          <p:nvPr/>
        </p:nvSpPr>
        <p:spPr>
          <a:xfrm>
            <a:off x="1756046" y="4174849"/>
            <a:ext cx="1235019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 Service Tuple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3054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36F10E-7D4A-A844-A77D-0B1DC004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Practical DL Example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FA3EE1-8729-594A-8F6D-E7C0FE83DD8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8270C9-B114-0A41-9AF3-C32235220F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C6CA80B7-BFA9-BA4A-95DB-BAB0EAD2DE5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66DB7FB-2560-0C4B-964B-576DF0E16D28}"/>
              </a:ext>
            </a:extLst>
          </p:cNvPr>
          <p:cNvSpPr txBox="1"/>
          <p:nvPr/>
        </p:nvSpPr>
        <p:spPr>
          <a:xfrm>
            <a:off x="738553" y="2389568"/>
            <a:ext cx="798617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Server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714FB8D-06B7-1045-A509-4C64DD4A9116}"/>
              </a:ext>
            </a:extLst>
          </p:cNvPr>
          <p:cNvSpPr txBox="1"/>
          <p:nvPr/>
        </p:nvSpPr>
        <p:spPr>
          <a:xfrm>
            <a:off x="2398879" y="2394167"/>
            <a:ext cx="644728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(L3)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030E808-88BF-7C43-B039-D963C0ABF364}"/>
              </a:ext>
            </a:extLst>
          </p:cNvPr>
          <p:cNvSpPr txBox="1"/>
          <p:nvPr/>
        </p:nvSpPr>
        <p:spPr>
          <a:xfrm>
            <a:off x="4804630" y="2389568"/>
            <a:ext cx="636713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Switch</a:t>
            </a:r>
          </a:p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(L2)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685078-9578-0843-A8BE-80224CB5379A}"/>
              </a:ext>
            </a:extLst>
          </p:cNvPr>
          <p:cNvSpPr txBox="1"/>
          <p:nvPr/>
        </p:nvSpPr>
        <p:spPr>
          <a:xfrm>
            <a:off x="7353335" y="2481900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AP1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2FEA49-09D0-504E-943C-C7908E4EB4E1}"/>
              </a:ext>
            </a:extLst>
          </p:cNvPr>
          <p:cNvSpPr txBox="1"/>
          <p:nvPr/>
        </p:nvSpPr>
        <p:spPr>
          <a:xfrm>
            <a:off x="7353335" y="3418784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AP2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A85256DA-8EBE-154B-8604-0041CBA3878B}"/>
              </a:ext>
            </a:extLst>
          </p:cNvPr>
          <p:cNvCxnSpPr>
            <a:cxnSpLocks/>
            <a:stCxn id="3" idx="3"/>
          </p:cNvCxnSpPr>
          <p:nvPr/>
        </p:nvCxnSpPr>
        <p:spPr bwMode="auto">
          <a:xfrm>
            <a:off x="1537170" y="2620401"/>
            <a:ext cx="854338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1F0F737C-02E0-BA44-85B4-F02708390385}"/>
              </a:ext>
            </a:extLst>
          </p:cNvPr>
          <p:cNvCxnSpPr>
            <a:cxnSpLocks/>
            <a:endCxn id="8" idx="1"/>
          </p:cNvCxnSpPr>
          <p:nvPr/>
        </p:nvCxnSpPr>
        <p:spPr bwMode="auto">
          <a:xfrm flipV="1">
            <a:off x="3043607" y="2620401"/>
            <a:ext cx="1761023" cy="459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7DF037D0-E5F7-AC47-A49C-FB8E37D0602C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5441343" y="2620399"/>
            <a:ext cx="1911992" cy="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9F322EB5-B114-5B4A-83A5-AAA64F4DF28A}"/>
              </a:ext>
            </a:extLst>
          </p:cNvPr>
          <p:cNvCxnSpPr>
            <a:cxnSpLocks/>
            <a:endCxn id="10" idx="1"/>
          </p:cNvCxnSpPr>
          <p:nvPr/>
        </p:nvCxnSpPr>
        <p:spPr bwMode="auto">
          <a:xfrm>
            <a:off x="5441343" y="2765848"/>
            <a:ext cx="1911992" cy="7914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94E7B32-2B1F-8144-9470-4E2BB0004EE8}"/>
              </a:ext>
            </a:extLst>
          </p:cNvPr>
          <p:cNvSpPr txBox="1"/>
          <p:nvPr/>
        </p:nvSpPr>
        <p:spPr>
          <a:xfrm>
            <a:off x="7353335" y="4355668"/>
            <a:ext cx="474810" cy="27699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AP3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6056DDA2-E874-E543-8F16-9CCAD8A86064}"/>
              </a:ext>
            </a:extLst>
          </p:cNvPr>
          <p:cNvCxnSpPr>
            <a:cxnSpLocks/>
            <a:endCxn id="22" idx="1"/>
          </p:cNvCxnSpPr>
          <p:nvPr/>
        </p:nvCxnSpPr>
        <p:spPr bwMode="auto">
          <a:xfrm>
            <a:off x="5441343" y="2851231"/>
            <a:ext cx="1911992" cy="164293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26" name="表 26">
            <a:extLst>
              <a:ext uri="{FF2B5EF4-FFF2-40B4-BE49-F238E27FC236}">
                <a16:creationId xmlns:a16="http://schemas.microsoft.com/office/drawing/2014/main" id="{14DD6045-5CDF-7843-9123-556C950BE8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299105"/>
              </p:ext>
            </p:extLst>
          </p:nvPr>
        </p:nvGraphicFramePr>
        <p:xfrm>
          <a:off x="738553" y="4893684"/>
          <a:ext cx="4372870" cy="864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1163955">
                  <a:extLst>
                    <a:ext uri="{9D8B030D-6E8A-4147-A177-3AD203B41FA5}">
                      <a16:colId xmlns:a16="http://schemas.microsoft.com/office/drawing/2014/main" val="3873725888"/>
                    </a:ext>
                  </a:extLst>
                </a:gridCol>
                <a:gridCol w="874655">
                  <a:extLst>
                    <a:ext uri="{9D8B030D-6E8A-4147-A177-3AD203B41FA5}">
                      <a16:colId xmlns:a16="http://schemas.microsoft.com/office/drawing/2014/main" val="2737216374"/>
                    </a:ext>
                  </a:extLst>
                </a:gridCol>
                <a:gridCol w="1449705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IPv4 address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UDP port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 address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248526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239.192.0.1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01:00:5e:40:00:01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239.192.0.1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10002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01:00:5e:40:00:01</a:t>
                      </a:r>
                      <a:endParaRPr kumimoji="1" lang="ja-JP" alt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9233575"/>
                  </a:ext>
                </a:extLst>
              </a:tr>
            </a:tbl>
          </a:graphicData>
        </a:graphic>
      </p:graphicFrame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F7D23D5C-7455-A545-905B-4861B9CFCF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937256"/>
              </p:ext>
            </p:extLst>
          </p:nvPr>
        </p:nvGraphicFramePr>
        <p:xfrm>
          <a:off x="8008349" y="2368399"/>
          <a:ext cx="1554798" cy="504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EBCS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GTKSA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graphicFrame>
        <p:nvGraphicFramePr>
          <p:cNvPr id="28" name="表 27">
            <a:extLst>
              <a:ext uri="{FF2B5EF4-FFF2-40B4-BE49-F238E27FC236}">
                <a16:creationId xmlns:a16="http://schemas.microsoft.com/office/drawing/2014/main" id="{68BB7C23-BCC0-9746-8538-4DDC209C7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872762"/>
              </p:ext>
            </p:extLst>
          </p:nvPr>
        </p:nvGraphicFramePr>
        <p:xfrm>
          <a:off x="8008349" y="3299640"/>
          <a:ext cx="1554798" cy="504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EBCS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TX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graphicFrame>
        <p:nvGraphicFramePr>
          <p:cNvPr id="29" name="表 28">
            <a:extLst>
              <a:ext uri="{FF2B5EF4-FFF2-40B4-BE49-F238E27FC236}">
                <a16:creationId xmlns:a16="http://schemas.microsoft.com/office/drawing/2014/main" id="{38E745E6-4D37-7446-BE96-9A9F49D1FF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200311"/>
              </p:ext>
            </p:extLst>
          </p:nvPr>
        </p:nvGraphicFramePr>
        <p:xfrm>
          <a:off x="7990048" y="4254667"/>
          <a:ext cx="1554798" cy="5040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884555">
                  <a:extLst>
                    <a:ext uri="{9D8B030D-6E8A-4147-A177-3AD203B41FA5}">
                      <a16:colId xmlns:a16="http://schemas.microsoft.com/office/drawing/2014/main" val="231235050"/>
                    </a:ext>
                  </a:extLst>
                </a:gridCol>
                <a:gridCol w="670243">
                  <a:extLst>
                    <a:ext uri="{9D8B030D-6E8A-4147-A177-3AD203B41FA5}">
                      <a16:colId xmlns:a16="http://schemas.microsoft.com/office/drawing/2014/main" val="1144363243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1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TX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50237324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2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TX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775370"/>
                  </a:ext>
                </a:extLst>
              </a:tr>
            </a:tbl>
          </a:graphicData>
        </a:graphic>
      </p:graphicFrame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37E18BBD-5889-FE44-9374-AFEA65F4D999}"/>
              </a:ext>
            </a:extLst>
          </p:cNvPr>
          <p:cNvCxnSpPr/>
          <p:nvPr/>
        </p:nvCxnSpPr>
        <p:spPr bwMode="auto">
          <a:xfrm flipH="1">
            <a:off x="3043607" y="2121877"/>
            <a:ext cx="430972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7C4EBB52-65D4-0A44-9057-662A18AD96D7}"/>
              </a:ext>
            </a:extLst>
          </p:cNvPr>
          <p:cNvSpPr txBox="1"/>
          <p:nvPr/>
        </p:nvSpPr>
        <p:spPr>
          <a:xfrm>
            <a:off x="4862338" y="1803957"/>
            <a:ext cx="579005" cy="27699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IGMP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E989D98B-55E9-7A4E-8874-CC1C27E5F03A}"/>
              </a:ext>
            </a:extLst>
          </p:cNvPr>
          <p:cNvSpPr txBox="1"/>
          <p:nvPr/>
        </p:nvSpPr>
        <p:spPr>
          <a:xfrm>
            <a:off x="3768379" y="2961383"/>
            <a:ext cx="2948243" cy="50783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If IGMP snooping is enabled, multicast packets are</a:t>
            </a:r>
            <a:b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forwarded only to the APs that requires the contents.</a:t>
            </a:r>
          </a:p>
          <a:p>
            <a:r>
              <a:rPr kumimoji="1" lang="en-US" altLang="ja-JP" sz="900" dirty="0">
                <a:latin typeface="Arial" panose="020B0604020202020204" pitchFamily="34" charset="0"/>
                <a:cs typeface="Arial" panose="020B0604020202020204" pitchFamily="34" charset="0"/>
              </a:rPr>
              <a:t>Otherwise, multicast packets are forwarded to all APs.</a:t>
            </a:r>
            <a:endParaRPr kumimoji="1" lang="ja-JP" altLang="en-US" sz="9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DFB5A8E-0ECD-5241-8083-206604C5C202}"/>
              </a:ext>
            </a:extLst>
          </p:cNvPr>
          <p:cNvSpPr txBox="1"/>
          <p:nvPr/>
        </p:nvSpPr>
        <p:spPr>
          <a:xfrm>
            <a:off x="3658850" y="3098739"/>
            <a:ext cx="3079241" cy="276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latin typeface="Arial" panose="020B0604020202020204" pitchFamily="34" charset="0"/>
                <a:cs typeface="Arial" panose="020B0604020202020204" pitchFamily="34" charset="0"/>
              </a:rPr>
              <a:t>multicast packets are forwarded to all APs.</a:t>
            </a:r>
            <a:endParaRPr kumimoji="1" lang="ja-JP" altLang="en-US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12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15C94C-7C45-D344-89C9-51F7ABD14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Content List Usage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3FB33E1-9093-F341-94BD-3EA9E8890A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9D938B-57D1-944B-9691-597DE80F42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1893337F-5BEC-5E47-BA21-6BC2510E206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FC94AF3-7DDC-3B4E-B3C5-9D8F01C6DA3C}"/>
              </a:ext>
            </a:extLst>
          </p:cNvPr>
          <p:cNvSpPr/>
          <p:nvPr/>
        </p:nvSpPr>
        <p:spPr bwMode="auto">
          <a:xfrm>
            <a:off x="1731078" y="1735536"/>
            <a:ext cx="9297564" cy="135625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aphicFrame>
        <p:nvGraphicFramePr>
          <p:cNvPr id="7" name="表 12">
            <a:extLst>
              <a:ext uri="{FF2B5EF4-FFF2-40B4-BE49-F238E27FC236}">
                <a16:creationId xmlns:a16="http://schemas.microsoft.com/office/drawing/2014/main" id="{ECF715AE-268F-614D-9098-5906367492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920882"/>
              </p:ext>
            </p:extLst>
          </p:nvPr>
        </p:nvGraphicFramePr>
        <p:xfrm>
          <a:off x="2112356" y="2059460"/>
          <a:ext cx="6703378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0730">
                  <a:extLst>
                    <a:ext uri="{9D8B030D-6E8A-4147-A177-3AD203B41FA5}">
                      <a16:colId xmlns:a16="http://schemas.microsoft.com/office/drawing/2014/main" val="3486513673"/>
                    </a:ext>
                  </a:extLst>
                </a:gridCol>
                <a:gridCol w="430530">
                  <a:extLst>
                    <a:ext uri="{9D8B030D-6E8A-4147-A177-3AD203B41FA5}">
                      <a16:colId xmlns:a16="http://schemas.microsoft.com/office/drawing/2014/main" val="3123245541"/>
                    </a:ext>
                  </a:extLst>
                </a:gridCol>
                <a:gridCol w="1040130">
                  <a:extLst>
                    <a:ext uri="{9D8B030D-6E8A-4147-A177-3AD203B41FA5}">
                      <a16:colId xmlns:a16="http://schemas.microsoft.com/office/drawing/2014/main" val="739499766"/>
                    </a:ext>
                  </a:extLst>
                </a:gridCol>
                <a:gridCol w="830580">
                  <a:extLst>
                    <a:ext uri="{9D8B030D-6E8A-4147-A177-3AD203B41FA5}">
                      <a16:colId xmlns:a16="http://schemas.microsoft.com/office/drawing/2014/main" val="197321347"/>
                    </a:ext>
                  </a:extLst>
                </a:gridCol>
                <a:gridCol w="1452880">
                  <a:extLst>
                    <a:ext uri="{9D8B030D-6E8A-4147-A177-3AD203B41FA5}">
                      <a16:colId xmlns:a16="http://schemas.microsoft.com/office/drawing/2014/main" val="2277575729"/>
                    </a:ext>
                  </a:extLst>
                </a:gridCol>
                <a:gridCol w="633730">
                  <a:extLst>
                    <a:ext uri="{9D8B030D-6E8A-4147-A177-3AD203B41FA5}">
                      <a16:colId xmlns:a16="http://schemas.microsoft.com/office/drawing/2014/main" val="1444552391"/>
                    </a:ext>
                  </a:extLst>
                </a:gridCol>
                <a:gridCol w="1205230">
                  <a:extLst>
                    <a:ext uri="{9D8B030D-6E8A-4147-A177-3AD203B41FA5}">
                      <a16:colId xmlns:a16="http://schemas.microsoft.com/office/drawing/2014/main" val="4227142119"/>
                    </a:ext>
                  </a:extLst>
                </a:gridCol>
                <a:gridCol w="349568">
                  <a:extLst>
                    <a:ext uri="{9D8B030D-6E8A-4147-A177-3AD203B41FA5}">
                      <a16:colId xmlns:a16="http://schemas.microsoft.com/office/drawing/2014/main" val="3827907156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ID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Destination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Source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Authentication Algorithm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TX Rate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Negotiation Method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9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4327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343697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2B724FD-C16E-8547-98A0-A6C1F6447956}"/>
              </a:ext>
            </a:extLst>
          </p:cNvPr>
          <p:cNvSpPr txBox="1"/>
          <p:nvPr/>
        </p:nvSpPr>
        <p:spPr>
          <a:xfrm>
            <a:off x="1256228" y="2114201"/>
            <a:ext cx="457176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48D6A96C-5E6E-3C46-A648-28BD4655834D}"/>
              </a:ext>
            </a:extLst>
          </p:cNvPr>
          <p:cNvSpPr/>
          <p:nvPr/>
        </p:nvSpPr>
        <p:spPr bwMode="auto">
          <a:xfrm>
            <a:off x="1731078" y="4066938"/>
            <a:ext cx="7084656" cy="2050943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0CA6C65-4899-214C-A369-A7C17A3406E3}"/>
              </a:ext>
            </a:extLst>
          </p:cNvPr>
          <p:cNvSpPr txBox="1"/>
          <p:nvPr/>
        </p:nvSpPr>
        <p:spPr>
          <a:xfrm>
            <a:off x="9777831" y="2125261"/>
            <a:ext cx="1186543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A8B8E61A-5899-AE42-B9C8-8B94BFA1CA37}"/>
              </a:ext>
            </a:extLst>
          </p:cNvPr>
          <p:cNvCxnSpPr/>
          <p:nvPr/>
        </p:nvCxnSpPr>
        <p:spPr bwMode="auto">
          <a:xfrm>
            <a:off x="8815734" y="2283478"/>
            <a:ext cx="962097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93C7C8A-37A6-E24A-84D8-3DBADDBD3615}"/>
              </a:ext>
            </a:extLst>
          </p:cNvPr>
          <p:cNvSpPr txBox="1"/>
          <p:nvPr/>
        </p:nvSpPr>
        <p:spPr>
          <a:xfrm>
            <a:off x="2370636" y="4542215"/>
            <a:ext cx="777777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1C26C788-2EE4-3A41-8135-5AD2B9AB4CCF}"/>
              </a:ext>
            </a:extLst>
          </p:cNvPr>
          <p:cNvSpPr txBox="1"/>
          <p:nvPr/>
        </p:nvSpPr>
        <p:spPr>
          <a:xfrm>
            <a:off x="3801592" y="4566641"/>
            <a:ext cx="628698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8127D6F-8E15-6A4B-919C-28856FE3E286}"/>
              </a:ext>
            </a:extLst>
          </p:cNvPr>
          <p:cNvSpPr txBox="1"/>
          <p:nvPr/>
        </p:nvSpPr>
        <p:spPr>
          <a:xfrm>
            <a:off x="7362556" y="4561940"/>
            <a:ext cx="1184940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FAED475B-7FC8-1E46-A254-D9C912DDCCD3}"/>
              </a:ext>
            </a:extLst>
          </p:cNvPr>
          <p:cNvCxnSpPr>
            <a:cxnSpLocks/>
          </p:cNvCxnSpPr>
          <p:nvPr/>
        </p:nvCxnSpPr>
        <p:spPr bwMode="auto">
          <a:xfrm>
            <a:off x="3148413" y="4659678"/>
            <a:ext cx="661334" cy="35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DACC1E86-49C3-664C-9C9C-1E32D14EBF61}"/>
              </a:ext>
            </a:extLst>
          </p:cNvPr>
          <p:cNvCxnSpPr>
            <a:cxnSpLocks/>
          </p:cNvCxnSpPr>
          <p:nvPr/>
        </p:nvCxnSpPr>
        <p:spPr bwMode="auto">
          <a:xfrm>
            <a:off x="4430290" y="4637085"/>
            <a:ext cx="2915892" cy="2259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下矢印 9">
            <a:extLst>
              <a:ext uri="{FF2B5EF4-FFF2-40B4-BE49-F238E27FC236}">
                <a16:creationId xmlns:a16="http://schemas.microsoft.com/office/drawing/2014/main" id="{6D01A957-94D7-4E4A-A18A-94481761A777}"/>
              </a:ext>
            </a:extLst>
          </p:cNvPr>
          <p:cNvSpPr/>
          <p:nvPr/>
        </p:nvSpPr>
        <p:spPr bwMode="auto">
          <a:xfrm>
            <a:off x="2559041" y="3029234"/>
            <a:ext cx="484632" cy="1512982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521373D-ABD7-2B47-9708-0AEF88F2A055}"/>
              </a:ext>
            </a:extLst>
          </p:cNvPr>
          <p:cNvSpPr txBox="1"/>
          <p:nvPr/>
        </p:nvSpPr>
        <p:spPr>
          <a:xfrm>
            <a:off x="2915166" y="3284691"/>
            <a:ext cx="1354345" cy="584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</a:t>
            </a:r>
          </a:p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Resp.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F321B10-D0E5-8847-9A27-CE452E85F8CB}"/>
              </a:ext>
            </a:extLst>
          </p:cNvPr>
          <p:cNvSpPr txBox="1"/>
          <p:nvPr/>
        </p:nvSpPr>
        <p:spPr>
          <a:xfrm>
            <a:off x="738499" y="4445604"/>
            <a:ext cx="992579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Receiver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0C893AA-4C63-194A-BEBB-19A58A3484BC}"/>
              </a:ext>
            </a:extLst>
          </p:cNvPr>
          <p:cNvSpPr txBox="1"/>
          <p:nvPr/>
        </p:nvSpPr>
        <p:spPr>
          <a:xfrm>
            <a:off x="4811370" y="4112614"/>
            <a:ext cx="2179251" cy="4616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for selecting content</a:t>
            </a:r>
          </a:p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HLP Info for preparing socket</a:t>
            </a:r>
            <a:endParaRPr kumimoji="1" lang="ja-JP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6FE8F26-FE43-004F-9CB8-B5A7C8271E40}"/>
              </a:ext>
            </a:extLst>
          </p:cNvPr>
          <p:cNvSpPr txBox="1"/>
          <p:nvPr/>
        </p:nvSpPr>
        <p:spPr>
          <a:xfrm>
            <a:off x="4829445" y="4873048"/>
            <a:ext cx="2081019" cy="276999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ID to select content</a:t>
            </a:r>
            <a:endParaRPr kumimoji="1" lang="ja-JP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5768FE0-944B-C645-987D-E534681E66FD}"/>
              </a:ext>
            </a:extLst>
          </p:cNvPr>
          <p:cNvSpPr txBox="1"/>
          <p:nvPr/>
        </p:nvSpPr>
        <p:spPr>
          <a:xfrm>
            <a:off x="9777830" y="2612833"/>
            <a:ext cx="1197764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フリーフォーム 27">
            <a:extLst>
              <a:ext uri="{FF2B5EF4-FFF2-40B4-BE49-F238E27FC236}">
                <a16:creationId xmlns:a16="http://schemas.microsoft.com/office/drawing/2014/main" id="{4EF135D3-E43E-1F47-A8AE-AB5580F41805}"/>
              </a:ext>
            </a:extLst>
          </p:cNvPr>
          <p:cNvSpPr/>
          <p:nvPr/>
        </p:nvSpPr>
        <p:spPr bwMode="auto">
          <a:xfrm>
            <a:off x="5849368" y="2512855"/>
            <a:ext cx="3922846" cy="383908"/>
          </a:xfrm>
          <a:custGeom>
            <a:avLst/>
            <a:gdLst>
              <a:gd name="connsiteX0" fmla="*/ 0 w 3922846"/>
              <a:gd name="connsiteY0" fmla="*/ 0 h 383908"/>
              <a:gd name="connsiteX1" fmla="*/ 0 w 3922846"/>
              <a:gd name="connsiteY1" fmla="*/ 383908 h 383908"/>
              <a:gd name="connsiteX2" fmla="*/ 3922846 w 3922846"/>
              <a:gd name="connsiteY2" fmla="*/ 383908 h 383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22846" h="383908">
                <a:moveTo>
                  <a:pt x="0" y="0"/>
                </a:moveTo>
                <a:lnTo>
                  <a:pt x="0" y="383908"/>
                </a:lnTo>
                <a:lnTo>
                  <a:pt x="3922846" y="383908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フリーフォーム 28">
            <a:extLst>
              <a:ext uri="{FF2B5EF4-FFF2-40B4-BE49-F238E27FC236}">
                <a16:creationId xmlns:a16="http://schemas.microsoft.com/office/drawing/2014/main" id="{072BA41E-D465-FD41-B37D-48BC95FBAC9F}"/>
              </a:ext>
            </a:extLst>
          </p:cNvPr>
          <p:cNvSpPr/>
          <p:nvPr/>
        </p:nvSpPr>
        <p:spPr bwMode="auto">
          <a:xfrm>
            <a:off x="6925777" y="2511930"/>
            <a:ext cx="2846437" cy="224944"/>
          </a:xfrm>
          <a:custGeom>
            <a:avLst/>
            <a:gdLst>
              <a:gd name="connsiteX0" fmla="*/ 0 w 3922846"/>
              <a:gd name="connsiteY0" fmla="*/ 0 h 383908"/>
              <a:gd name="connsiteX1" fmla="*/ 0 w 3922846"/>
              <a:gd name="connsiteY1" fmla="*/ 383908 h 383908"/>
              <a:gd name="connsiteX2" fmla="*/ 3922846 w 3922846"/>
              <a:gd name="connsiteY2" fmla="*/ 383908 h 383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22846" h="383908">
                <a:moveTo>
                  <a:pt x="0" y="0"/>
                </a:moveTo>
                <a:lnTo>
                  <a:pt x="0" y="383908"/>
                </a:lnTo>
                <a:lnTo>
                  <a:pt x="3922846" y="383908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6FA18A3-341D-7C43-B629-E24F896E26DB}"/>
              </a:ext>
            </a:extLst>
          </p:cNvPr>
          <p:cNvSpPr txBox="1"/>
          <p:nvPr/>
        </p:nvSpPr>
        <p:spPr>
          <a:xfrm>
            <a:off x="2419786" y="2690679"/>
            <a:ext cx="777777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下矢印 31">
            <a:extLst>
              <a:ext uri="{FF2B5EF4-FFF2-40B4-BE49-F238E27FC236}">
                <a16:creationId xmlns:a16="http://schemas.microsoft.com/office/drawing/2014/main" id="{4D24BB35-9F51-2941-8033-AD6C807EC202}"/>
              </a:ext>
            </a:extLst>
          </p:cNvPr>
          <p:cNvSpPr/>
          <p:nvPr/>
        </p:nvSpPr>
        <p:spPr bwMode="auto">
          <a:xfrm>
            <a:off x="2636155" y="2530171"/>
            <a:ext cx="358663" cy="165323"/>
          </a:xfrm>
          <a:prstGeom prst="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D390293C-7B7B-0948-B756-0F425FB68FF6}"/>
              </a:ext>
            </a:extLst>
          </p:cNvPr>
          <p:cNvCxnSpPr>
            <a:cxnSpLocks/>
          </p:cNvCxnSpPr>
          <p:nvPr/>
        </p:nvCxnSpPr>
        <p:spPr bwMode="auto">
          <a:xfrm flipH="1">
            <a:off x="4409447" y="4804408"/>
            <a:ext cx="2936735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011EBEEE-C261-FF4B-A533-6384F1EE977A}"/>
              </a:ext>
            </a:extLst>
          </p:cNvPr>
          <p:cNvSpPr txBox="1"/>
          <p:nvPr/>
        </p:nvSpPr>
        <p:spPr>
          <a:xfrm>
            <a:off x="2233108" y="5638375"/>
            <a:ext cx="1197764" cy="338554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1DE9E8E5-ED15-C14D-9D1A-A3760A8002DC}"/>
              </a:ext>
            </a:extLst>
          </p:cNvPr>
          <p:cNvCxnSpPr>
            <a:cxnSpLocks/>
          </p:cNvCxnSpPr>
          <p:nvPr/>
        </p:nvCxnSpPr>
        <p:spPr bwMode="auto">
          <a:xfrm flipH="1">
            <a:off x="2815486" y="4804408"/>
            <a:ext cx="972485" cy="83396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5A77783C-F187-5C46-B0A7-F1E217B9D89C}"/>
              </a:ext>
            </a:extLst>
          </p:cNvPr>
          <p:cNvSpPr txBox="1"/>
          <p:nvPr/>
        </p:nvSpPr>
        <p:spPr>
          <a:xfrm>
            <a:off x="3428981" y="5150047"/>
            <a:ext cx="1976375" cy="4616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ID for filtering</a:t>
            </a:r>
          </a:p>
          <a:p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 </a:t>
            </a:r>
            <a:r>
              <a:rPr kumimoji="1" lang="en-US" altLang="ja-JP" sz="1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</a:t>
            </a:r>
            <a:r>
              <a:rPr kumimoji="1" lang="en-US" altLang="ja-JP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authentication</a:t>
            </a:r>
            <a:endParaRPr kumimoji="1" lang="ja-JP" altLang="en-US" sz="1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上下矢印 2">
            <a:extLst>
              <a:ext uri="{FF2B5EF4-FFF2-40B4-BE49-F238E27FC236}">
                <a16:creationId xmlns:a16="http://schemas.microsoft.com/office/drawing/2014/main" id="{9E2479D4-E19F-EA44-B399-5FF91963F792}"/>
              </a:ext>
            </a:extLst>
          </p:cNvPr>
          <p:cNvSpPr/>
          <p:nvPr/>
        </p:nvSpPr>
        <p:spPr bwMode="auto">
          <a:xfrm>
            <a:off x="2058599" y="3056542"/>
            <a:ext cx="484632" cy="1216152"/>
          </a:xfrm>
          <a:prstGeom prst="up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B61904C-11A0-E840-8BA8-F80EECE49657}"/>
              </a:ext>
            </a:extLst>
          </p:cNvPr>
          <p:cNvSpPr txBox="1"/>
          <p:nvPr/>
        </p:nvSpPr>
        <p:spPr>
          <a:xfrm>
            <a:off x="128525" y="3251143"/>
            <a:ext cx="2172390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Req/Resp</a:t>
            </a:r>
          </a:p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(w/EBCS Req/Resp element)</a:t>
            </a:r>
          </a:p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Req/Resp</a:t>
            </a:r>
          </a:p>
          <a:p>
            <a:r>
              <a:rPr kumimoji="1"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(Content ID)</a:t>
            </a:r>
            <a:endParaRPr kumimoji="1" lang="ja-JP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248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Control Plane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382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E4ACC90-A70B-4D44-8E10-E3FD7F7DB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Control Plane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A69B0C-2404-4045-9159-160F57CE62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30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12E99E-F014-0C40-A789-8B6FF28308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7684C7-6F7B-334A-BD68-2E8933B873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4431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Architecture: Option 1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704377"/>
            <a:ext cx="720069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568798" y="3639707"/>
            <a:ext cx="5469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100945" y="3566460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100948" y="380015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100946" y="402812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100947" y="4258956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100945" y="4494289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100944" y="4732139"/>
            <a:ext cx="1772953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 (EBCS / non-EBCS)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100942" y="510011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100941" y="532808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>
            <a:cxnSpLocks/>
          </p:cNvCxnSpPr>
          <p:nvPr/>
        </p:nvCxnSpPr>
        <p:spPr bwMode="auto">
          <a:xfrm flipH="1">
            <a:off x="7112800" y="3330717"/>
            <a:ext cx="988138" cy="3169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>
            <a:cxnSpLocks/>
          </p:cNvCxnSpPr>
          <p:nvPr/>
        </p:nvCxnSpPr>
        <p:spPr bwMode="auto">
          <a:xfrm>
            <a:off x="7124730" y="4258956"/>
            <a:ext cx="976210" cy="1320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2178922" y="3873654"/>
            <a:ext cx="2217103" cy="2434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  <a:endCxn id="70" idx="1"/>
          </p:cNvCxnSpPr>
          <p:nvPr/>
        </p:nvCxnSpPr>
        <p:spPr bwMode="auto">
          <a:xfrm flipV="1">
            <a:off x="4784914" y="2754892"/>
            <a:ext cx="1307339" cy="41743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6092253" y="2601003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3175" y="3021630"/>
            <a:ext cx="20281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stCxn id="62" idx="1"/>
            <a:endCxn id="61" idx="3"/>
          </p:cNvCxnSpPr>
          <p:nvPr/>
        </p:nvCxnSpPr>
        <p:spPr bwMode="auto">
          <a:xfrm flipH="1" flipV="1">
            <a:off x="4784914" y="3172328"/>
            <a:ext cx="1298261" cy="319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9370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56699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26664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9370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471365" y="1199370"/>
                </a:lnTo>
                <a:lnTo>
                  <a:pt x="726664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4F160EAF-CC25-7E48-B750-87C7B9748D6D}"/>
              </a:ext>
            </a:extLst>
          </p:cNvPr>
          <p:cNvCxnSpPr>
            <a:cxnSpLocks/>
            <a:endCxn id="7" idx="1"/>
          </p:cNvCxnSpPr>
          <p:nvPr/>
        </p:nvCxnSpPr>
        <p:spPr bwMode="auto">
          <a:xfrm>
            <a:off x="1082641" y="3721388"/>
            <a:ext cx="376212" cy="15226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B0443F3-D84A-4141-96AE-C638EE07FF59}"/>
              </a:ext>
            </a:extLst>
          </p:cNvPr>
          <p:cNvSpPr txBox="1"/>
          <p:nvPr/>
        </p:nvSpPr>
        <p:spPr>
          <a:xfrm>
            <a:off x="840982" y="5230096"/>
            <a:ext cx="1507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F3D04A3-4659-CD4C-9304-632C1085E014}"/>
              </a:ext>
            </a:extLst>
          </p:cNvPr>
          <p:cNvSpPr txBox="1"/>
          <p:nvPr/>
        </p:nvSpPr>
        <p:spPr>
          <a:xfrm>
            <a:off x="8522826" y="1718226"/>
            <a:ext cx="186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Control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F002F1EA-4E94-EE46-ACEC-CD3DF78A668A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4909" y="2353606"/>
            <a:ext cx="1305848" cy="81145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02F7E4E-EB9A-A94B-873F-565A0A3EBC3D}"/>
              </a:ext>
            </a:extLst>
          </p:cNvPr>
          <p:cNvSpPr txBox="1"/>
          <p:nvPr/>
        </p:nvSpPr>
        <p:spPr>
          <a:xfrm>
            <a:off x="6090757" y="2188067"/>
            <a:ext cx="20440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141A131-1395-9542-8E0A-FBD1DA8F0772}"/>
              </a:ext>
            </a:extLst>
          </p:cNvPr>
          <p:cNvSpPr txBox="1"/>
          <p:nvPr/>
        </p:nvSpPr>
        <p:spPr>
          <a:xfrm>
            <a:off x="4405232" y="3591136"/>
            <a:ext cx="84055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Ins="36000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101FA267-59A3-6846-A1F0-1A4EF4B587C3}"/>
              </a:ext>
            </a:extLst>
          </p:cNvPr>
          <p:cNvCxnSpPr>
            <a:cxnSpLocks/>
          </p:cNvCxnSpPr>
          <p:nvPr/>
        </p:nvCxnSpPr>
        <p:spPr bwMode="auto">
          <a:xfrm flipV="1">
            <a:off x="5244701" y="3948004"/>
            <a:ext cx="1315110" cy="11528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0E837FBF-B61A-7947-A5E2-30BA2ADBD341}"/>
              </a:ext>
            </a:extLst>
          </p:cNvPr>
          <p:cNvSpPr txBox="1"/>
          <p:nvPr/>
        </p:nvSpPr>
        <p:spPr>
          <a:xfrm>
            <a:off x="8100941" y="33320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802.1X filtering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C5953CB-BDD4-9F40-9C20-81AAD39ADA64}"/>
              </a:ext>
            </a:extLst>
          </p:cNvPr>
          <p:cNvSpPr txBox="1"/>
          <p:nvPr/>
        </p:nvSpPr>
        <p:spPr>
          <a:xfrm>
            <a:off x="8148885" y="5755554"/>
            <a:ext cx="1677062" cy="6001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PHY-</a:t>
            </a:r>
            <a:r>
              <a:rPr kumimoji="1" lang="en-US" altLang="ja-JP" sz="11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TXSTART.request</a:t>
            </a:r>
            <a:b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(EBCS / non-EBCS)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(transmission rate)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0746B7BE-886C-F447-B69F-3EFCF9EF4A34}"/>
              </a:ext>
            </a:extLst>
          </p:cNvPr>
          <p:cNvCxnSpPr>
            <a:cxnSpLocks/>
            <a:stCxn id="23" idx="2"/>
            <a:endCxn id="88" idx="0"/>
          </p:cNvCxnSpPr>
          <p:nvPr/>
        </p:nvCxnSpPr>
        <p:spPr bwMode="auto">
          <a:xfrm flipH="1">
            <a:off x="8987416" y="5558915"/>
            <a:ext cx="2" cy="19663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91022169-B8E0-F743-9927-938BD0924F5F}"/>
              </a:ext>
            </a:extLst>
          </p:cNvPr>
          <p:cNvSpPr txBox="1"/>
          <p:nvPr/>
        </p:nvSpPr>
        <p:spPr>
          <a:xfrm>
            <a:off x="5161421" y="4232670"/>
            <a:ext cx="1490657" cy="64633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…</a:t>
            </a: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kumimoji="1" lang="en-US" altLang="ja-JP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EBCSContentID</a:t>
            </a:r>
            <a:endParaRPr kumimoji="1" lang="en-US" altLang="ja-JP" sz="9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D4C01082-5D9E-454D-9C91-983E59293C1D}"/>
              </a:ext>
            </a:extLst>
          </p:cNvPr>
          <p:cNvSpPr txBox="1"/>
          <p:nvPr/>
        </p:nvSpPr>
        <p:spPr>
          <a:xfrm>
            <a:off x="4405232" y="3959532"/>
            <a:ext cx="839469" cy="2616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Ins="36000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3D928B4-164E-6345-A015-CB2FD379900D}"/>
              </a:ext>
            </a:extLst>
          </p:cNvPr>
          <p:cNvSpPr txBox="1"/>
          <p:nvPr/>
        </p:nvSpPr>
        <p:spPr>
          <a:xfrm>
            <a:off x="2538222" y="3699575"/>
            <a:ext cx="4683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593D529-DB21-4D4C-932B-99ED447422DB}"/>
              </a:ext>
            </a:extLst>
          </p:cNvPr>
          <p:cNvSpPr txBox="1"/>
          <p:nvPr/>
        </p:nvSpPr>
        <p:spPr>
          <a:xfrm>
            <a:off x="9873893" y="5409548"/>
            <a:ext cx="2339102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EBCS: EBCS Data frame (class 1)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non-EBCS: Data frame (class 3)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4D6951B-A8AF-DC44-946B-BAB0E60328D3}"/>
              </a:ext>
            </a:extLst>
          </p:cNvPr>
          <p:cNvSpPr txBox="1"/>
          <p:nvPr/>
        </p:nvSpPr>
        <p:spPr>
          <a:xfrm>
            <a:off x="39213" y="3708067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73D8DD0-B123-A747-A9A6-84FA91C10C8E}"/>
              </a:ext>
            </a:extLst>
          </p:cNvPr>
          <p:cNvSpPr txBox="1"/>
          <p:nvPr/>
        </p:nvSpPr>
        <p:spPr>
          <a:xfrm>
            <a:off x="41220" y="3477235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L2 Header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E4BC838-BB2E-D341-A481-A40F5ED6C7B4}"/>
              </a:ext>
            </a:extLst>
          </p:cNvPr>
          <p:cNvSpPr txBox="1"/>
          <p:nvPr/>
        </p:nvSpPr>
        <p:spPr>
          <a:xfrm>
            <a:off x="1761019" y="4405681"/>
            <a:ext cx="1230045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F48F6D71-6C67-A643-AB36-58C09EEC79A2}"/>
              </a:ext>
            </a:extLst>
          </p:cNvPr>
          <p:cNvSpPr txBox="1"/>
          <p:nvPr/>
        </p:nvSpPr>
        <p:spPr>
          <a:xfrm>
            <a:off x="1756046" y="4174849"/>
            <a:ext cx="1235019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 Service Tuple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フリーフォーム 34">
            <a:extLst>
              <a:ext uri="{FF2B5EF4-FFF2-40B4-BE49-F238E27FC236}">
                <a16:creationId xmlns:a16="http://schemas.microsoft.com/office/drawing/2014/main" id="{680B9769-BB64-D94A-B0FA-C1C80162BE80}"/>
              </a:ext>
            </a:extLst>
          </p:cNvPr>
          <p:cNvSpPr/>
          <p:nvPr/>
        </p:nvSpPr>
        <p:spPr bwMode="auto">
          <a:xfrm>
            <a:off x="2923953" y="2158410"/>
            <a:ext cx="1477927" cy="2020188"/>
          </a:xfrm>
          <a:custGeom>
            <a:avLst/>
            <a:gdLst>
              <a:gd name="connsiteX0" fmla="*/ 0 w 2200940"/>
              <a:gd name="connsiteY0" fmla="*/ 0 h 2009555"/>
              <a:gd name="connsiteX1" fmla="*/ 0 w 2200940"/>
              <a:gd name="connsiteY1" fmla="*/ 903768 h 2009555"/>
              <a:gd name="connsiteX2" fmla="*/ 1105787 w 2200940"/>
              <a:gd name="connsiteY2" fmla="*/ 2009555 h 2009555"/>
              <a:gd name="connsiteX3" fmla="*/ 2200940 w 2200940"/>
              <a:gd name="connsiteY3" fmla="*/ 2009555 h 2009555"/>
              <a:gd name="connsiteX0" fmla="*/ 0 w 1435396"/>
              <a:gd name="connsiteY0" fmla="*/ 0 h 2009555"/>
              <a:gd name="connsiteX1" fmla="*/ 0 w 1435396"/>
              <a:gd name="connsiteY1" fmla="*/ 903768 h 2009555"/>
              <a:gd name="connsiteX2" fmla="*/ 1105787 w 1435396"/>
              <a:gd name="connsiteY2" fmla="*/ 2009555 h 2009555"/>
              <a:gd name="connsiteX3" fmla="*/ 1435396 w 1435396"/>
              <a:gd name="connsiteY3" fmla="*/ 2009555 h 2009555"/>
              <a:gd name="connsiteX0" fmla="*/ 0 w 1477927"/>
              <a:gd name="connsiteY0" fmla="*/ 0 h 2020188"/>
              <a:gd name="connsiteX1" fmla="*/ 0 w 1477927"/>
              <a:gd name="connsiteY1" fmla="*/ 903768 h 2020188"/>
              <a:gd name="connsiteX2" fmla="*/ 1105787 w 1477927"/>
              <a:gd name="connsiteY2" fmla="*/ 2009555 h 2020188"/>
              <a:gd name="connsiteX3" fmla="*/ 1477927 w 1477927"/>
              <a:gd name="connsiteY3" fmla="*/ 2020188 h 2020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7927" h="2020188">
                <a:moveTo>
                  <a:pt x="0" y="0"/>
                </a:moveTo>
                <a:lnTo>
                  <a:pt x="0" y="903768"/>
                </a:lnTo>
                <a:lnTo>
                  <a:pt x="1105787" y="2009555"/>
                </a:lnTo>
                <a:lnTo>
                  <a:pt x="1477927" y="2020188"/>
                </a:lnTo>
              </a:path>
            </a:pathLst>
          </a:custGeom>
          <a:ln>
            <a:headEnd type="none" w="med" len="med"/>
            <a:tailEnd type="triangl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4BCBAEF-26A0-5B4A-9FE7-55C2D8733A97}"/>
              </a:ext>
            </a:extLst>
          </p:cNvPr>
          <p:cNvSpPr txBox="1"/>
          <p:nvPr/>
        </p:nvSpPr>
        <p:spPr>
          <a:xfrm>
            <a:off x="9873893" y="4711878"/>
            <a:ext cx="2100255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EBCS: PKFA, HCFA or HLSA)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non-EBCS: RSNA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3" name="図 92">
            <a:extLst>
              <a:ext uri="{FF2B5EF4-FFF2-40B4-BE49-F238E27FC236}">
                <a16:creationId xmlns:a16="http://schemas.microsoft.com/office/drawing/2014/main" id="{E1C46A65-EBFD-084E-9E10-3039233312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191" t="5529" r="11980" b="4299"/>
          <a:stretch/>
        </p:blipFill>
        <p:spPr>
          <a:xfrm>
            <a:off x="2767186" y="4879001"/>
            <a:ext cx="3882540" cy="17773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EE2B7D5D-FF22-6846-B9FA-25FEFEC7C0AA}"/>
              </a:ext>
            </a:extLst>
          </p:cNvPr>
          <p:cNvSpPr txBox="1"/>
          <p:nvPr/>
        </p:nvSpPr>
        <p:spPr>
          <a:xfrm>
            <a:off x="2941989" y="5300271"/>
            <a:ext cx="456263" cy="165036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sz="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6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2680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Architecture: Option 2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61359" y="3630876"/>
            <a:ext cx="720069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568798" y="3639707"/>
            <a:ext cx="5469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100945" y="3566460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100948" y="380015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100946" y="402812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100947" y="4258956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100945" y="4494289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100944" y="4732139"/>
            <a:ext cx="1772953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 (EBCS / non-EBCS)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100942" y="510011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100941" y="532808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>
            <a:cxnSpLocks/>
          </p:cNvCxnSpPr>
          <p:nvPr/>
        </p:nvCxnSpPr>
        <p:spPr bwMode="auto">
          <a:xfrm flipH="1">
            <a:off x="7112800" y="3330717"/>
            <a:ext cx="988138" cy="3169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>
            <a:cxnSpLocks/>
          </p:cNvCxnSpPr>
          <p:nvPr/>
        </p:nvCxnSpPr>
        <p:spPr bwMode="auto">
          <a:xfrm>
            <a:off x="7124730" y="4258956"/>
            <a:ext cx="976210" cy="1320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cxnSpLocks/>
            <a:endCxn id="85" idx="1"/>
          </p:cNvCxnSpPr>
          <p:nvPr/>
        </p:nvCxnSpPr>
        <p:spPr bwMode="auto">
          <a:xfrm>
            <a:off x="2181428" y="3941715"/>
            <a:ext cx="222392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  <a:endCxn id="70" idx="1"/>
          </p:cNvCxnSpPr>
          <p:nvPr/>
        </p:nvCxnSpPr>
        <p:spPr bwMode="auto">
          <a:xfrm flipV="1">
            <a:off x="4784914" y="2754892"/>
            <a:ext cx="1307339" cy="41743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6092253" y="2601003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3175" y="3021630"/>
            <a:ext cx="20281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stCxn id="62" idx="1"/>
            <a:endCxn id="61" idx="3"/>
          </p:cNvCxnSpPr>
          <p:nvPr/>
        </p:nvCxnSpPr>
        <p:spPr bwMode="auto">
          <a:xfrm flipH="1" flipV="1">
            <a:off x="4784914" y="3172328"/>
            <a:ext cx="1298261" cy="3191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9370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56699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26664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9370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471365" y="1199370"/>
                </a:lnTo>
                <a:lnTo>
                  <a:pt x="726664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4F160EAF-CC25-7E48-B750-87C7B9748D6D}"/>
              </a:ext>
            </a:extLst>
          </p:cNvPr>
          <p:cNvCxnSpPr>
            <a:cxnSpLocks/>
            <a:stCxn id="74" idx="3"/>
          </p:cNvCxnSpPr>
          <p:nvPr/>
        </p:nvCxnSpPr>
        <p:spPr bwMode="auto">
          <a:xfrm>
            <a:off x="1073654" y="3823483"/>
            <a:ext cx="353441" cy="869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B0443F3-D84A-4141-96AE-C638EE07FF59}"/>
              </a:ext>
            </a:extLst>
          </p:cNvPr>
          <p:cNvSpPr txBox="1"/>
          <p:nvPr/>
        </p:nvSpPr>
        <p:spPr>
          <a:xfrm>
            <a:off x="840982" y="5230096"/>
            <a:ext cx="1507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F3D04A3-4659-CD4C-9304-632C1085E014}"/>
              </a:ext>
            </a:extLst>
          </p:cNvPr>
          <p:cNvSpPr txBox="1"/>
          <p:nvPr/>
        </p:nvSpPr>
        <p:spPr>
          <a:xfrm>
            <a:off x="8522826" y="1718226"/>
            <a:ext cx="186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Control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F002F1EA-4E94-EE46-ACEC-CD3DF78A668A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4909" y="2353606"/>
            <a:ext cx="1305848" cy="81145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02F7E4E-EB9A-A94B-873F-565A0A3EBC3D}"/>
              </a:ext>
            </a:extLst>
          </p:cNvPr>
          <p:cNvSpPr txBox="1"/>
          <p:nvPr/>
        </p:nvSpPr>
        <p:spPr>
          <a:xfrm>
            <a:off x="6090757" y="2188067"/>
            <a:ext cx="20440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141A131-1395-9542-8E0A-FBD1DA8F0772}"/>
              </a:ext>
            </a:extLst>
          </p:cNvPr>
          <p:cNvSpPr txBox="1"/>
          <p:nvPr/>
        </p:nvSpPr>
        <p:spPr>
          <a:xfrm>
            <a:off x="4405352" y="3772438"/>
            <a:ext cx="84055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Ins="36000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 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101FA267-59A3-6846-A1F0-1A4EF4B587C3}"/>
              </a:ext>
            </a:extLst>
          </p:cNvPr>
          <p:cNvCxnSpPr>
            <a:cxnSpLocks/>
            <a:stCxn id="85" idx="3"/>
            <a:endCxn id="12" idx="1"/>
          </p:cNvCxnSpPr>
          <p:nvPr/>
        </p:nvCxnSpPr>
        <p:spPr bwMode="auto">
          <a:xfrm flipV="1">
            <a:off x="5245910" y="3939789"/>
            <a:ext cx="1322888" cy="192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0E837FBF-B61A-7947-A5E2-30BA2ADBD341}"/>
              </a:ext>
            </a:extLst>
          </p:cNvPr>
          <p:cNvSpPr txBox="1"/>
          <p:nvPr/>
        </p:nvSpPr>
        <p:spPr>
          <a:xfrm>
            <a:off x="8100941" y="33320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802.1X filtering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C5953CB-BDD4-9F40-9C20-81AAD39ADA64}"/>
              </a:ext>
            </a:extLst>
          </p:cNvPr>
          <p:cNvSpPr txBox="1"/>
          <p:nvPr/>
        </p:nvSpPr>
        <p:spPr>
          <a:xfrm>
            <a:off x="8148885" y="5755554"/>
            <a:ext cx="1677062" cy="6001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PHY-</a:t>
            </a:r>
            <a:r>
              <a:rPr kumimoji="1" lang="en-US" altLang="ja-JP" sz="11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TXSTART.request</a:t>
            </a:r>
            <a:b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(EBCS / non-EBCS)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(transmission rate)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0746B7BE-886C-F447-B69F-3EFCF9EF4A34}"/>
              </a:ext>
            </a:extLst>
          </p:cNvPr>
          <p:cNvCxnSpPr>
            <a:cxnSpLocks/>
            <a:stCxn id="23" idx="2"/>
            <a:endCxn id="88" idx="0"/>
          </p:cNvCxnSpPr>
          <p:nvPr/>
        </p:nvCxnSpPr>
        <p:spPr bwMode="auto">
          <a:xfrm flipH="1">
            <a:off x="8987416" y="5558915"/>
            <a:ext cx="2" cy="19663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91022169-B8E0-F743-9927-938BD0924F5F}"/>
              </a:ext>
            </a:extLst>
          </p:cNvPr>
          <p:cNvSpPr txBox="1"/>
          <p:nvPr/>
        </p:nvSpPr>
        <p:spPr>
          <a:xfrm>
            <a:off x="5161421" y="4232670"/>
            <a:ext cx="1490657" cy="64633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…</a:t>
            </a: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kumimoji="1" lang="en-US" altLang="ja-JP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EBCSContentID</a:t>
            </a:r>
            <a:endParaRPr kumimoji="1" lang="en-US" altLang="ja-JP" sz="9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D4C01082-5D9E-454D-9C91-983E59293C1D}"/>
              </a:ext>
            </a:extLst>
          </p:cNvPr>
          <p:cNvSpPr txBox="1"/>
          <p:nvPr/>
        </p:nvSpPr>
        <p:spPr>
          <a:xfrm>
            <a:off x="1461359" y="3976292"/>
            <a:ext cx="720069" cy="2308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Ins="36000" rtlCol="0">
            <a:spAutoFit/>
          </a:bodyPr>
          <a:lstStyle/>
          <a:p>
            <a:r>
              <a:rPr kumimoji="1" lang="en-US" altLang="ja-JP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9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B3D928B4-164E-6345-A015-CB2FD379900D}"/>
              </a:ext>
            </a:extLst>
          </p:cNvPr>
          <p:cNvSpPr txBox="1"/>
          <p:nvPr/>
        </p:nvSpPr>
        <p:spPr>
          <a:xfrm>
            <a:off x="2534869" y="3731871"/>
            <a:ext cx="4683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2593D529-DB21-4D4C-932B-99ED447422DB}"/>
              </a:ext>
            </a:extLst>
          </p:cNvPr>
          <p:cNvSpPr txBox="1"/>
          <p:nvPr/>
        </p:nvSpPr>
        <p:spPr>
          <a:xfrm>
            <a:off x="9873893" y="5409548"/>
            <a:ext cx="2339102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EBCS: EBCS Data frame (class 1)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non-EBCS: Data frame (class 3)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E4D6951B-A8AF-DC44-946B-BAB0E60328D3}"/>
              </a:ext>
            </a:extLst>
          </p:cNvPr>
          <p:cNvSpPr txBox="1"/>
          <p:nvPr/>
        </p:nvSpPr>
        <p:spPr>
          <a:xfrm>
            <a:off x="39213" y="3708067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73D8DD0-B123-A747-A9A6-84FA91C10C8E}"/>
              </a:ext>
            </a:extLst>
          </p:cNvPr>
          <p:cNvSpPr txBox="1"/>
          <p:nvPr/>
        </p:nvSpPr>
        <p:spPr>
          <a:xfrm>
            <a:off x="41220" y="3477235"/>
            <a:ext cx="1034441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L2 Header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2E4BC838-BB2E-D341-A481-A40F5ED6C7B4}"/>
              </a:ext>
            </a:extLst>
          </p:cNvPr>
          <p:cNvSpPr txBox="1"/>
          <p:nvPr/>
        </p:nvSpPr>
        <p:spPr>
          <a:xfrm>
            <a:off x="1882184" y="4582133"/>
            <a:ext cx="1230045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F48F6D71-6C67-A643-AB36-58C09EEC79A2}"/>
              </a:ext>
            </a:extLst>
          </p:cNvPr>
          <p:cNvSpPr txBox="1"/>
          <p:nvPr/>
        </p:nvSpPr>
        <p:spPr>
          <a:xfrm>
            <a:off x="1882184" y="4247555"/>
            <a:ext cx="1235019" cy="33855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en-US" altLang="ja-JP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 Service Tuple</a:t>
            </a:r>
          </a:p>
          <a:p>
            <a:pPr algn="ctr"/>
            <a:r>
              <a:rPr kumimoji="1" lang="en-US" altLang="ja-JP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(Add </a:t>
            </a:r>
            <a:r>
              <a:rPr kumimoji="1" lang="en-US" altLang="ja-JP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EBCSContentID</a:t>
            </a:r>
            <a:r>
              <a:rPr kumimoji="1" lang="en-US" altLang="ja-JP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1" lang="ja-JP" altLang="en-US" sz="8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E4BCBAEF-26A0-5B4A-9FE7-55C2D8733A97}"/>
              </a:ext>
            </a:extLst>
          </p:cNvPr>
          <p:cNvSpPr txBox="1"/>
          <p:nvPr/>
        </p:nvSpPr>
        <p:spPr>
          <a:xfrm>
            <a:off x="9873893" y="4711878"/>
            <a:ext cx="2100255" cy="430887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EBCS: PKFA, HCFA or HLSA)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non-EBCS: RSNA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3" name="図 92">
            <a:extLst>
              <a:ext uri="{FF2B5EF4-FFF2-40B4-BE49-F238E27FC236}">
                <a16:creationId xmlns:a16="http://schemas.microsoft.com/office/drawing/2014/main" id="{E1C46A65-EBFD-084E-9E10-3039233312A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191" t="5529" r="11980" b="4299"/>
          <a:stretch/>
        </p:blipFill>
        <p:spPr>
          <a:xfrm>
            <a:off x="2767186" y="4879001"/>
            <a:ext cx="3882540" cy="177738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9782E890-0B91-F343-908D-B219991D167F}"/>
              </a:ext>
            </a:extLst>
          </p:cNvPr>
          <p:cNvSpPr txBox="1"/>
          <p:nvPr/>
        </p:nvSpPr>
        <p:spPr>
          <a:xfrm>
            <a:off x="5544426" y="5100112"/>
            <a:ext cx="456263" cy="165036"/>
          </a:xfrm>
          <a:prstGeom prst="rect">
            <a:avLst/>
          </a:prstGeom>
          <a:solidFill>
            <a:schemeClr val="bg1"/>
          </a:solidFill>
          <a:ln w="6350">
            <a:solidFill>
              <a:schemeClr val="accent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lIns="36000" tIns="36000" rIns="36000" bIns="36000" rtlCol="0">
            <a:spAutoFit/>
          </a:bodyPr>
          <a:lstStyle/>
          <a:p>
            <a:r>
              <a:rPr kumimoji="1" lang="en-US" altLang="ja-JP" sz="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6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F93656E2-1071-D949-8A62-72A51866E901}"/>
              </a:ext>
            </a:extLst>
          </p:cNvPr>
          <p:cNvCxnSpPr>
            <a:endCxn id="94" idx="3"/>
          </p:cNvCxnSpPr>
          <p:nvPr/>
        </p:nvCxnSpPr>
        <p:spPr bwMode="auto">
          <a:xfrm flipH="1">
            <a:off x="2181428" y="2155840"/>
            <a:ext cx="760561" cy="193586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1899111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580A66-5B46-BB45-BF8B-2768A7F1D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Pros and Cons</a:t>
            </a:r>
            <a:endParaRPr kumimoji="1" lang="ja-JP" altLang="en-US"/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5BB53DF5-541A-8E4A-81B4-426A32A0DDB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371304"/>
              </p:ext>
            </p:extLst>
          </p:nvPr>
        </p:nvGraphicFramePr>
        <p:xfrm>
          <a:off x="914400" y="1981200"/>
          <a:ext cx="10361613" cy="1651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453871">
                  <a:extLst>
                    <a:ext uri="{9D8B030D-6E8A-4147-A177-3AD203B41FA5}">
                      <a16:colId xmlns:a16="http://schemas.microsoft.com/office/drawing/2014/main" val="924801920"/>
                    </a:ext>
                  </a:extLst>
                </a:gridCol>
                <a:gridCol w="3453871">
                  <a:extLst>
                    <a:ext uri="{9D8B030D-6E8A-4147-A177-3AD203B41FA5}">
                      <a16:colId xmlns:a16="http://schemas.microsoft.com/office/drawing/2014/main" val="325548990"/>
                    </a:ext>
                  </a:extLst>
                </a:gridCol>
                <a:gridCol w="3453871">
                  <a:extLst>
                    <a:ext uri="{9D8B030D-6E8A-4147-A177-3AD203B41FA5}">
                      <a16:colId xmlns:a16="http://schemas.microsoft.com/office/drawing/2014/main" val="16774480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</a:t>
                      </a:r>
                      <a:endParaRPr kumimoji="1" lang="ja-JP" altLang="en-US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1188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1</a:t>
                      </a:r>
                      <a:endParaRPr kumimoji="1" lang="ja-JP" altLang="en-US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Each AP can be configured independently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Is it OK to inspect HLP header in AP role?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91977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Option 2</a:t>
                      </a:r>
                      <a:endParaRPr kumimoji="1" lang="ja-JP" altLang="en-US" b="1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Portal inspects HLP header seems natural.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All APs in a DS have to have same EBCS configuration.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0439632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BFEE61E-3D9E-9A4F-A224-E28C1B5BED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33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1D335EE-2484-A741-BA42-5922A4695C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0E1D040-7565-7249-A9B1-17C2C572BA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6624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E37EF3-8698-4742-8B36-0E9D61895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F30488-5040-0D47-A5D8-855B45136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Which option do you prefer?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Option 1: EBCS filter locates in the AP role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Option 2: EBCS filter locates in the portal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Result: Option 1 / Option 2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7CA4920-7C4F-5845-95E9-4E967DBB99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834F2B-4947-8345-A32E-56D411B91D6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47BEE958-2EB1-DF4A-B6E4-D324E7E9106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639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154" y="1801702"/>
            <a:ext cx="10414000" cy="41148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A79CFCE-E681-3645-9CF3-946BB1FFD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Data Plane</a:t>
            </a:r>
            <a:endParaRPr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707933" y="346782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9974" y="334471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22583" y="385910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22583" y="392873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38392" y="397860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70387" y="355132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62162" y="227143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3280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/>
              <a:t>Control Plane with MIB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  <a:endCxn id="23" idx="1"/>
          </p:cNvCxnSpPr>
          <p:nvPr/>
        </p:nvCxnSpPr>
        <p:spPr bwMode="auto">
          <a:xfrm>
            <a:off x="3510769" y="2497481"/>
            <a:ext cx="537311" cy="2687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FC1AB60F-26C5-474A-B626-26954F204093}"/>
              </a:ext>
            </a:extLst>
          </p:cNvPr>
          <p:cNvGrpSpPr/>
          <p:nvPr/>
        </p:nvGrpSpPr>
        <p:grpSpPr>
          <a:xfrm>
            <a:off x="7550218" y="751435"/>
            <a:ext cx="3839566" cy="5824254"/>
            <a:chOff x="7550218" y="751435"/>
            <a:chExt cx="3839566" cy="5824254"/>
          </a:xfrm>
        </p:grpSpPr>
        <p:pic>
          <p:nvPicPr>
            <p:cNvPr id="18" name="図 17" descr="ダイアグラム, 概略図&#10;&#10;自動的に生成された説明">
              <a:extLst>
                <a:ext uri="{FF2B5EF4-FFF2-40B4-BE49-F238E27FC236}">
                  <a16:creationId xmlns:a16="http://schemas.microsoft.com/office/drawing/2014/main" id="{1024A3A0-DC7D-4241-8833-FD0621BC094C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550218" y="751435"/>
              <a:ext cx="3596054" cy="5824254"/>
            </a:xfrm>
            <a:prstGeom prst="rect">
              <a:avLst/>
            </a:prstGeom>
          </p:spPr>
        </p:pic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63C0C6EB-4B43-1F4D-BA45-29A98F0A1A3B}"/>
                </a:ext>
              </a:extLst>
            </p:cNvPr>
            <p:cNvSpPr txBox="1"/>
            <p:nvPr/>
          </p:nvSpPr>
          <p:spPr>
            <a:xfrm>
              <a:off x="9823330" y="2591844"/>
              <a:ext cx="1566454" cy="41549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>
                  <a:solidFill>
                    <a:srgbClr val="FF0000"/>
                  </a:solidFill>
                </a:rPr>
                <a:t>MA-</a:t>
              </a:r>
              <a:r>
                <a:rPr kumimoji="1" lang="en-US" altLang="ja-JP" sz="1050" dirty="0" err="1">
                  <a:solidFill>
                    <a:srgbClr val="FF0000"/>
                  </a:solidFill>
                </a:rPr>
                <a:t>UNITDATA.request</a:t>
              </a:r>
              <a:endParaRPr kumimoji="1" lang="en-US" altLang="ja-JP" sz="1050" dirty="0">
                <a:solidFill>
                  <a:srgbClr val="FF0000"/>
                </a:solidFill>
              </a:endParaRPr>
            </a:p>
            <a:p>
              <a:r>
                <a:rPr kumimoji="1" lang="en-US" altLang="ja-JP" sz="1050" dirty="0">
                  <a:solidFill>
                    <a:srgbClr val="FF0000"/>
                  </a:solidFill>
                </a:rPr>
                <a:t>(EBCS content ID)</a:t>
              </a:r>
              <a:endParaRPr kumimoji="1" lang="ja-JP" altLang="en-US" sz="1050">
                <a:solidFill>
                  <a:srgbClr val="FF0000"/>
                </a:solidFill>
              </a:endParaRP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B11C0427-E14E-964F-9844-66457B771CF3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9266710" y="2799593"/>
              <a:ext cx="556620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21" name="表 12">
            <a:extLst>
              <a:ext uri="{FF2B5EF4-FFF2-40B4-BE49-F238E27FC236}">
                <a16:creationId xmlns:a16="http://schemas.microsoft.com/office/drawing/2014/main" id="{022A0976-18BE-024B-844C-9AB1E96A9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647548"/>
              </p:ext>
            </p:extLst>
          </p:nvPr>
        </p:nvGraphicFramePr>
        <p:xfrm>
          <a:off x="381279" y="4295631"/>
          <a:ext cx="752888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9155">
                  <a:extLst>
                    <a:ext uri="{9D8B030D-6E8A-4147-A177-3AD203B41FA5}">
                      <a16:colId xmlns:a16="http://schemas.microsoft.com/office/drawing/2014/main" val="3486513673"/>
                    </a:ext>
                  </a:extLst>
                </a:gridCol>
                <a:gridCol w="481330">
                  <a:extLst>
                    <a:ext uri="{9D8B030D-6E8A-4147-A177-3AD203B41FA5}">
                      <a16:colId xmlns:a16="http://schemas.microsoft.com/office/drawing/2014/main" val="3123245541"/>
                    </a:ext>
                  </a:extLst>
                </a:gridCol>
                <a:gridCol w="1175068">
                  <a:extLst>
                    <a:ext uri="{9D8B030D-6E8A-4147-A177-3AD203B41FA5}">
                      <a16:colId xmlns:a16="http://schemas.microsoft.com/office/drawing/2014/main" val="739499766"/>
                    </a:ext>
                  </a:extLst>
                </a:gridCol>
                <a:gridCol w="914718">
                  <a:extLst>
                    <a:ext uri="{9D8B030D-6E8A-4147-A177-3AD203B41FA5}">
                      <a16:colId xmlns:a16="http://schemas.microsoft.com/office/drawing/2014/main" val="197321347"/>
                    </a:ext>
                  </a:extLst>
                </a:gridCol>
                <a:gridCol w="1694180">
                  <a:extLst>
                    <a:ext uri="{9D8B030D-6E8A-4147-A177-3AD203B41FA5}">
                      <a16:colId xmlns:a16="http://schemas.microsoft.com/office/drawing/2014/main" val="2277575729"/>
                    </a:ext>
                  </a:extLst>
                </a:gridCol>
                <a:gridCol w="701993">
                  <a:extLst>
                    <a:ext uri="{9D8B030D-6E8A-4147-A177-3AD203B41FA5}">
                      <a16:colId xmlns:a16="http://schemas.microsoft.com/office/drawing/2014/main" val="1444552391"/>
                    </a:ext>
                  </a:extLst>
                </a:gridCol>
                <a:gridCol w="1352868">
                  <a:extLst>
                    <a:ext uri="{9D8B030D-6E8A-4147-A177-3AD203B41FA5}">
                      <a16:colId xmlns:a16="http://schemas.microsoft.com/office/drawing/2014/main" val="4227142119"/>
                    </a:ext>
                  </a:extLst>
                </a:gridCol>
                <a:gridCol w="349568">
                  <a:extLst>
                    <a:ext uri="{9D8B030D-6E8A-4147-A177-3AD203B41FA5}">
                      <a16:colId xmlns:a16="http://schemas.microsoft.com/office/drawing/2014/main" val="3827907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ID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Destination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Source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Authentication Algorithm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TX Rate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Negotiation Method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3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343697"/>
                  </a:ext>
                </a:extLst>
              </a:tr>
            </a:tbl>
          </a:graphicData>
        </a:graphic>
      </p:graphicFrame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5E579C1-B46C-4F46-A5D8-5D1CA33B2D62}"/>
              </a:ext>
            </a:extLst>
          </p:cNvPr>
          <p:cNvSpPr txBox="1"/>
          <p:nvPr/>
        </p:nvSpPr>
        <p:spPr>
          <a:xfrm>
            <a:off x="4048080" y="2550787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947DEB64-71FD-0B48-B15C-B4E40C2317B8}"/>
              </a:ext>
            </a:extLst>
          </p:cNvPr>
          <p:cNvCxnSpPr>
            <a:cxnSpLocks/>
            <a:stCxn id="23" idx="2"/>
            <a:endCxn id="61" idx="0"/>
          </p:cNvCxnSpPr>
          <p:nvPr/>
        </p:nvCxnSpPr>
        <p:spPr bwMode="auto">
          <a:xfrm flipH="1">
            <a:off x="4436969" y="2981674"/>
            <a:ext cx="429605" cy="3540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フリーフォーム 12">
            <a:extLst>
              <a:ext uri="{FF2B5EF4-FFF2-40B4-BE49-F238E27FC236}">
                <a16:creationId xmlns:a16="http://schemas.microsoft.com/office/drawing/2014/main" id="{E7A75A1E-E857-7640-A494-A7866165375A}"/>
              </a:ext>
            </a:extLst>
          </p:cNvPr>
          <p:cNvSpPr/>
          <p:nvPr/>
        </p:nvSpPr>
        <p:spPr bwMode="auto">
          <a:xfrm>
            <a:off x="4586137" y="4601980"/>
            <a:ext cx="3695929" cy="831954"/>
          </a:xfrm>
          <a:custGeom>
            <a:avLst/>
            <a:gdLst>
              <a:gd name="connsiteX0" fmla="*/ 53319 w 3695929"/>
              <a:gd name="connsiteY0" fmla="*/ 0 h 831954"/>
              <a:gd name="connsiteX1" fmla="*/ 503024 w 3695929"/>
              <a:gd name="connsiteY1" fmla="*/ 614597 h 831954"/>
              <a:gd name="connsiteX2" fmla="*/ 3695929 w 3695929"/>
              <a:gd name="connsiteY2" fmla="*/ 831954 h 831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95929" h="831954">
                <a:moveTo>
                  <a:pt x="53319" y="0"/>
                </a:moveTo>
                <a:cubicBezTo>
                  <a:pt x="-25380" y="237969"/>
                  <a:pt x="-104078" y="475938"/>
                  <a:pt x="503024" y="614597"/>
                </a:cubicBezTo>
                <a:cubicBezTo>
                  <a:pt x="1110126" y="753256"/>
                  <a:pt x="2403027" y="792605"/>
                  <a:pt x="3695929" y="831954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1E603AA-3C74-F14B-A6CA-D7C904E5B4A6}"/>
              </a:ext>
            </a:extLst>
          </p:cNvPr>
          <p:cNvSpPr txBox="1"/>
          <p:nvPr/>
        </p:nvSpPr>
        <p:spPr>
          <a:xfrm>
            <a:off x="2618216" y="5420964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search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C03BD52-B015-324F-90D0-AFE0F264CB1B}"/>
              </a:ext>
            </a:extLst>
          </p:cNvPr>
          <p:cNvSpPr txBox="1"/>
          <p:nvPr/>
        </p:nvSpPr>
        <p:spPr>
          <a:xfrm>
            <a:off x="5276614" y="5035350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get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14" name="フリーフォーム 13">
            <a:extLst>
              <a:ext uri="{FF2B5EF4-FFF2-40B4-BE49-F238E27FC236}">
                <a16:creationId xmlns:a16="http://schemas.microsoft.com/office/drawing/2014/main" id="{73EA98CE-0B81-C444-8737-1C0074B55AAC}"/>
              </a:ext>
            </a:extLst>
          </p:cNvPr>
          <p:cNvSpPr/>
          <p:nvPr/>
        </p:nvSpPr>
        <p:spPr bwMode="auto">
          <a:xfrm>
            <a:off x="129093" y="4544066"/>
            <a:ext cx="8152973" cy="861690"/>
          </a:xfrm>
          <a:custGeom>
            <a:avLst/>
            <a:gdLst>
              <a:gd name="connsiteX0" fmla="*/ 8330066 w 8330066"/>
              <a:gd name="connsiteY0" fmla="*/ 764498 h 839501"/>
              <a:gd name="connsiteX1" fmla="*/ 797508 w 8330066"/>
              <a:gd name="connsiteY1" fmla="*/ 801974 h 839501"/>
              <a:gd name="connsiteX2" fmla="*/ 212892 w 8330066"/>
              <a:gd name="connsiteY2" fmla="*/ 299803 h 839501"/>
              <a:gd name="connsiteX3" fmla="*/ 722557 w 8330066"/>
              <a:gd name="connsiteY3" fmla="*/ 0 h 839501"/>
              <a:gd name="connsiteX0" fmla="*/ 8361737 w 8361737"/>
              <a:gd name="connsiteY0" fmla="*/ 764498 h 838947"/>
              <a:gd name="connsiteX1" fmla="*/ 829179 w 8361737"/>
              <a:gd name="connsiteY1" fmla="*/ 801974 h 838947"/>
              <a:gd name="connsiteX2" fmla="*/ 184602 w 8361737"/>
              <a:gd name="connsiteY2" fmla="*/ 307298 h 838947"/>
              <a:gd name="connsiteX3" fmla="*/ 754228 w 8361737"/>
              <a:gd name="connsiteY3" fmla="*/ 0 h 838947"/>
              <a:gd name="connsiteX0" fmla="*/ 8347347 w 8347347"/>
              <a:gd name="connsiteY0" fmla="*/ 764498 h 842274"/>
              <a:gd name="connsiteX1" fmla="*/ 814789 w 8347347"/>
              <a:gd name="connsiteY1" fmla="*/ 801974 h 842274"/>
              <a:gd name="connsiteX2" fmla="*/ 170212 w 8347347"/>
              <a:gd name="connsiteY2" fmla="*/ 307298 h 842274"/>
              <a:gd name="connsiteX3" fmla="*/ 739838 w 8347347"/>
              <a:gd name="connsiteY3" fmla="*/ 0 h 842274"/>
              <a:gd name="connsiteX0" fmla="*/ 8316350 w 8316350"/>
              <a:gd name="connsiteY0" fmla="*/ 764498 h 922189"/>
              <a:gd name="connsiteX1" fmla="*/ 783792 w 8316350"/>
              <a:gd name="connsiteY1" fmla="*/ 801974 h 922189"/>
              <a:gd name="connsiteX2" fmla="*/ 139215 w 8316350"/>
              <a:gd name="connsiteY2" fmla="*/ 307298 h 922189"/>
              <a:gd name="connsiteX3" fmla="*/ 708841 w 8316350"/>
              <a:gd name="connsiteY3" fmla="*/ 0 h 922189"/>
              <a:gd name="connsiteX0" fmla="*/ 8112522 w 8112522"/>
              <a:gd name="connsiteY0" fmla="*/ 764498 h 861690"/>
              <a:gd name="connsiteX1" fmla="*/ 579964 w 8112522"/>
              <a:gd name="connsiteY1" fmla="*/ 801974 h 861690"/>
              <a:gd name="connsiteX2" fmla="*/ 505013 w 8112522"/>
              <a:gd name="connsiteY2" fmla="*/ 0 h 861690"/>
              <a:gd name="connsiteX0" fmla="*/ 8152973 w 8152973"/>
              <a:gd name="connsiteY0" fmla="*/ 764498 h 861690"/>
              <a:gd name="connsiteX1" fmla="*/ 620415 w 8152973"/>
              <a:gd name="connsiteY1" fmla="*/ 801974 h 861690"/>
              <a:gd name="connsiteX2" fmla="*/ 545464 w 8152973"/>
              <a:gd name="connsiteY2" fmla="*/ 0 h 861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52973" h="861690">
                <a:moveTo>
                  <a:pt x="8152973" y="764498"/>
                </a:moveTo>
                <a:cubicBezTo>
                  <a:pt x="5063125" y="821960"/>
                  <a:pt x="1888333" y="929390"/>
                  <a:pt x="620415" y="801974"/>
                </a:cubicBezTo>
                <a:cubicBezTo>
                  <a:pt x="-647503" y="674558"/>
                  <a:pt x="396187" y="54651"/>
                  <a:pt x="545464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フリーフォーム 14">
            <a:extLst>
              <a:ext uri="{FF2B5EF4-FFF2-40B4-BE49-F238E27FC236}">
                <a16:creationId xmlns:a16="http://schemas.microsoft.com/office/drawing/2014/main" id="{DC6F06C7-7DED-6143-A6B5-8CFFFC41B690}"/>
              </a:ext>
            </a:extLst>
          </p:cNvPr>
          <p:cNvSpPr/>
          <p:nvPr/>
        </p:nvSpPr>
        <p:spPr bwMode="auto">
          <a:xfrm>
            <a:off x="77202" y="4586990"/>
            <a:ext cx="8384746" cy="1993692"/>
          </a:xfrm>
          <a:custGeom>
            <a:avLst/>
            <a:gdLst>
              <a:gd name="connsiteX0" fmla="*/ 8384746 w 8384746"/>
              <a:gd name="connsiteY0" fmla="*/ 1993692 h 1993692"/>
              <a:gd name="connsiteX1" fmla="*/ 747257 w 8384746"/>
              <a:gd name="connsiteY1" fmla="*/ 1124262 h 1993692"/>
              <a:gd name="connsiteX2" fmla="*/ 709782 w 8384746"/>
              <a:gd name="connsiteY2" fmla="*/ 0 h 1993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84746" h="1993692">
                <a:moveTo>
                  <a:pt x="8384746" y="1993692"/>
                </a:moveTo>
                <a:cubicBezTo>
                  <a:pt x="5205582" y="1725118"/>
                  <a:pt x="2026418" y="1456544"/>
                  <a:pt x="747257" y="1124262"/>
                </a:cubicBezTo>
                <a:cubicBezTo>
                  <a:pt x="-531904" y="791980"/>
                  <a:pt x="88939" y="395990"/>
                  <a:pt x="709782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フリーフォーム 15">
            <a:extLst>
              <a:ext uri="{FF2B5EF4-FFF2-40B4-BE49-F238E27FC236}">
                <a16:creationId xmlns:a16="http://schemas.microsoft.com/office/drawing/2014/main" id="{169EC33E-923F-9247-A2E6-43EFE586E84B}"/>
              </a:ext>
            </a:extLst>
          </p:cNvPr>
          <p:cNvSpPr/>
          <p:nvPr/>
        </p:nvSpPr>
        <p:spPr bwMode="auto">
          <a:xfrm>
            <a:off x="5789706" y="4579495"/>
            <a:ext cx="2649756" cy="2121108"/>
          </a:xfrm>
          <a:custGeom>
            <a:avLst/>
            <a:gdLst>
              <a:gd name="connsiteX0" fmla="*/ 63953 w 2649756"/>
              <a:gd name="connsiteY0" fmla="*/ 0 h 2121108"/>
              <a:gd name="connsiteX1" fmla="*/ 333776 w 2649756"/>
              <a:gd name="connsiteY1" fmla="*/ 1371600 h 2121108"/>
              <a:gd name="connsiteX2" fmla="*/ 2649756 w 2649756"/>
              <a:gd name="connsiteY2" fmla="*/ 2121108 h 212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9756" h="2121108">
                <a:moveTo>
                  <a:pt x="63953" y="0"/>
                </a:moveTo>
                <a:cubicBezTo>
                  <a:pt x="-16619" y="509041"/>
                  <a:pt x="-97191" y="1018082"/>
                  <a:pt x="333776" y="1371600"/>
                </a:cubicBezTo>
                <a:cubicBezTo>
                  <a:pt x="764743" y="1725118"/>
                  <a:pt x="1707249" y="1923113"/>
                  <a:pt x="2649756" y="212110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36BCAEC-B886-1145-AFFC-97516A0541AA}"/>
              </a:ext>
            </a:extLst>
          </p:cNvPr>
          <p:cNvSpPr txBox="1"/>
          <p:nvPr/>
        </p:nvSpPr>
        <p:spPr>
          <a:xfrm>
            <a:off x="8493404" y="6514365"/>
            <a:ext cx="1527982" cy="25391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PHY-</a:t>
            </a:r>
            <a:r>
              <a:rPr kumimoji="1" lang="en-US" altLang="ja-JP" sz="1050" dirty="0" err="1">
                <a:solidFill>
                  <a:srgbClr val="FF0000"/>
                </a:solidFill>
              </a:rPr>
              <a:t>TXSTART.request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52895C8-5201-8A41-B554-E97202D3049F}"/>
              </a:ext>
            </a:extLst>
          </p:cNvPr>
          <p:cNvSpPr txBox="1"/>
          <p:nvPr/>
        </p:nvSpPr>
        <p:spPr>
          <a:xfrm>
            <a:off x="3013025" y="5829701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search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39A7985-2C15-4D4C-8A11-CBED83E285BD}"/>
              </a:ext>
            </a:extLst>
          </p:cNvPr>
          <p:cNvSpPr txBox="1"/>
          <p:nvPr/>
        </p:nvSpPr>
        <p:spPr>
          <a:xfrm>
            <a:off x="6128385" y="5756891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get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79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D30294-6D6B-C948-9F59-43003A6C1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7C6554-E1D2-FD46-A234-CF41FEA2E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provides 2 types of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DL: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An EBCS AP distributes multicast contents to both associated and unassociated EBCS receivers with origin authenticity.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EBCS UL: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The EBCS UL Service procedure allows a non-AP STA to transmit an EBCS UL frame with the</a:t>
            </a:r>
            <a:r>
              <a:rPr lang="ja-JP" altLang="en-US"/>
              <a:t>　</a:t>
            </a:r>
            <a:r>
              <a:rPr lang="en-US" altLang="ja-JP" dirty="0"/>
              <a:t>expectation that one or more EBCS APs in the neighborhood would relay the HLP payload carried in the frame to a destination specified in the frame.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E25E96-DC94-8540-A2BD-01E292B2D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D47A-1666-2242-A4DE-E4A713F4B7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0C4554A-CE7A-FC40-B1A7-76892ABFC6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21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DL Use Case:  Stadium Video Distribution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4"/>
            <a:ext cx="4780409" cy="1375272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audience, coaches and referees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Broadcasters, e.g., Live TV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244104"/>
            <a:ext cx="478040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to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Reuse existing technology while reducing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916482"/>
            <a:ext cx="4780408" cy="216152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videos to a large number of densely located STAs, which may be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multiple video streams, e.g.: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live video feed/Video Highlights Replay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from different angles of the game (e.g., in soccer)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of different sport activities that take place in parallel (e.g., athletics)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videos to a large number of densely located STAs. These STAs may be associated, or unassociated with the AP or may be  STAs that do not transmit.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7268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CD67C1-AA58-45BA-8EA6-CF6040F8A425}"/>
              </a:ext>
            </a:extLst>
          </p:cNvPr>
          <p:cNvGrpSpPr/>
          <p:nvPr/>
        </p:nvGrpSpPr>
        <p:grpSpPr>
          <a:xfrm>
            <a:off x="1254831" y="1916832"/>
            <a:ext cx="4511479" cy="1561470"/>
            <a:chOff x="7070921" y="990600"/>
            <a:chExt cx="4511479" cy="1687715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8A2CF56-51DF-4AF8-8572-DAC83B4D7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6751" y="1081087"/>
              <a:ext cx="374005" cy="5334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FE67DF28-AEBE-42E8-A63C-EF6A5D7C4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41551" y="990600"/>
              <a:ext cx="3019425" cy="714375"/>
            </a:xfrm>
            <a:prstGeom prst="rect">
              <a:avLst/>
            </a:prstGeom>
          </p:spPr>
        </p:pic>
        <p:cxnSp>
          <p:nvCxnSpPr>
            <p:cNvPr id="29" name="Elbow Connector 6">
              <a:extLst>
                <a:ext uri="{FF2B5EF4-FFF2-40B4-BE49-F238E27FC236}">
                  <a16:creationId xmlns:a16="http://schemas.microsoft.com/office/drawing/2014/main" id="{FFA7E8E5-67DC-407A-8B90-7C0688796AE6}"/>
                </a:ext>
              </a:extLst>
            </p:cNvPr>
            <p:cNvCxnSpPr/>
            <p:nvPr/>
          </p:nvCxnSpPr>
          <p:spPr bwMode="auto">
            <a:xfrm flipV="1">
              <a:off x="10313351" y="1347787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355A7BC-1291-426B-8BD4-D516D4AB3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0921" y="1233815"/>
              <a:ext cx="407694" cy="266700"/>
            </a:xfrm>
            <a:prstGeom prst="rect">
              <a:avLst/>
            </a:prstGeom>
          </p:spPr>
        </p:pic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A7B15D0C-72E9-403C-9CC5-21805DFD50BC}"/>
                </a:ext>
              </a:extLst>
            </p:cNvPr>
            <p:cNvSpPr txBox="1"/>
            <p:nvPr/>
          </p:nvSpPr>
          <p:spPr>
            <a:xfrm>
              <a:off x="9607444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32" name="TextBox 9">
              <a:extLst>
                <a:ext uri="{FF2B5EF4-FFF2-40B4-BE49-F238E27FC236}">
                  <a16:creationId xmlns:a16="http://schemas.microsoft.com/office/drawing/2014/main" id="{92C02D96-6361-4F83-AAB6-E73DCA4C711F}"/>
                </a:ext>
              </a:extLst>
            </p:cNvPr>
            <p:cNvSpPr txBox="1"/>
            <p:nvPr/>
          </p:nvSpPr>
          <p:spPr>
            <a:xfrm>
              <a:off x="10820401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34" name="TextBox 11">
              <a:extLst>
                <a:ext uri="{FF2B5EF4-FFF2-40B4-BE49-F238E27FC236}">
                  <a16:creationId xmlns:a16="http://schemas.microsoft.com/office/drawing/2014/main" id="{2A9AA08C-62EE-47C7-9F9E-54F7D24B9186}"/>
                </a:ext>
              </a:extLst>
            </p:cNvPr>
            <p:cNvSpPr txBox="1"/>
            <p:nvPr/>
          </p:nvSpPr>
          <p:spPr>
            <a:xfrm>
              <a:off x="7070921" y="1521731"/>
              <a:ext cx="65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</p:txBody>
        </p:sp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A902458E-7B0E-4522-9363-E7FF40317ED1}"/>
                </a:ext>
              </a:extLst>
            </p:cNvPr>
            <p:cNvSpPr txBox="1"/>
            <p:nvPr/>
          </p:nvSpPr>
          <p:spPr>
            <a:xfrm>
              <a:off x="7573401" y="2416705"/>
              <a:ext cx="656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 STA 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9EDC09D-AA76-46B1-B938-5D065F7B8457}"/>
                </a:ext>
              </a:extLst>
            </p:cNvPr>
            <p:cNvSpPr/>
            <p:nvPr/>
          </p:nvSpPr>
          <p:spPr bwMode="auto">
            <a:xfrm>
              <a:off x="7341551" y="1290309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D0359DF-17A2-4E61-BB53-8401A7A0949A}"/>
                </a:ext>
              </a:extLst>
            </p:cNvPr>
            <p:cNvCxnSpPr/>
            <p:nvPr/>
          </p:nvCxnSpPr>
          <p:spPr bwMode="auto">
            <a:xfrm>
              <a:off x="7596845" y="1392981"/>
              <a:ext cx="736035" cy="21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A144301-ECE1-4275-906D-168FE092C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8072" y="2032103"/>
              <a:ext cx="407694" cy="203413"/>
            </a:xfrm>
            <a:prstGeom prst="rect">
              <a:avLst/>
            </a:prstGeom>
          </p:spPr>
        </p:pic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5B4D999-B822-49DD-980A-25F3AB955DC0}"/>
                </a:ext>
              </a:extLst>
            </p:cNvPr>
            <p:cNvCxnSpPr/>
            <p:nvPr/>
          </p:nvCxnSpPr>
          <p:spPr bwMode="auto">
            <a:xfrm flipV="1">
              <a:off x="7892942" y="1600200"/>
              <a:ext cx="489058" cy="5186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</p:grpSp>
      <p:pic>
        <p:nvPicPr>
          <p:cNvPr id="68" name="Picture 67">
            <a:extLst>
              <a:ext uri="{FF2B5EF4-FFF2-40B4-BE49-F238E27FC236}">
                <a16:creationId xmlns:a16="http://schemas.microsoft.com/office/drawing/2014/main" id="{9FE518D1-433B-41FC-939E-546EAF641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0195" y="2730239"/>
            <a:ext cx="2691352" cy="41362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30CA625-0B7D-4343-91C4-04D00302BFDD}"/>
              </a:ext>
            </a:extLst>
          </p:cNvPr>
          <p:cNvSpPr/>
          <p:nvPr/>
        </p:nvSpPr>
        <p:spPr bwMode="auto">
          <a:xfrm>
            <a:off x="2073360" y="2786621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907" y="685801"/>
            <a:ext cx="8808924" cy="510952"/>
          </a:xfrm>
        </p:spPr>
        <p:txBody>
          <a:bodyPr/>
          <a:lstStyle/>
          <a:p>
            <a:r>
              <a:rPr kumimoji="1" lang="en-US" altLang="ja-JP" dirty="0"/>
              <a:t>UL Use Case:  Low Power Sensor UL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2"/>
            <a:ext cx="4605765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IoT 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APs, IoT devices,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172098"/>
            <a:ext cx="4605764" cy="1209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information destined to the end server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enable low power sensor STA operations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880428"/>
            <a:ext cx="4605766" cy="206073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are not associated with itself to end-servers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STAs have pre-configured keys to enable secure message delivery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are expected to generate low rate data: e.g., 100bps short burst once a day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APs may enforce service policy 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150019"/>
            <a:ext cx="4536505" cy="123130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IoT devices automatically connect to the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 zero setup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Low power IoT devices in mobility report to their servers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 scanning and association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876B940-A82D-4BF9-82DE-838B133B8C79}"/>
              </a:ext>
            </a:extLst>
          </p:cNvPr>
          <p:cNvGrpSpPr/>
          <p:nvPr/>
        </p:nvGrpSpPr>
        <p:grpSpPr>
          <a:xfrm>
            <a:off x="1387600" y="3592561"/>
            <a:ext cx="3988319" cy="1385890"/>
            <a:chOff x="7123588" y="3570085"/>
            <a:chExt cx="4474491" cy="2393607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A6A0AAE-E837-494C-875D-654B3C2DE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65418" y="4766731"/>
              <a:ext cx="3019425" cy="714375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AE8EBA8-0F96-4D18-9279-D158A5C1E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2430" y="3660572"/>
              <a:ext cx="374005" cy="53340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920A7FA-FB2F-43B1-BD6F-816583502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57230" y="3570085"/>
              <a:ext cx="3019425" cy="714375"/>
            </a:xfrm>
            <a:prstGeom prst="rect">
              <a:avLst/>
            </a:prstGeom>
          </p:spPr>
        </p:pic>
        <p:cxnSp>
          <p:nvCxnSpPr>
            <p:cNvPr id="46" name="Elbow Connector 27">
              <a:extLst>
                <a:ext uri="{FF2B5EF4-FFF2-40B4-BE49-F238E27FC236}">
                  <a16:creationId xmlns:a16="http://schemas.microsoft.com/office/drawing/2014/main" id="{ECCB1300-C2EF-4791-B8D7-1B4F429836EE}"/>
                </a:ext>
              </a:extLst>
            </p:cNvPr>
            <p:cNvCxnSpPr/>
            <p:nvPr/>
          </p:nvCxnSpPr>
          <p:spPr bwMode="auto">
            <a:xfrm flipV="1">
              <a:off x="10329030" y="3927272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0411DC6-23FF-4BE8-9DC9-1BDF9146B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588" y="3810000"/>
              <a:ext cx="407694" cy="266700"/>
            </a:xfrm>
            <a:prstGeom prst="rect">
              <a:avLst/>
            </a:prstGeom>
          </p:spPr>
        </p:pic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2A72A7B1-DAA3-491D-B33A-B4EB82340986}"/>
                </a:ext>
              </a:extLst>
            </p:cNvPr>
            <p:cNvSpPr txBox="1"/>
            <p:nvPr/>
          </p:nvSpPr>
          <p:spPr>
            <a:xfrm>
              <a:off x="9623123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E405BC0F-0382-4961-806B-E7016AEC56A9}"/>
                </a:ext>
              </a:extLst>
            </p:cNvPr>
            <p:cNvSpPr txBox="1"/>
            <p:nvPr/>
          </p:nvSpPr>
          <p:spPr>
            <a:xfrm>
              <a:off x="10836080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011B5FE7-1118-4E5E-937F-12FDAA35B645}"/>
                </a:ext>
              </a:extLst>
            </p:cNvPr>
            <p:cNvSpPr txBox="1"/>
            <p:nvPr/>
          </p:nvSpPr>
          <p:spPr>
            <a:xfrm>
              <a:off x="8503879" y="4220065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1</a:t>
              </a:r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345BB324-B7FC-4C90-9C4D-61F5B681A916}"/>
                </a:ext>
              </a:extLst>
            </p:cNvPr>
            <p:cNvSpPr txBox="1"/>
            <p:nvPr/>
          </p:nvSpPr>
          <p:spPr>
            <a:xfrm>
              <a:off x="7123588" y="4097916"/>
              <a:ext cx="7693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dirty="0"/>
                <a:t>@ </a:t>
              </a:r>
              <a:r>
                <a:rPr lang="en-US" sz="1100" b="1" i="1" dirty="0"/>
                <a:t>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E8A45A3-54F0-4934-A420-AD9DA55F31FE}"/>
                </a:ext>
              </a:extLst>
            </p:cNvPr>
            <p:cNvSpPr/>
            <p:nvPr/>
          </p:nvSpPr>
          <p:spPr bwMode="auto">
            <a:xfrm>
              <a:off x="7357230" y="3869794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AD623A8-AED7-4BD3-938F-163073C38C41}"/>
                </a:ext>
              </a:extLst>
            </p:cNvPr>
            <p:cNvCxnSpPr/>
            <p:nvPr/>
          </p:nvCxnSpPr>
          <p:spPr bwMode="auto">
            <a:xfrm flipV="1">
              <a:off x="7653561" y="3994213"/>
              <a:ext cx="694998" cy="519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629D3C2-E9FC-4E8F-AD54-2426B93729D3}"/>
                </a:ext>
              </a:extLst>
            </p:cNvPr>
            <p:cNvSpPr/>
            <p:nvPr/>
          </p:nvSpPr>
          <p:spPr bwMode="auto">
            <a:xfrm>
              <a:off x="9296400" y="4766731"/>
              <a:ext cx="1598425" cy="714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39CA281-ABC9-4906-9C9E-AD93102AF4D8}"/>
                </a:ext>
              </a:extLst>
            </p:cNvPr>
            <p:cNvSpPr/>
            <p:nvPr/>
          </p:nvSpPr>
          <p:spPr bwMode="auto">
            <a:xfrm>
              <a:off x="7726721" y="5058398"/>
              <a:ext cx="883879" cy="34555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490C417-FE6F-49B0-A66B-E86F2D90D99A}"/>
                </a:ext>
              </a:extLst>
            </p:cNvPr>
            <p:cNvCxnSpPr/>
            <p:nvPr/>
          </p:nvCxnSpPr>
          <p:spPr bwMode="auto">
            <a:xfrm flipV="1">
              <a:off x="9071341" y="4208640"/>
              <a:ext cx="551782" cy="8066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0D3D482-CAA9-411D-AFE3-C9D8236E18C1}"/>
                </a:ext>
              </a:extLst>
            </p:cNvPr>
            <p:cNvCxnSpPr/>
            <p:nvPr/>
          </p:nvCxnSpPr>
          <p:spPr bwMode="auto">
            <a:xfrm flipV="1">
              <a:off x="7799639" y="5187250"/>
              <a:ext cx="779128" cy="5576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8" name="TextBox 50">
              <a:extLst>
                <a:ext uri="{FF2B5EF4-FFF2-40B4-BE49-F238E27FC236}">
                  <a16:creationId xmlns:a16="http://schemas.microsoft.com/office/drawing/2014/main" id="{EF673DC9-DE04-417A-85BC-6978A6364BA3}"/>
                </a:ext>
              </a:extLst>
            </p:cNvPr>
            <p:cNvSpPr txBox="1"/>
            <p:nvPr/>
          </p:nvSpPr>
          <p:spPr>
            <a:xfrm>
              <a:off x="8683631" y="5403949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2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D134A9AC-F785-411F-800E-5CE6EF1F9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8118" y="4931580"/>
              <a:ext cx="407694" cy="266700"/>
            </a:xfrm>
            <a:prstGeom prst="rect">
              <a:avLst/>
            </a:prstGeom>
          </p:spPr>
        </p:pic>
        <p:sp>
          <p:nvSpPr>
            <p:cNvPr id="60" name="TextBox 55">
              <a:extLst>
                <a:ext uri="{FF2B5EF4-FFF2-40B4-BE49-F238E27FC236}">
                  <a16:creationId xmlns:a16="http://schemas.microsoft.com/office/drawing/2014/main" id="{ADDACD80-15EC-44DB-9AC4-7C51DFA3BC43}"/>
                </a:ext>
              </a:extLst>
            </p:cNvPr>
            <p:cNvSpPr txBox="1"/>
            <p:nvPr/>
          </p:nvSpPr>
          <p:spPr>
            <a:xfrm>
              <a:off x="7328117" y="5219496"/>
              <a:ext cx="960252" cy="744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i="1" dirty="0"/>
                <a:t>@ 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2</a:t>
              </a:r>
              <a:endParaRPr lang="en-US" sz="1100" b="1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3463109" y="3179521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Zero Setup Sensor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3428981" y="4380862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Sensor on the move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30132A16-C2EB-40F8-8E59-2D23FED87A13}"/>
              </a:ext>
            </a:extLst>
          </p:cNvPr>
          <p:cNvSpPr txBox="1"/>
          <p:nvPr/>
        </p:nvSpPr>
        <p:spPr>
          <a:xfrm>
            <a:off x="2674353" y="2507952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1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C7C057-CE32-4A09-9E01-15380D13B9F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85410" y="3003805"/>
            <a:ext cx="635107" cy="146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06BBD-AC93-4BFE-96E6-967E55F71773}"/>
              </a:ext>
            </a:extLst>
          </p:cNvPr>
          <p:cNvSpPr/>
          <p:nvPr/>
        </p:nvSpPr>
        <p:spPr bwMode="auto">
          <a:xfrm>
            <a:off x="3463110" y="2749326"/>
            <a:ext cx="1218438" cy="433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50">
            <a:extLst>
              <a:ext uri="{FF2B5EF4-FFF2-40B4-BE49-F238E27FC236}">
                <a16:creationId xmlns:a16="http://schemas.microsoft.com/office/drawing/2014/main" id="{D55C077F-8FAE-424C-A680-07948F54F431}"/>
              </a:ext>
            </a:extLst>
          </p:cNvPr>
          <p:cNvSpPr txBox="1"/>
          <p:nvPr/>
        </p:nvSpPr>
        <p:spPr>
          <a:xfrm>
            <a:off x="2941532" y="3116175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2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DA9CC7F-61AE-471D-8C79-689CB3595A11}"/>
              </a:ext>
            </a:extLst>
          </p:cNvPr>
          <p:cNvCxnSpPr>
            <a:cxnSpLocks/>
          </p:cNvCxnSpPr>
          <p:nvPr/>
        </p:nvCxnSpPr>
        <p:spPr bwMode="auto">
          <a:xfrm flipV="1">
            <a:off x="3492591" y="2504706"/>
            <a:ext cx="344218" cy="28655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9C6DFB2-2B18-49CC-A91D-66D2490A9C43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9556" y="2487251"/>
            <a:ext cx="500125" cy="4560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D6A5F0-07CD-8249-90F8-DB8784A7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Frame Types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319024-6740-104C-A5DC-1070308E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Info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Key, Content information…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C00000"/>
                </a:solidFill>
              </a:rPr>
              <a:t>EBCS Data frame (Data frame, Class 1):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UL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Content, Key…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Public Action frames does not affect data plain architecture.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9E8330-4EE3-FF45-92A1-28881C4F27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FE0653-3548-FC45-92F8-DDE0FF85E6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341406-A850-BB40-A4B0-1E9EDE5313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August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22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86449</TotalTime>
  <Words>2663</Words>
  <Application>Microsoft Macintosh PowerPoint</Application>
  <PresentationFormat>ワイド画面</PresentationFormat>
  <Paragraphs>771</Paragraphs>
  <Slides>34</Slides>
  <Notes>5</Notes>
  <HiddenSlides>1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34</vt:i4>
      </vt:variant>
    </vt:vector>
  </HeadingPairs>
  <TitlesOfParts>
    <vt:vector size="39" baseType="lpstr">
      <vt:lpstr>Arial</vt:lpstr>
      <vt:lpstr>Helvetica</vt:lpstr>
      <vt:lpstr>Times New Roman</vt:lpstr>
      <vt:lpstr>Office テーマ</vt:lpstr>
      <vt:lpstr>文書</vt:lpstr>
      <vt:lpstr>EBCS Architecture</vt:lpstr>
      <vt:lpstr>Abstract</vt:lpstr>
      <vt:lpstr>Control Plane</vt:lpstr>
      <vt:lpstr>Data Plane</vt:lpstr>
      <vt:lpstr>Control Plane with MIB</vt:lpstr>
      <vt:lpstr>EBCS</vt:lpstr>
      <vt:lpstr>DL Use Case:  Stadium Video Distribution</vt:lpstr>
      <vt:lpstr>UL Use Case:  Low Power Sensor UL Broadcast</vt:lpstr>
      <vt:lpstr>Frame Types</vt:lpstr>
      <vt:lpstr>EBCS DL</vt:lpstr>
      <vt:lpstr>DL Architecture Option 1</vt:lpstr>
      <vt:lpstr>PowerPoint プレゼンテーション</vt:lpstr>
      <vt:lpstr>Traffic Category</vt:lpstr>
      <vt:lpstr>AP (Category 1)</vt:lpstr>
      <vt:lpstr>Share</vt:lpstr>
      <vt:lpstr>AP (Category 2)</vt:lpstr>
      <vt:lpstr>AP (Category 3)</vt:lpstr>
      <vt:lpstr>Content List Item (Enhanced Broadcast Services Tuple field, Figure 9-839b)</vt:lpstr>
      <vt:lpstr>Option 2: EBCS role</vt:lpstr>
      <vt:lpstr>Option 2: EBCS role</vt:lpstr>
      <vt:lpstr>PowerPoint プレゼンテーション</vt:lpstr>
      <vt:lpstr>Define New eBCS Data frame (Copied from 11-19/1506r3)</vt:lpstr>
      <vt:lpstr>EBCS AP MIB Variables</vt:lpstr>
      <vt:lpstr>EBCS AP MLME SAP interfaces</vt:lpstr>
      <vt:lpstr>EBCS receiver MLME SAP interfaces</vt:lpstr>
      <vt:lpstr>2021 July</vt:lpstr>
      <vt:lpstr>EBCS AP</vt:lpstr>
      <vt:lpstr>Practical DL Example</vt:lpstr>
      <vt:lpstr>Content List Usage</vt:lpstr>
      <vt:lpstr>Control Plane</vt:lpstr>
      <vt:lpstr>AP Architecture: Option 1</vt:lpstr>
      <vt:lpstr>AP Architecture: Option 2</vt:lpstr>
      <vt:lpstr>Pros and Cons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185</cp:revision>
  <cp:lastPrinted>1601-01-01T00:00:00Z</cp:lastPrinted>
  <dcterms:created xsi:type="dcterms:W3CDTF">2019-03-11T15:18:40Z</dcterms:created>
  <dcterms:modified xsi:type="dcterms:W3CDTF">2021-08-17T12:47:12Z</dcterms:modified>
</cp:coreProperties>
</file>