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323" r:id="rId4"/>
    <p:sldId id="324" r:id="rId5"/>
    <p:sldId id="325" r:id="rId6"/>
    <p:sldId id="306" r:id="rId7"/>
    <p:sldId id="287" r:id="rId8"/>
    <p:sldId id="285" r:id="rId9"/>
    <p:sldId id="307" r:id="rId10"/>
    <p:sldId id="266" r:id="rId11"/>
    <p:sldId id="259" r:id="rId12"/>
    <p:sldId id="312" r:id="rId13"/>
    <p:sldId id="313" r:id="rId14"/>
    <p:sldId id="314" r:id="rId15"/>
    <p:sldId id="320" r:id="rId16"/>
    <p:sldId id="317" r:id="rId17"/>
    <p:sldId id="318" r:id="rId18"/>
    <p:sldId id="319" r:id="rId19"/>
    <p:sldId id="305" r:id="rId20"/>
    <p:sldId id="321" r:id="rId21"/>
    <p:sldId id="322" r:id="rId22"/>
    <p:sldId id="303" r:id="rId23"/>
    <p:sldId id="308" r:id="rId24"/>
    <p:sldId id="309" r:id="rId25"/>
    <p:sldId id="311" r:id="rId26"/>
    <p:sldId id="326" r:id="rId27"/>
    <p:sldId id="328" r:id="rId28"/>
    <p:sldId id="327" r:id="rId29"/>
    <p:sldId id="329" r:id="rId3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59B"/>
    <a:srgbClr val="FF4640"/>
    <a:srgbClr val="5DC5FF"/>
    <a:srgbClr val="55FF52"/>
    <a:srgbClr val="FFF649"/>
    <a:srgbClr val="FFFCB4"/>
    <a:srgbClr val="000000"/>
    <a:srgbClr val="FFFFFF"/>
    <a:srgbClr val="FF3B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523" autoAdjust="0"/>
    <p:restoredTop sz="96342"/>
  </p:normalViewPr>
  <p:slideViewPr>
    <p:cSldViewPr snapToGrid="0">
      <p:cViewPr varScale="1">
        <p:scale>
          <a:sx n="217" d="100"/>
          <a:sy n="217" d="100"/>
        </p:scale>
        <p:origin x="208" y="2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July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842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July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138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424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802.11-21/0900r7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EBCS Architecture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文書" r:id="rId4" imgW="10439400" imgH="2387600" progId="Word.Document.8">
                  <p:embed/>
                </p:oleObj>
              </mc:Choice>
              <mc:Fallback>
                <p:oleObj name="文書" r:id="rId4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7C55B3-5460-6545-A1BF-4B30AC845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DL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BF4FE80-1BDD-2D4E-8066-A538A0D147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36C807-EF5A-0940-BABD-226A926C0B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A4E711B-ECFB-524A-8CA6-E0520FCB01D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3288122-EA5A-3743-A58A-C6F98C223482}"/>
              </a:ext>
            </a:extLst>
          </p:cNvPr>
          <p:cNvSpPr txBox="1"/>
          <p:nvPr/>
        </p:nvSpPr>
        <p:spPr>
          <a:xfrm>
            <a:off x="4727848" y="1846141"/>
            <a:ext cx="579005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/>
              <a:t>AP</a:t>
            </a:r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4DF04CC-231F-8F42-ACB2-9D0952169025}"/>
              </a:ext>
            </a:extLst>
          </p:cNvPr>
          <p:cNvSpPr txBox="1"/>
          <p:nvPr/>
        </p:nvSpPr>
        <p:spPr>
          <a:xfrm>
            <a:off x="8400256" y="1854780"/>
            <a:ext cx="1276311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/>
              <a:t>Receiver</a:t>
            </a:r>
            <a:endParaRPr kumimoji="1" lang="ja-JP" altLang="en-US"/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DF668170-0747-494A-86AB-4E444096BB91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 bwMode="auto">
          <a:xfrm>
            <a:off x="5306853" y="2076974"/>
            <a:ext cx="3093403" cy="8639"/>
          </a:xfrm>
          <a:prstGeom prst="straightConnector1">
            <a:avLst/>
          </a:prstGeom>
          <a:ln w="57150">
            <a:headEnd type="none" w="med" len="med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円柱 10">
            <a:extLst>
              <a:ext uri="{FF2B5EF4-FFF2-40B4-BE49-F238E27FC236}">
                <a16:creationId xmlns:a16="http://schemas.microsoft.com/office/drawing/2014/main" id="{F6237826-2C13-C341-A5A4-A074FC23B496}"/>
              </a:ext>
            </a:extLst>
          </p:cNvPr>
          <p:cNvSpPr/>
          <p:nvPr/>
        </p:nvSpPr>
        <p:spPr bwMode="auto">
          <a:xfrm>
            <a:off x="1226270" y="1802330"/>
            <a:ext cx="1212190" cy="504056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Server</a:t>
            </a: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A7AEC97F-4CEF-8040-B127-5C1B08C66CE6}"/>
              </a:ext>
            </a:extLst>
          </p:cNvPr>
          <p:cNvCxnSpPr>
            <a:cxnSpLocks/>
            <a:stCxn id="11" idx="4"/>
            <a:endCxn id="8" idx="1"/>
          </p:cNvCxnSpPr>
          <p:nvPr/>
        </p:nvCxnSpPr>
        <p:spPr bwMode="auto">
          <a:xfrm>
            <a:off x="2438460" y="2054358"/>
            <a:ext cx="2289388" cy="22616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3770A67-1F8D-2440-B844-824EEEB97C1F}"/>
              </a:ext>
            </a:extLst>
          </p:cNvPr>
          <p:cNvSpPr txBox="1"/>
          <p:nvPr/>
        </p:nvSpPr>
        <p:spPr>
          <a:xfrm>
            <a:off x="1208636" y="2306386"/>
            <a:ext cx="1247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IPv4 Multicast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(RFC1112)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B3808C1-8FD4-A641-AC21-3EA02AD301B6}"/>
              </a:ext>
            </a:extLst>
          </p:cNvPr>
          <p:cNvSpPr txBox="1"/>
          <p:nvPr/>
        </p:nvSpPr>
        <p:spPr>
          <a:xfrm>
            <a:off x="2855640" y="2131302"/>
            <a:ext cx="8899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>
                <a:solidFill>
                  <a:schemeClr val="tx1"/>
                </a:solidFill>
              </a:rPr>
              <a:t>Dst</a:t>
            </a:r>
            <a:r>
              <a:rPr kumimoji="1" lang="en-US" altLang="ja-JP" sz="1400" dirty="0">
                <a:solidFill>
                  <a:schemeClr val="tx1"/>
                </a:solidFill>
              </a:rPr>
              <a:t> MAC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1F9BBD9-7CF6-7D43-8EC1-0B9637E556F5}"/>
              </a:ext>
            </a:extLst>
          </p:cNvPr>
          <p:cNvSpPr txBox="1"/>
          <p:nvPr/>
        </p:nvSpPr>
        <p:spPr>
          <a:xfrm>
            <a:off x="2639616" y="2404525"/>
            <a:ext cx="1500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01:00:5e:xx:xx:xx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554B720-3740-B64D-92F8-415B6B6C9437}"/>
              </a:ext>
            </a:extLst>
          </p:cNvPr>
          <p:cNvSpPr txBox="1"/>
          <p:nvPr/>
        </p:nvSpPr>
        <p:spPr>
          <a:xfrm>
            <a:off x="1191003" y="2790529"/>
            <a:ext cx="1247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IPv6 Multicast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(RFC2464)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7F7DA9F-B966-2242-93B9-7B110424CE94}"/>
              </a:ext>
            </a:extLst>
          </p:cNvPr>
          <p:cNvSpPr txBox="1"/>
          <p:nvPr/>
        </p:nvSpPr>
        <p:spPr>
          <a:xfrm>
            <a:off x="2621983" y="2888668"/>
            <a:ext cx="15103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33:33:xx:xx:xx:xx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8125CC8-A4B4-4C42-9175-0AAA9300BD45}"/>
              </a:ext>
            </a:extLst>
          </p:cNvPr>
          <p:cNvSpPr txBox="1"/>
          <p:nvPr/>
        </p:nvSpPr>
        <p:spPr>
          <a:xfrm>
            <a:off x="1055440" y="3408017"/>
            <a:ext cx="1065445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If the combination of the source IP address, the destination IP address and the destination UDP port of the packet is in the dot11EBCSContentList,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the AP uses EBCS to forward the frames.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Otherwise, the AP uses GTKSA to forward the frames. (If associated STA exists)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043F586-DD25-E443-8A21-F1C5C4A39EA5}"/>
              </a:ext>
            </a:extLst>
          </p:cNvPr>
          <p:cNvSpPr txBox="1"/>
          <p:nvPr/>
        </p:nvSpPr>
        <p:spPr>
          <a:xfrm>
            <a:off x="6621663" y="2152497"/>
            <a:ext cx="434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RA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83C0CC7-72B4-7C46-8D4F-003EDF1FD3DC}"/>
              </a:ext>
            </a:extLst>
          </p:cNvPr>
          <p:cNvSpPr txBox="1"/>
          <p:nvPr/>
        </p:nvSpPr>
        <p:spPr>
          <a:xfrm>
            <a:off x="6073050" y="2404525"/>
            <a:ext cx="1500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01:00:5e:xx:xx:xx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CA4F6D5-C2D6-9D45-A29B-2F3468126981}"/>
              </a:ext>
            </a:extLst>
          </p:cNvPr>
          <p:cNvSpPr txBox="1"/>
          <p:nvPr/>
        </p:nvSpPr>
        <p:spPr>
          <a:xfrm>
            <a:off x="6055417" y="2888668"/>
            <a:ext cx="15103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33:33:xx:xx:xx:xx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B8A446BA-2D50-A74D-830C-92C97620D6D3}"/>
              </a:ext>
            </a:extLst>
          </p:cNvPr>
          <p:cNvCxnSpPr>
            <a:stCxn id="19" idx="3"/>
            <a:endCxn id="24" idx="1"/>
          </p:cNvCxnSpPr>
          <p:nvPr/>
        </p:nvCxnSpPr>
        <p:spPr bwMode="auto">
          <a:xfrm>
            <a:off x="4140348" y="2558414"/>
            <a:ext cx="193270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C38E267C-F2EA-494F-8AE8-EE2A17DD25D8}"/>
              </a:ext>
            </a:extLst>
          </p:cNvPr>
          <p:cNvCxnSpPr/>
          <p:nvPr/>
        </p:nvCxnSpPr>
        <p:spPr bwMode="auto">
          <a:xfrm>
            <a:off x="4122715" y="3052139"/>
            <a:ext cx="193270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003935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3">
            <a:extLst>
              <a:ext uri="{FF2B5EF4-FFF2-40B4-BE49-F238E27FC236}">
                <a16:creationId xmlns:a16="http://schemas.microsoft.com/office/drawing/2014/main" id="{3CFD2BF6-92EC-D847-92AC-9E941CB9F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4926841" cy="1065213"/>
          </a:xfrm>
        </p:spPr>
        <p:txBody>
          <a:bodyPr/>
          <a:lstStyle/>
          <a:p>
            <a:r>
              <a:rPr lang="en-US" altLang="ja-JP" dirty="0"/>
              <a:t>DL Architecture Option 1</a:t>
            </a:r>
            <a:endParaRPr lang="ja-JP" altLang="en-US"/>
          </a:p>
        </p:txBody>
      </p:sp>
      <p:sp>
        <p:nvSpPr>
          <p:cNvPr id="33" name="コンテンツ プレースホルダー 32">
            <a:extLst>
              <a:ext uri="{FF2B5EF4-FFF2-40B4-BE49-F238E27FC236}">
                <a16:creationId xmlns:a16="http://schemas.microsoft.com/office/drawing/2014/main" id="{F4CAAAC2-B7A8-5F4F-ADB0-DDEC313742E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/>
            <a:r>
              <a:rPr lang="en-US" altLang="ja-JP" dirty="0"/>
              <a:t>EBCS Proxy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TX</a:t>
            </a:r>
            <a:endParaRPr lang="en-US" altLang="ja-JP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Filtering packets according to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200" dirty="0"/>
              <a:t>Higher layer information (IP addresses, port number…) of the packets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200" dirty="0"/>
              <a:t>MIB variable dot11EBCSContentList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Forwarding packets to MAC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RX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Forwarding packets to upper layers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ja-JP" altLang="en-US" sz="160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881FC090-E99D-6044-B30C-E04B5085EB6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3FCFE8-D692-FC4B-8F4A-CADB487704E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4CD8823-A6C1-FD46-9835-E371A1B9F7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E6122A6E-D033-B242-A287-D872DB50E5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7689" y="836712"/>
            <a:ext cx="3075179" cy="5517232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43EACEF-9B4C-1B4C-8467-343FCE267CD6}"/>
              </a:ext>
            </a:extLst>
          </p:cNvPr>
          <p:cNvSpPr/>
          <p:nvPr/>
        </p:nvSpPr>
        <p:spPr bwMode="auto">
          <a:xfrm>
            <a:off x="6757729" y="4941168"/>
            <a:ext cx="1152128" cy="432048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8AA2323-33D4-2D44-8D43-653062AD432E}"/>
              </a:ext>
            </a:extLst>
          </p:cNvPr>
          <p:cNvSpPr txBox="1"/>
          <p:nvPr/>
        </p:nvSpPr>
        <p:spPr>
          <a:xfrm>
            <a:off x="8682742" y="2996952"/>
            <a:ext cx="2792217" cy="2246769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solidFill>
                  <a:schemeClr val="tx1"/>
                </a:solidFill>
              </a:rPr>
              <a:t>Common to PKFA and HCFA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No encryption / decryption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Integrity check only</a:t>
            </a:r>
          </a:p>
          <a:p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en-US" altLang="ja-JP" sz="1000" dirty="0">
                <a:solidFill>
                  <a:schemeClr val="tx1"/>
                </a:solidFill>
              </a:rPr>
              <a:t>PKFA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Key is set by MLME-</a:t>
            </a:r>
            <a:r>
              <a:rPr kumimoji="1" lang="en-US" altLang="ja-JP" sz="1000" dirty="0" err="1">
                <a:solidFill>
                  <a:schemeClr val="tx1"/>
                </a:solidFill>
              </a:rPr>
              <a:t>EBCSINFO.request</a:t>
            </a:r>
            <a:r>
              <a:rPr kumimoji="1" lang="en-US" altLang="ja-JP" sz="1000" dirty="0">
                <a:solidFill>
                  <a:schemeClr val="tx1"/>
                </a:solidFill>
              </a:rPr>
              <a:t> (TX)</a:t>
            </a:r>
            <a:br>
              <a:rPr kumimoji="1" lang="en-US" altLang="ja-JP" sz="1000" dirty="0">
                <a:solidFill>
                  <a:schemeClr val="tx1"/>
                </a:solidFill>
              </a:rPr>
            </a:br>
            <a:r>
              <a:rPr kumimoji="1" lang="en-US" altLang="ja-JP" sz="1000" dirty="0">
                <a:solidFill>
                  <a:schemeClr val="tx1"/>
                </a:solidFill>
              </a:rPr>
              <a:t>and is gotten from </a:t>
            </a:r>
            <a:r>
              <a:rPr kumimoji="1" lang="en-US" altLang="ja-JP" sz="1000" dirty="0" err="1">
                <a:solidFill>
                  <a:schemeClr val="tx1"/>
                </a:solidFill>
              </a:rPr>
              <a:t>eBCS</a:t>
            </a:r>
            <a:r>
              <a:rPr kumimoji="1" lang="en-US" altLang="ja-JP" sz="1000" dirty="0">
                <a:solidFill>
                  <a:schemeClr val="tx1"/>
                </a:solidFill>
              </a:rPr>
              <a:t> Info frame (RX)</a:t>
            </a:r>
          </a:p>
          <a:p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en-US" altLang="ja-JP" sz="1000" dirty="0">
                <a:solidFill>
                  <a:schemeClr val="tx1"/>
                </a:solidFill>
              </a:rPr>
              <a:t>HCFA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Keys are generated in MAC (TX) and are gotten from MPDU (RX)</a:t>
            </a:r>
          </a:p>
          <a:p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en-US" altLang="ja-JP" sz="1000" dirty="0">
                <a:solidFill>
                  <a:schemeClr val="tx1"/>
                </a:solidFill>
              </a:rPr>
              <a:t>HLSA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Pass through</a:t>
            </a:r>
            <a:endParaRPr kumimoji="1" lang="ja-JP" altLang="en-US" sz="1000">
              <a:solidFill>
                <a:schemeClr val="tx1"/>
              </a:solidFill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03187335-F1EA-4041-B04E-3B574C1ED642}"/>
              </a:ext>
            </a:extLst>
          </p:cNvPr>
          <p:cNvCxnSpPr>
            <a:cxnSpLocks/>
            <a:stCxn id="9" idx="3"/>
            <a:endCxn id="10" idx="1"/>
          </p:cNvCxnSpPr>
          <p:nvPr/>
        </p:nvCxnSpPr>
        <p:spPr bwMode="auto">
          <a:xfrm flipV="1">
            <a:off x="7909857" y="4120337"/>
            <a:ext cx="772885" cy="10368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6C8B218-CC1B-8E42-8C13-467A64AB475A}"/>
              </a:ext>
            </a:extLst>
          </p:cNvPr>
          <p:cNvSpPr/>
          <p:nvPr/>
        </p:nvSpPr>
        <p:spPr>
          <a:xfrm>
            <a:off x="8184232" y="5928606"/>
            <a:ext cx="344677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solidFill>
                  <a:schemeClr val="tx1"/>
                </a:solidFill>
                <a:latin typeface="Helvetica" pitchFamily="2" charset="0"/>
              </a:rPr>
              <a:t>Figure 5-1—MAC data plane architecture</a:t>
            </a:r>
            <a:endParaRPr lang="en-US" altLang="ja-JP" sz="1400" dirty="0">
              <a:solidFill>
                <a:schemeClr val="tx1"/>
              </a:solidFill>
              <a:effectLst/>
              <a:latin typeface="Helvetica" pitchFamily="2" charset="0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0B0E5365-3414-F340-832F-AE3F3AA4B665}"/>
              </a:ext>
            </a:extLst>
          </p:cNvPr>
          <p:cNvSpPr/>
          <p:nvPr/>
        </p:nvSpPr>
        <p:spPr bwMode="auto">
          <a:xfrm>
            <a:off x="6001558" y="932471"/>
            <a:ext cx="432048" cy="32037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pPr algn="ctr"/>
            <a:r>
              <a:rPr kumimoji="1" lang="en-US" altLang="ja-JP" sz="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Proxy</a:t>
            </a:r>
            <a:endParaRPr kumimoji="1" lang="ja-JP" altLang="en-US" sz="5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E7A36F0F-7AF3-9A4D-9D48-C072878C5A95}"/>
              </a:ext>
            </a:extLst>
          </p:cNvPr>
          <p:cNvSpPr/>
          <p:nvPr/>
        </p:nvSpPr>
        <p:spPr bwMode="auto">
          <a:xfrm>
            <a:off x="6001558" y="1252847"/>
            <a:ext cx="432048" cy="2731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LPD/EPD</a:t>
            </a:r>
            <a:endParaRPr kumimoji="0" lang="ja-JP" altLang="en-US" sz="5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5A7DF1AF-457D-4B40-B2EF-CE0FB378EC76}"/>
              </a:ext>
            </a:extLst>
          </p:cNvPr>
          <p:cNvSpPr/>
          <p:nvPr/>
        </p:nvSpPr>
        <p:spPr bwMode="auto">
          <a:xfrm>
            <a:off x="6001558" y="1525979"/>
            <a:ext cx="432048" cy="2731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0" lang="ja-JP" altLang="en-US" sz="50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8809D74E-A632-944F-BAF9-31FAF8EC5307}"/>
              </a:ext>
            </a:extLst>
          </p:cNvPr>
          <p:cNvCxnSpPr>
            <a:cxnSpLocks/>
            <a:endCxn id="29" idx="0"/>
          </p:cNvCxnSpPr>
          <p:nvPr/>
        </p:nvCxnSpPr>
        <p:spPr bwMode="auto">
          <a:xfrm>
            <a:off x="6214628" y="1799111"/>
            <a:ext cx="534676" cy="103151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451E376-DCDE-C044-80E1-18A203062E72}"/>
              </a:ext>
            </a:extLst>
          </p:cNvPr>
          <p:cNvSpPr/>
          <p:nvPr/>
        </p:nvSpPr>
        <p:spPr bwMode="auto">
          <a:xfrm>
            <a:off x="6524601" y="2830625"/>
            <a:ext cx="449405" cy="253769"/>
          </a:xfrm>
          <a:prstGeom prst="rect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Pass through for EBCS</a:t>
            </a:r>
            <a:endParaRPr kumimoji="0" lang="ja-JP" altLang="en-US" sz="5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428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6EA862-509A-9C4A-ABDB-CF5ED54FB2A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ECAE6C2-1458-7348-9D6D-F2F09D7EE43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0653BE7-D37C-A54F-902E-DB52696075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42FF24A-D752-8145-B169-76ECD1A2CFC6}"/>
              </a:ext>
            </a:extLst>
          </p:cNvPr>
          <p:cNvSpPr txBox="1"/>
          <p:nvPr/>
        </p:nvSpPr>
        <p:spPr>
          <a:xfrm>
            <a:off x="4640366" y="760576"/>
            <a:ext cx="954107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EBCS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filter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816B16F-A00B-8E4F-A08D-B8D8F8E135FF}"/>
              </a:ext>
            </a:extLst>
          </p:cNvPr>
          <p:cNvSpPr txBox="1"/>
          <p:nvPr/>
        </p:nvSpPr>
        <p:spPr>
          <a:xfrm>
            <a:off x="3134882" y="2357215"/>
            <a:ext cx="954107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EBCS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AP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FA0660B-A4F8-5945-B03E-5074D8B15933}"/>
              </a:ext>
            </a:extLst>
          </p:cNvPr>
          <p:cNvSpPr txBox="1"/>
          <p:nvPr/>
        </p:nvSpPr>
        <p:spPr>
          <a:xfrm>
            <a:off x="6096000" y="2357215"/>
            <a:ext cx="1088760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Legacy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AP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7AD14394-E4D3-3345-9C13-B981E70B9144}"/>
              </a:ext>
            </a:extLst>
          </p:cNvPr>
          <p:cNvCxnSpPr/>
          <p:nvPr/>
        </p:nvCxnSpPr>
        <p:spPr bwMode="auto">
          <a:xfrm flipH="1">
            <a:off x="4088989" y="1591573"/>
            <a:ext cx="551377" cy="7656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657E370E-B0ED-FC45-AC4B-DC58DD8B486D}"/>
              </a:ext>
            </a:extLst>
          </p:cNvPr>
          <p:cNvCxnSpPr/>
          <p:nvPr/>
        </p:nvCxnSpPr>
        <p:spPr bwMode="auto">
          <a:xfrm>
            <a:off x="5594473" y="1591573"/>
            <a:ext cx="551269" cy="7656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8CF1472-89D9-4F46-ABA6-193E03387D97}"/>
              </a:ext>
            </a:extLst>
          </p:cNvPr>
          <p:cNvSpPr txBox="1"/>
          <p:nvPr/>
        </p:nvSpPr>
        <p:spPr>
          <a:xfrm>
            <a:off x="6054997" y="4611880"/>
            <a:ext cx="741934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STA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C417AEA9-7EED-5D41-92B1-7C0EE9DB509D}"/>
              </a:ext>
            </a:extLst>
          </p:cNvPr>
          <p:cNvCxnSpPr>
            <a:stCxn id="10" idx="2"/>
            <a:endCxn id="15" idx="0"/>
          </p:cNvCxnSpPr>
          <p:nvPr/>
        </p:nvCxnSpPr>
        <p:spPr bwMode="auto">
          <a:xfrm flipH="1">
            <a:off x="6425964" y="3188212"/>
            <a:ext cx="214416" cy="14236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293AC096-E9C7-FB4F-AF6C-4C2FFD83D774}"/>
              </a:ext>
            </a:extLst>
          </p:cNvPr>
          <p:cNvCxnSpPr>
            <a:stCxn id="9" idx="2"/>
          </p:cNvCxnSpPr>
          <p:nvPr/>
        </p:nvCxnSpPr>
        <p:spPr bwMode="auto">
          <a:xfrm>
            <a:off x="3611936" y="3188212"/>
            <a:ext cx="2443061" cy="14236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4F5D0BB-2E1B-4F4E-BCC8-53EF052AC0ED}"/>
              </a:ext>
            </a:extLst>
          </p:cNvPr>
          <p:cNvSpPr txBox="1"/>
          <p:nvPr/>
        </p:nvSpPr>
        <p:spPr>
          <a:xfrm>
            <a:off x="3593100" y="1241195"/>
            <a:ext cx="954107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EBCS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traffic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B2A0194-B4BE-7540-BC5C-22DD8D517A67}"/>
              </a:ext>
            </a:extLst>
          </p:cNvPr>
          <p:cNvSpPr txBox="1"/>
          <p:nvPr/>
        </p:nvSpPr>
        <p:spPr>
          <a:xfrm>
            <a:off x="5879497" y="1341552"/>
            <a:ext cx="1518364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non-EBCS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traffic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C7ABCCD-CD9E-434B-967B-555B6280F76E}"/>
              </a:ext>
            </a:extLst>
          </p:cNvPr>
          <p:cNvSpPr txBox="1"/>
          <p:nvPr/>
        </p:nvSpPr>
        <p:spPr>
          <a:xfrm>
            <a:off x="3887623" y="3780883"/>
            <a:ext cx="954107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EBCS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E24D6D0-7600-C747-AAAE-43A67DE10EFD}"/>
              </a:ext>
            </a:extLst>
          </p:cNvPr>
          <p:cNvSpPr txBox="1"/>
          <p:nvPr/>
        </p:nvSpPr>
        <p:spPr>
          <a:xfrm>
            <a:off x="6534293" y="3734716"/>
            <a:ext cx="1212191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GTKSA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990F16EF-E101-4A4E-92DC-209EEF3EDE98}"/>
              </a:ext>
            </a:extLst>
          </p:cNvPr>
          <p:cNvSpPr/>
          <p:nvPr/>
        </p:nvSpPr>
        <p:spPr bwMode="auto">
          <a:xfrm>
            <a:off x="2409914" y="683664"/>
            <a:ext cx="5336570" cy="274533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1EBABD85-9BC9-1447-80FF-5F700DEB2D47}"/>
              </a:ext>
            </a:extLst>
          </p:cNvPr>
          <p:cNvCxnSpPr/>
          <p:nvPr/>
        </p:nvCxnSpPr>
        <p:spPr bwMode="auto">
          <a:xfrm flipH="1">
            <a:off x="6237368" y="3177313"/>
            <a:ext cx="214416" cy="14236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68B03B5-10E1-DE43-8DA2-18102F3AE0C0}"/>
              </a:ext>
            </a:extLst>
          </p:cNvPr>
          <p:cNvSpPr txBox="1"/>
          <p:nvPr/>
        </p:nvSpPr>
        <p:spPr>
          <a:xfrm>
            <a:off x="5405881" y="3505912"/>
            <a:ext cx="1087157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Associated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5C9C0FA8-CD8D-7447-97BE-EC3067C58AC7}"/>
              </a:ext>
            </a:extLst>
          </p:cNvPr>
          <p:cNvSpPr txBox="1"/>
          <p:nvPr/>
        </p:nvSpPr>
        <p:spPr>
          <a:xfrm>
            <a:off x="2907622" y="4563974"/>
            <a:ext cx="1755609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unassociated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STA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0147C022-A27A-0E4F-B41B-A64B3781A32E}"/>
              </a:ext>
            </a:extLst>
          </p:cNvPr>
          <p:cNvCxnSpPr>
            <a:stCxn id="9" idx="2"/>
            <a:endCxn id="27" idx="0"/>
          </p:cNvCxnSpPr>
          <p:nvPr/>
        </p:nvCxnSpPr>
        <p:spPr bwMode="auto">
          <a:xfrm>
            <a:off x="3611936" y="3188212"/>
            <a:ext cx="173491" cy="13757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C13F8F50-278D-9A47-BFD3-70A9F58D7BC6}"/>
              </a:ext>
            </a:extLst>
          </p:cNvPr>
          <p:cNvSpPr txBox="1"/>
          <p:nvPr/>
        </p:nvSpPr>
        <p:spPr>
          <a:xfrm>
            <a:off x="9900404" y="3018935"/>
            <a:ext cx="276038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65BAFE86-85F7-D544-ACBB-31A9BC0B6633}"/>
              </a:ext>
            </a:extLst>
          </p:cNvPr>
          <p:cNvSpPr txBox="1"/>
          <p:nvPr/>
        </p:nvSpPr>
        <p:spPr>
          <a:xfrm>
            <a:off x="4442315" y="5734035"/>
            <a:ext cx="1507144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Data plane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5B4E3C4-7C28-7843-905C-C0C2CD005519}"/>
              </a:ext>
            </a:extLst>
          </p:cNvPr>
          <p:cNvSpPr txBox="1"/>
          <p:nvPr/>
        </p:nvSpPr>
        <p:spPr>
          <a:xfrm>
            <a:off x="1469805" y="4242548"/>
            <a:ext cx="741934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STA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514765B3-1D46-5240-B56F-914DC80C2FAE}"/>
              </a:ext>
            </a:extLst>
          </p:cNvPr>
          <p:cNvCxnSpPr>
            <a:cxnSpLocks/>
          </p:cNvCxnSpPr>
          <p:nvPr/>
        </p:nvCxnSpPr>
        <p:spPr bwMode="auto">
          <a:xfrm flipH="1">
            <a:off x="2220368" y="3188212"/>
            <a:ext cx="887668" cy="11054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F3180E3E-F350-4647-86F2-00B3F557C040}"/>
              </a:ext>
            </a:extLst>
          </p:cNvPr>
          <p:cNvSpPr txBox="1"/>
          <p:nvPr/>
        </p:nvSpPr>
        <p:spPr>
          <a:xfrm>
            <a:off x="1577045" y="3688671"/>
            <a:ext cx="1087157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Associated</a:t>
            </a:r>
          </a:p>
        </p:txBody>
      </p:sp>
      <p:cxnSp>
        <p:nvCxnSpPr>
          <p:cNvPr id="50" name="直線矢印コネクタ 49">
            <a:extLst>
              <a:ext uri="{FF2B5EF4-FFF2-40B4-BE49-F238E27FC236}">
                <a16:creationId xmlns:a16="http://schemas.microsoft.com/office/drawing/2014/main" id="{F1532F55-886D-DE42-A1B1-57125308229B}"/>
              </a:ext>
            </a:extLst>
          </p:cNvPr>
          <p:cNvCxnSpPr>
            <a:cxnSpLocks/>
            <a:endCxn id="46" idx="3"/>
          </p:cNvCxnSpPr>
          <p:nvPr/>
        </p:nvCxnSpPr>
        <p:spPr bwMode="auto">
          <a:xfrm flipH="1">
            <a:off x="2211739" y="3177313"/>
            <a:ext cx="1397824" cy="12960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797856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D20DBC8A-1090-BD41-814D-C3AD9E1A8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Traffic Category</a:t>
            </a: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0DE0A63-C738-3048-BCC3-0F9EEF1054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C07BDFD-9B68-6544-8FCB-D9BC092257F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71EF6BF-1EF2-0145-84D1-6A7CE1329D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/>
          </a:p>
        </p:txBody>
      </p:sp>
      <p:graphicFrame>
        <p:nvGraphicFramePr>
          <p:cNvPr id="9" name="表 4">
            <a:extLst>
              <a:ext uri="{FF2B5EF4-FFF2-40B4-BE49-F238E27FC236}">
                <a16:creationId xmlns:a16="http://schemas.microsoft.com/office/drawing/2014/main" id="{4F79A51C-ACD1-C043-843A-2BD93AFC80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298423"/>
              </p:ext>
            </p:extLst>
          </p:nvPr>
        </p:nvGraphicFramePr>
        <p:xfrm>
          <a:off x="1144599" y="1742771"/>
          <a:ext cx="10001615" cy="3205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52880">
                  <a:extLst>
                    <a:ext uri="{9D8B030D-6E8A-4147-A177-3AD203B41FA5}">
                      <a16:colId xmlns:a16="http://schemas.microsoft.com/office/drawing/2014/main" val="1915874262"/>
                    </a:ext>
                  </a:extLst>
                </a:gridCol>
                <a:gridCol w="2945130">
                  <a:extLst>
                    <a:ext uri="{9D8B030D-6E8A-4147-A177-3AD203B41FA5}">
                      <a16:colId xmlns:a16="http://schemas.microsoft.com/office/drawing/2014/main" val="2931876351"/>
                    </a:ext>
                  </a:extLst>
                </a:gridCol>
                <a:gridCol w="2945130">
                  <a:extLst>
                    <a:ext uri="{9D8B030D-6E8A-4147-A177-3AD203B41FA5}">
                      <a16:colId xmlns:a16="http://schemas.microsoft.com/office/drawing/2014/main" val="1192917400"/>
                    </a:ext>
                  </a:extLst>
                </a:gridCol>
                <a:gridCol w="2658475">
                  <a:extLst>
                    <a:ext uri="{9D8B030D-6E8A-4147-A177-3AD203B41FA5}">
                      <a16:colId xmlns:a16="http://schemas.microsoft.com/office/drawing/2014/main" val="32241842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Category #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Can consume EBCS traffic stream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Can request over the air TX of EBCS traffic stream to AP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Note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711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All STAs regardless association state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-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Antonio 1, Hitoshi 1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7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All STAs regardless association state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All STAs regardless association state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Antonio 2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56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3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All STAs regardless association state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Associated STAs only</a:t>
                      </a:r>
                      <a:endParaRPr kumimoji="1" lang="ja-JP" altLang="en-US"/>
                    </a:p>
                    <a:p>
                      <a:pPr algn="l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Antonio 3/4, Hitoshi 2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619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kumimoji="1" lang="ja-JP" altLang="en-US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Associated STAs only</a:t>
                      </a:r>
                      <a:endParaRPr kumimoji="1" lang="ja-JP" altLang="en-US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Associated STAs only</a:t>
                      </a:r>
                      <a:endParaRPr kumimoji="1" lang="ja-JP" altLang="en-US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Hitoshi 3, Out of scope</a:t>
                      </a:r>
                      <a:endParaRPr kumimoji="1" lang="ja-JP" altLang="en-US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096295"/>
                  </a:ext>
                </a:extLst>
              </a:tr>
            </a:tbl>
          </a:graphicData>
        </a:graphic>
      </p:graphicFrame>
      <p:sp>
        <p:nvSpPr>
          <p:cNvPr id="10" name="TextBox 1">
            <a:extLst>
              <a:ext uri="{FF2B5EF4-FFF2-40B4-BE49-F238E27FC236}">
                <a16:creationId xmlns:a16="http://schemas.microsoft.com/office/drawing/2014/main" id="{1C716DF0-28DA-4D4E-88D8-DFC6F36F947D}"/>
              </a:ext>
            </a:extLst>
          </p:cNvPr>
          <p:cNvSpPr txBox="1"/>
          <p:nvPr/>
        </p:nvSpPr>
        <p:spPr>
          <a:xfrm>
            <a:off x="1144599" y="5098774"/>
            <a:ext cx="97258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ES" sz="1800" dirty="0">
                <a:solidFill>
                  <a:schemeClr val="tx1"/>
                </a:solidFill>
              </a:rPr>
              <a:t>Category 1 is transmitted over the air by the AP without the need of a request from STAs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ES" sz="1800" dirty="0">
                <a:solidFill>
                  <a:schemeClr val="tx1"/>
                </a:solidFill>
              </a:rPr>
              <a:t>Category 2/3/4 will not be transmitted over the air by AP without previous request by </a:t>
            </a:r>
            <a:r>
              <a:rPr lang="en-ES" sz="1800">
                <a:solidFill>
                  <a:schemeClr val="tx1"/>
                </a:solidFill>
              </a:rPr>
              <a:t>a STA</a:t>
            </a:r>
            <a:endParaRPr lang="en-US" sz="1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“consume” means decode and optionally authenticate the EBCS traffic stream in IEEE 802.11 layer.</a:t>
            </a:r>
            <a:endParaRPr lang="en-E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706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AP (Category 1)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394815" y="1942259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82071" y="2149935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cxnSpLocks/>
            <a:stCxn id="62" idx="3"/>
            <a:endCxn id="48" idx="1"/>
          </p:cNvCxnSpPr>
          <p:nvPr/>
        </p:nvCxnSpPr>
        <p:spPr bwMode="auto">
          <a:xfrm flipH="1">
            <a:off x="2332390" y="3849245"/>
            <a:ext cx="1545018" cy="76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86724" y="1920290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48080" y="3335700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stCxn id="8" idx="2"/>
            <a:endCxn id="61" idx="1"/>
          </p:cNvCxnSpPr>
          <p:nvPr/>
        </p:nvCxnSpPr>
        <p:spPr bwMode="auto">
          <a:xfrm>
            <a:off x="3196420" y="2488489"/>
            <a:ext cx="851660" cy="10164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84670" y="3063334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637F3BF9-1F2F-F94C-8B15-D37EF9DACC4B}"/>
              </a:ext>
            </a:extLst>
          </p:cNvPr>
          <p:cNvSpPr txBox="1"/>
          <p:nvPr/>
        </p:nvSpPr>
        <p:spPr>
          <a:xfrm>
            <a:off x="5990030" y="1912387"/>
            <a:ext cx="5572733" cy="13849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list is required by the EBCS Info frame, EBCS ANQP element and EBCS filter.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is better the SME to inform content list to MLME via MIB variable or MLME-SAP?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is better the SME to inform content list to EBCS filter via MIB variable or direct configuration?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0F41664D-0FD1-3849-AC52-0AADFA5D6444}"/>
              </a:ext>
            </a:extLst>
          </p:cNvPr>
          <p:cNvSpPr txBox="1"/>
          <p:nvPr/>
        </p:nvSpPr>
        <p:spPr>
          <a:xfrm>
            <a:off x="1394816" y="3679968"/>
            <a:ext cx="2482592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BFB507D-1349-1740-8E79-D2D56D7274C9}"/>
              </a:ext>
            </a:extLst>
          </p:cNvPr>
          <p:cNvCxnSpPr>
            <a:cxnSpLocks/>
            <a:stCxn id="62" idx="0"/>
            <a:endCxn id="64" idx="1"/>
          </p:cNvCxnSpPr>
          <p:nvPr/>
        </p:nvCxnSpPr>
        <p:spPr bwMode="auto">
          <a:xfrm flipV="1">
            <a:off x="2636112" y="2487045"/>
            <a:ext cx="388709" cy="11929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E3055E53-6DE8-5B44-91EE-11D4360F7EA7}"/>
              </a:ext>
            </a:extLst>
          </p:cNvPr>
          <p:cNvCxnSpPr>
            <a:cxnSpLocks/>
            <a:stCxn id="8" idx="1"/>
          </p:cNvCxnSpPr>
          <p:nvPr/>
        </p:nvCxnSpPr>
        <p:spPr bwMode="auto">
          <a:xfrm flipH="1" flipV="1">
            <a:off x="2149499" y="2261024"/>
            <a:ext cx="732572" cy="58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2332390" y="3726135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4652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FC8F58-C0F9-F644-A75A-DD47F5924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Share</a:t>
            </a:r>
            <a:endParaRPr kumimoji="1"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CDE5CBA-5E25-5949-8B6A-BFE6E4DF6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PHY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MAC address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Beacon</a:t>
            </a: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65F201C-B936-D44A-A9A7-03FBAF3454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6AEB53A-F023-8541-979A-44E96B71C5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10605E4-E6D7-5B4D-935A-0007742C26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9548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C99E68A0-7EE4-A64E-A3C4-5C97FC2AA6D4}"/>
              </a:ext>
            </a:extLst>
          </p:cNvPr>
          <p:cNvSpPr/>
          <p:nvPr/>
        </p:nvSpPr>
        <p:spPr bwMode="auto">
          <a:xfrm>
            <a:off x="1248891" y="2459640"/>
            <a:ext cx="1160833" cy="19273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Local Higher Layer Entities</a:t>
            </a:r>
            <a:endParaRPr kumimoji="0" lang="ja-JP" alt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AP (Category 2)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458853" y="3607965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41128" y="1817286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47C53E4-1671-2A4D-B289-AF2FA617EF5D}"/>
              </a:ext>
            </a:extLst>
          </p:cNvPr>
          <p:cNvSpPr txBox="1"/>
          <p:nvPr/>
        </p:nvSpPr>
        <p:spPr>
          <a:xfrm>
            <a:off x="4007137" y="2307439"/>
            <a:ext cx="1636987" cy="430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MIB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dot11EBCSContentList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FA0EEB2-32B4-A44A-8014-1641D2F07E50}"/>
              </a:ext>
            </a:extLst>
          </p:cNvPr>
          <p:cNvSpPr txBox="1"/>
          <p:nvPr/>
        </p:nvSpPr>
        <p:spPr>
          <a:xfrm>
            <a:off x="2841128" y="3608864"/>
            <a:ext cx="604653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5EACD08-5571-0144-8B1A-B0DF31736A65}"/>
              </a:ext>
            </a:extLst>
          </p:cNvPr>
          <p:cNvSpPr txBox="1"/>
          <p:nvPr/>
        </p:nvSpPr>
        <p:spPr>
          <a:xfrm>
            <a:off x="3848293" y="3608864"/>
            <a:ext cx="992579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EF04D3C-5A8C-2940-A7E3-8F41ECBD8A41}"/>
              </a:ext>
            </a:extLst>
          </p:cNvPr>
          <p:cNvSpPr txBox="1"/>
          <p:nvPr/>
        </p:nvSpPr>
        <p:spPr>
          <a:xfrm>
            <a:off x="6896886" y="3608864"/>
            <a:ext cx="867545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E13E0BC-36B9-2344-A4DD-973FAC23C064}"/>
              </a:ext>
            </a:extLst>
          </p:cNvPr>
          <p:cNvSpPr txBox="1"/>
          <p:nvPr/>
        </p:nvSpPr>
        <p:spPr>
          <a:xfrm>
            <a:off x="5213229" y="3631947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259EE29C-166B-5E42-BDDE-5DFF00A36DB0}"/>
              </a:ext>
            </a:extLst>
          </p:cNvPr>
          <p:cNvCxnSpPr>
            <a:stCxn id="11" idx="3"/>
            <a:endCxn id="12" idx="1"/>
          </p:cNvCxnSpPr>
          <p:nvPr/>
        </p:nvCxnSpPr>
        <p:spPr bwMode="auto">
          <a:xfrm>
            <a:off x="4840872" y="3908946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336182B-5FEB-9441-8F25-1C5110ABB36F}"/>
              </a:ext>
            </a:extLst>
          </p:cNvPr>
          <p:cNvSpPr txBox="1"/>
          <p:nvPr/>
        </p:nvSpPr>
        <p:spPr>
          <a:xfrm>
            <a:off x="8569462" y="313134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 Rate Limiting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11F885D-13BF-D847-9ABB-09BCFD362519}"/>
              </a:ext>
            </a:extLst>
          </p:cNvPr>
          <p:cNvSpPr txBox="1"/>
          <p:nvPr/>
        </p:nvSpPr>
        <p:spPr>
          <a:xfrm>
            <a:off x="8569465" y="3365036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A-MSDU Aggregation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32A70E5-F93A-884D-BA4C-B535643065C1}"/>
              </a:ext>
            </a:extLst>
          </p:cNvPr>
          <p:cNvSpPr txBox="1"/>
          <p:nvPr/>
        </p:nvSpPr>
        <p:spPr>
          <a:xfrm>
            <a:off x="8569463" y="3593007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Defer Queuing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4F438BF-2053-ED43-8DA1-3E9871AEA6A0}"/>
              </a:ext>
            </a:extLst>
          </p:cNvPr>
          <p:cNvSpPr txBox="1"/>
          <p:nvPr/>
        </p:nvSpPr>
        <p:spPr>
          <a:xfrm>
            <a:off x="8569464" y="3823839"/>
            <a:ext cx="1772954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Sequence Number Assignment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7C565E7-EE93-734B-9FE3-EB987E3CDAA0}"/>
              </a:ext>
            </a:extLst>
          </p:cNvPr>
          <p:cNvSpPr txBox="1"/>
          <p:nvPr/>
        </p:nvSpPr>
        <p:spPr>
          <a:xfrm>
            <a:off x="8569462" y="405917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Packet Number Assignment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D0EE24A-FFE4-5C40-8F32-22E96E94B795}"/>
              </a:ext>
            </a:extLst>
          </p:cNvPr>
          <p:cNvSpPr txBox="1"/>
          <p:nvPr/>
        </p:nvSpPr>
        <p:spPr>
          <a:xfrm>
            <a:off x="8569461" y="429702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Integrity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196DDBE-534E-4147-8FE9-1DFCDE9E3D17}"/>
              </a:ext>
            </a:extLst>
          </p:cNvPr>
          <p:cNvSpPr txBox="1"/>
          <p:nvPr/>
        </p:nvSpPr>
        <p:spPr>
          <a:xfrm>
            <a:off x="8569460" y="452499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Header + CRC Creation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86DD89E-4AF1-9346-99E3-517F8D68DDC3}"/>
              </a:ext>
            </a:extLst>
          </p:cNvPr>
          <p:cNvSpPr txBox="1"/>
          <p:nvPr/>
        </p:nvSpPr>
        <p:spPr>
          <a:xfrm>
            <a:off x="8569459" y="4752964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A-MPDU Aggregation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27218B23-2439-B142-B0BC-F3020DF4287C}"/>
              </a:ext>
            </a:extLst>
          </p:cNvPr>
          <p:cNvCxnSpPr/>
          <p:nvPr/>
        </p:nvCxnSpPr>
        <p:spPr bwMode="auto">
          <a:xfrm flipH="1">
            <a:off x="7764431" y="3131343"/>
            <a:ext cx="805028" cy="4616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447F2F5-2800-D34C-94F2-8D1533997465}"/>
              </a:ext>
            </a:extLst>
          </p:cNvPr>
          <p:cNvCxnSpPr/>
          <p:nvPr/>
        </p:nvCxnSpPr>
        <p:spPr bwMode="auto">
          <a:xfrm>
            <a:off x="7764431" y="4216046"/>
            <a:ext cx="805028" cy="782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69D951A7-1106-6E4E-A7B3-A1A0D8731277}"/>
              </a:ext>
            </a:extLst>
          </p:cNvPr>
          <p:cNvCxnSpPr/>
          <p:nvPr/>
        </p:nvCxnSpPr>
        <p:spPr bwMode="auto">
          <a:xfrm>
            <a:off x="10447361" y="3131343"/>
            <a:ext cx="0" cy="185245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60A7584F-9DA1-4E41-90A8-0DD5F0FB3108}"/>
              </a:ext>
            </a:extLst>
          </p:cNvPr>
          <p:cNvCxnSpPr>
            <a:stCxn id="7" idx="3"/>
            <a:endCxn id="10" idx="1"/>
          </p:cNvCxnSpPr>
          <p:nvPr/>
        </p:nvCxnSpPr>
        <p:spPr bwMode="auto">
          <a:xfrm>
            <a:off x="2199761" y="3900353"/>
            <a:ext cx="641367" cy="89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C7024EE2-F7A5-494C-907B-EA555F1C1010}"/>
              </a:ext>
            </a:extLst>
          </p:cNvPr>
          <p:cNvCxnSpPr>
            <a:stCxn id="10" idx="3"/>
            <a:endCxn id="11" idx="1"/>
          </p:cNvCxnSpPr>
          <p:nvPr/>
        </p:nvCxnSpPr>
        <p:spPr bwMode="auto">
          <a:xfrm>
            <a:off x="3445781" y="3901252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737BBAA-97DA-FD40-BA6B-9546EF00263A}"/>
              </a:ext>
            </a:extLst>
          </p:cNvPr>
          <p:cNvSpPr txBox="1"/>
          <p:nvPr/>
        </p:nvSpPr>
        <p:spPr>
          <a:xfrm>
            <a:off x="2842229" y="4727669"/>
            <a:ext cx="604653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1C20230-0558-3E48-9AB0-4B02C7E16F17}"/>
              </a:ext>
            </a:extLst>
          </p:cNvPr>
          <p:cNvSpPr txBox="1"/>
          <p:nvPr/>
        </p:nvSpPr>
        <p:spPr>
          <a:xfrm>
            <a:off x="3849394" y="4727669"/>
            <a:ext cx="992579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7D6CE688-F753-A544-9631-999D484950D8}"/>
              </a:ext>
            </a:extLst>
          </p:cNvPr>
          <p:cNvSpPr txBox="1"/>
          <p:nvPr/>
        </p:nvSpPr>
        <p:spPr>
          <a:xfrm>
            <a:off x="6897987" y="4727669"/>
            <a:ext cx="867545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Legacy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D45B4468-18F5-E04A-84E5-9A872AC6BDA5}"/>
              </a:ext>
            </a:extLst>
          </p:cNvPr>
          <p:cNvSpPr txBox="1"/>
          <p:nvPr/>
        </p:nvSpPr>
        <p:spPr>
          <a:xfrm>
            <a:off x="5214330" y="4750752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D86F9690-8015-424E-981E-EA7FEEA46C0C}"/>
              </a:ext>
            </a:extLst>
          </p:cNvPr>
          <p:cNvCxnSpPr>
            <a:stCxn id="37" idx="3"/>
            <a:endCxn id="38" idx="1"/>
          </p:cNvCxnSpPr>
          <p:nvPr/>
        </p:nvCxnSpPr>
        <p:spPr bwMode="auto">
          <a:xfrm>
            <a:off x="4841973" y="5027751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F06B830C-15BA-E84B-9ED6-1CFB347EB86F}"/>
              </a:ext>
            </a:extLst>
          </p:cNvPr>
          <p:cNvCxnSpPr>
            <a:stCxn id="36" idx="3"/>
            <a:endCxn id="37" idx="1"/>
          </p:cNvCxnSpPr>
          <p:nvPr/>
        </p:nvCxnSpPr>
        <p:spPr bwMode="auto">
          <a:xfrm>
            <a:off x="3446882" y="5020057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85D22B9A-5A44-AD47-B7BE-D1DC5A1358E3}"/>
              </a:ext>
            </a:extLst>
          </p:cNvPr>
          <p:cNvCxnSpPr>
            <a:endCxn id="36" idx="1"/>
          </p:cNvCxnSpPr>
          <p:nvPr/>
        </p:nvCxnSpPr>
        <p:spPr bwMode="auto">
          <a:xfrm>
            <a:off x="2199761" y="4192740"/>
            <a:ext cx="642468" cy="82731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8B22BD79-6434-5B4F-A2FC-3D2CFB55FA84}"/>
              </a:ext>
            </a:extLst>
          </p:cNvPr>
          <p:cNvCxnSpPr/>
          <p:nvPr/>
        </p:nvCxnSpPr>
        <p:spPr bwMode="auto">
          <a:xfrm flipH="1">
            <a:off x="2199761" y="2155840"/>
            <a:ext cx="641367" cy="1437167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14E19833-8108-644C-B07F-7F770000ED4D}"/>
              </a:ext>
            </a:extLst>
          </p:cNvPr>
          <p:cNvSpPr txBox="1"/>
          <p:nvPr/>
        </p:nvSpPr>
        <p:spPr>
          <a:xfrm>
            <a:off x="2243597" y="3659966"/>
            <a:ext cx="551754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4753365-2EE0-FE4D-8D98-495836A82BC2}"/>
              </a:ext>
            </a:extLst>
          </p:cNvPr>
          <p:cNvSpPr txBox="1"/>
          <p:nvPr/>
        </p:nvSpPr>
        <p:spPr>
          <a:xfrm>
            <a:off x="1787034" y="4665886"/>
            <a:ext cx="845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4007137" y="1855758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stCxn id="8" idx="3"/>
            <a:endCxn id="48" idx="1"/>
          </p:cNvCxnSpPr>
          <p:nvPr/>
        </p:nvCxnSpPr>
        <p:spPr bwMode="auto">
          <a:xfrm>
            <a:off x="3469826" y="1986563"/>
            <a:ext cx="53731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802CB12D-7268-E840-A05D-B750DD5C8F18}"/>
              </a:ext>
            </a:extLst>
          </p:cNvPr>
          <p:cNvSpPr txBox="1"/>
          <p:nvPr/>
        </p:nvSpPr>
        <p:spPr>
          <a:xfrm>
            <a:off x="10409015" y="3773803"/>
            <a:ext cx="1112805" cy="4154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 MSDU Flow</a:t>
            </a:r>
          </a:p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(temporal)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3E720321-628A-4C4F-81D7-4EAD2E1E5827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3469826" y="2155840"/>
            <a:ext cx="537311" cy="3670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45781" y="1587641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07137" y="3003051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cxnSpLocks/>
          </p:cNvCxnSpPr>
          <p:nvPr/>
        </p:nvCxnSpPr>
        <p:spPr bwMode="auto">
          <a:xfrm>
            <a:off x="3107756" y="2161318"/>
            <a:ext cx="880108" cy="10717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43727" y="2730685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BC8946FD-5E4D-EC40-B0B3-156217B6954C}"/>
              </a:ext>
            </a:extLst>
          </p:cNvPr>
          <p:cNvCxnSpPr>
            <a:stCxn id="9" idx="2"/>
            <a:endCxn id="61" idx="0"/>
          </p:cNvCxnSpPr>
          <p:nvPr/>
        </p:nvCxnSpPr>
        <p:spPr bwMode="auto">
          <a:xfrm flipH="1">
            <a:off x="4396026" y="2738326"/>
            <a:ext cx="429605" cy="2647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582F909-23E1-9F4F-88C2-4615F2D2B5C0}"/>
              </a:ext>
            </a:extLst>
          </p:cNvPr>
          <p:cNvSpPr txBox="1"/>
          <p:nvPr/>
        </p:nvSpPr>
        <p:spPr>
          <a:xfrm>
            <a:off x="4621454" y="2753951"/>
            <a:ext cx="50847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7E2C0A85-E489-A443-8D65-45661552C895}"/>
              </a:ext>
            </a:extLst>
          </p:cNvPr>
          <p:cNvCxnSpPr>
            <a:cxnSpLocks/>
          </p:cNvCxnSpPr>
          <p:nvPr/>
        </p:nvCxnSpPr>
        <p:spPr bwMode="auto">
          <a:xfrm>
            <a:off x="4784914" y="3172328"/>
            <a:ext cx="967461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AB3898BE-2A6D-8E4D-8865-560C45049B1B}"/>
              </a:ext>
            </a:extLst>
          </p:cNvPr>
          <p:cNvSpPr txBox="1"/>
          <p:nvPr/>
        </p:nvSpPr>
        <p:spPr>
          <a:xfrm>
            <a:off x="5752375" y="3018439"/>
            <a:ext cx="15295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Info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F086271B-A33F-6343-9334-A0C5B09BAAC0}"/>
              </a:ext>
            </a:extLst>
          </p:cNvPr>
          <p:cNvCxnSpPr>
            <a:cxnSpLocks/>
          </p:cNvCxnSpPr>
          <p:nvPr/>
        </p:nvCxnSpPr>
        <p:spPr bwMode="auto">
          <a:xfrm flipH="1">
            <a:off x="2209585" y="2737474"/>
            <a:ext cx="1780841" cy="877011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30BEF01-465D-194F-BDEB-2E1D7BCAEE85}"/>
              </a:ext>
            </a:extLst>
          </p:cNvPr>
          <p:cNvSpPr txBox="1"/>
          <p:nvPr/>
        </p:nvSpPr>
        <p:spPr>
          <a:xfrm>
            <a:off x="3569672" y="2117368"/>
            <a:ext cx="498855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8AC01507-A7D3-6E4D-B9DE-DE4F09CF6D3A}"/>
              </a:ext>
            </a:extLst>
          </p:cNvPr>
          <p:cNvSpPr txBox="1"/>
          <p:nvPr/>
        </p:nvSpPr>
        <p:spPr>
          <a:xfrm>
            <a:off x="8569459" y="2201875"/>
            <a:ext cx="1063112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STA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(associated/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unassociated)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C1A67C72-43D8-8246-9933-9E3895B965BD}"/>
              </a:ext>
            </a:extLst>
          </p:cNvPr>
          <p:cNvSpPr txBox="1"/>
          <p:nvPr/>
        </p:nvSpPr>
        <p:spPr>
          <a:xfrm>
            <a:off x="6081589" y="2429853"/>
            <a:ext cx="189827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Request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062F216A-60B9-3445-8BB5-489C24DE1496}"/>
              </a:ext>
            </a:extLst>
          </p:cNvPr>
          <p:cNvCxnSpPr>
            <a:cxnSpLocks/>
            <a:stCxn id="56" idx="1"/>
            <a:endCxn id="62" idx="3"/>
          </p:cNvCxnSpPr>
          <p:nvPr/>
        </p:nvCxnSpPr>
        <p:spPr bwMode="auto">
          <a:xfrm flipH="1">
            <a:off x="7979866" y="2501957"/>
            <a:ext cx="589593" cy="8178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9133AD79-6C07-5644-8440-591B25078FFA}"/>
              </a:ext>
            </a:extLst>
          </p:cNvPr>
          <p:cNvCxnSpPr>
            <a:cxnSpLocks/>
            <a:endCxn id="61" idx="3"/>
          </p:cNvCxnSpPr>
          <p:nvPr/>
        </p:nvCxnSpPr>
        <p:spPr bwMode="auto">
          <a:xfrm flipH="1">
            <a:off x="4784914" y="2590225"/>
            <a:ext cx="1292222" cy="58210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C848872-22A8-1248-AA66-2A65ECC1B462}"/>
              </a:ext>
            </a:extLst>
          </p:cNvPr>
          <p:cNvCxnSpPr>
            <a:cxnSpLocks/>
            <a:stCxn id="61" idx="1"/>
          </p:cNvCxnSpPr>
          <p:nvPr/>
        </p:nvCxnSpPr>
        <p:spPr bwMode="auto">
          <a:xfrm flipH="1" flipV="1">
            <a:off x="3213193" y="2161076"/>
            <a:ext cx="793944" cy="10112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C5C7C7F6-F591-3245-A4A3-74BE005C869B}"/>
              </a:ext>
            </a:extLst>
          </p:cNvPr>
          <p:cNvSpPr txBox="1"/>
          <p:nvPr/>
        </p:nvSpPr>
        <p:spPr>
          <a:xfrm rot="3097494">
            <a:off x="2908681" y="2497890"/>
            <a:ext cx="1519968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EBCSNEGOTIATION.indication</a:t>
            </a:r>
            <a:endParaRPr kumimoji="1" lang="ja-JP" altLang="en-US" sz="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円/楕円 51">
            <a:extLst>
              <a:ext uri="{FF2B5EF4-FFF2-40B4-BE49-F238E27FC236}">
                <a16:creationId xmlns:a16="http://schemas.microsoft.com/office/drawing/2014/main" id="{EEB1A3AA-CEBC-D947-BF18-A5E6A14B156B}"/>
              </a:ext>
            </a:extLst>
          </p:cNvPr>
          <p:cNvSpPr/>
          <p:nvPr/>
        </p:nvSpPr>
        <p:spPr bwMode="auto">
          <a:xfrm>
            <a:off x="1383925" y="1754094"/>
            <a:ext cx="1113282" cy="4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Association state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60977727-457E-0E4E-A246-3E4F6CAC8855}"/>
              </a:ext>
            </a:extLst>
          </p:cNvPr>
          <p:cNvCxnSpPr>
            <a:stCxn id="52" idx="6"/>
            <a:endCxn id="8" idx="1"/>
          </p:cNvCxnSpPr>
          <p:nvPr/>
        </p:nvCxnSpPr>
        <p:spPr bwMode="auto">
          <a:xfrm>
            <a:off x="2497207" y="1966993"/>
            <a:ext cx="343921" cy="195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フリーフォーム 80">
            <a:extLst>
              <a:ext uri="{FF2B5EF4-FFF2-40B4-BE49-F238E27FC236}">
                <a16:creationId xmlns:a16="http://schemas.microsoft.com/office/drawing/2014/main" id="{A808056F-1695-3A42-827C-117EC54B9089}"/>
              </a:ext>
            </a:extLst>
          </p:cNvPr>
          <p:cNvSpPr/>
          <p:nvPr/>
        </p:nvSpPr>
        <p:spPr bwMode="auto">
          <a:xfrm>
            <a:off x="967409" y="2279378"/>
            <a:ext cx="10608365" cy="1192696"/>
          </a:xfrm>
          <a:custGeom>
            <a:avLst/>
            <a:gdLst>
              <a:gd name="connsiteX0" fmla="*/ 0 w 10608365"/>
              <a:gd name="connsiteY0" fmla="*/ 0 h 1192696"/>
              <a:gd name="connsiteX1" fmla="*/ 1497495 w 10608365"/>
              <a:gd name="connsiteY1" fmla="*/ 0 h 1192696"/>
              <a:gd name="connsiteX2" fmla="*/ 1914939 w 10608365"/>
              <a:gd name="connsiteY2" fmla="*/ 1192696 h 1192696"/>
              <a:gd name="connsiteX3" fmla="*/ 6791739 w 10608365"/>
              <a:gd name="connsiteY3" fmla="*/ 1192696 h 1192696"/>
              <a:gd name="connsiteX4" fmla="*/ 7566991 w 10608365"/>
              <a:gd name="connsiteY4" fmla="*/ 748748 h 1192696"/>
              <a:gd name="connsiteX5" fmla="*/ 10608365 w 10608365"/>
              <a:gd name="connsiteY5" fmla="*/ 768626 h 1192696"/>
              <a:gd name="connsiteX6" fmla="*/ 10608365 w 10608365"/>
              <a:gd name="connsiteY6" fmla="*/ 768626 h 119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8365" h="1192696">
                <a:moveTo>
                  <a:pt x="0" y="0"/>
                </a:moveTo>
                <a:lnTo>
                  <a:pt x="1497495" y="0"/>
                </a:lnTo>
                <a:lnTo>
                  <a:pt x="1914939" y="1192696"/>
                </a:lnTo>
                <a:lnTo>
                  <a:pt x="6791739" y="1192696"/>
                </a:lnTo>
                <a:lnTo>
                  <a:pt x="7566991" y="748748"/>
                </a:lnTo>
                <a:lnTo>
                  <a:pt x="10608365" y="768626"/>
                </a:lnTo>
                <a:lnTo>
                  <a:pt x="10608365" y="768626"/>
                </a:ln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E7213AFA-CACF-EC47-B3C0-181B52ED6FD0}"/>
              </a:ext>
            </a:extLst>
          </p:cNvPr>
          <p:cNvSpPr txBox="1"/>
          <p:nvPr/>
        </p:nvSpPr>
        <p:spPr>
          <a:xfrm>
            <a:off x="1016474" y="5320419"/>
            <a:ext cx="1175322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8642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C99E68A0-7EE4-A64E-A3C4-5C97FC2AA6D4}"/>
              </a:ext>
            </a:extLst>
          </p:cNvPr>
          <p:cNvSpPr/>
          <p:nvPr/>
        </p:nvSpPr>
        <p:spPr bwMode="auto">
          <a:xfrm>
            <a:off x="1248891" y="2459640"/>
            <a:ext cx="1160833" cy="19273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Local Higher Layer Entities</a:t>
            </a:r>
            <a:endParaRPr kumimoji="0" lang="ja-JP" alt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AP (Category </a:t>
            </a:r>
            <a:r>
              <a:rPr lang="en-US" altLang="ja-JP" dirty="0"/>
              <a:t>3</a:t>
            </a:r>
            <a:r>
              <a:rPr kumimoji="1" lang="en-US" altLang="ja-JP" dirty="0"/>
              <a:t>)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458853" y="3607965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41128" y="1817286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47C53E4-1671-2A4D-B289-AF2FA617EF5D}"/>
              </a:ext>
            </a:extLst>
          </p:cNvPr>
          <p:cNvSpPr txBox="1"/>
          <p:nvPr/>
        </p:nvSpPr>
        <p:spPr>
          <a:xfrm>
            <a:off x="4007137" y="2307439"/>
            <a:ext cx="1636987" cy="430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MIB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dot11EBCSContentList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FA0EEB2-32B4-A44A-8014-1641D2F07E50}"/>
              </a:ext>
            </a:extLst>
          </p:cNvPr>
          <p:cNvSpPr txBox="1"/>
          <p:nvPr/>
        </p:nvSpPr>
        <p:spPr>
          <a:xfrm>
            <a:off x="2841128" y="3608864"/>
            <a:ext cx="604653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5EACD08-5571-0144-8B1A-B0DF31736A65}"/>
              </a:ext>
            </a:extLst>
          </p:cNvPr>
          <p:cNvSpPr txBox="1"/>
          <p:nvPr/>
        </p:nvSpPr>
        <p:spPr>
          <a:xfrm>
            <a:off x="3848293" y="3608864"/>
            <a:ext cx="992579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EF04D3C-5A8C-2940-A7E3-8F41ECBD8A41}"/>
              </a:ext>
            </a:extLst>
          </p:cNvPr>
          <p:cNvSpPr txBox="1"/>
          <p:nvPr/>
        </p:nvSpPr>
        <p:spPr>
          <a:xfrm>
            <a:off x="6896886" y="3608864"/>
            <a:ext cx="867545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E13E0BC-36B9-2344-A4DD-973FAC23C064}"/>
              </a:ext>
            </a:extLst>
          </p:cNvPr>
          <p:cNvSpPr txBox="1"/>
          <p:nvPr/>
        </p:nvSpPr>
        <p:spPr>
          <a:xfrm>
            <a:off x="5213229" y="3631947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259EE29C-166B-5E42-BDDE-5DFF00A36DB0}"/>
              </a:ext>
            </a:extLst>
          </p:cNvPr>
          <p:cNvCxnSpPr>
            <a:stCxn id="11" idx="3"/>
            <a:endCxn id="12" idx="1"/>
          </p:cNvCxnSpPr>
          <p:nvPr/>
        </p:nvCxnSpPr>
        <p:spPr bwMode="auto">
          <a:xfrm>
            <a:off x="4840872" y="3908946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336182B-5FEB-9441-8F25-1C5110ABB36F}"/>
              </a:ext>
            </a:extLst>
          </p:cNvPr>
          <p:cNvSpPr txBox="1"/>
          <p:nvPr/>
        </p:nvSpPr>
        <p:spPr>
          <a:xfrm>
            <a:off x="8569462" y="313134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 Rate Limiting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11F885D-13BF-D847-9ABB-09BCFD362519}"/>
              </a:ext>
            </a:extLst>
          </p:cNvPr>
          <p:cNvSpPr txBox="1"/>
          <p:nvPr/>
        </p:nvSpPr>
        <p:spPr>
          <a:xfrm>
            <a:off x="8569465" y="3365036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A-MSDU Aggregation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32A70E5-F93A-884D-BA4C-B535643065C1}"/>
              </a:ext>
            </a:extLst>
          </p:cNvPr>
          <p:cNvSpPr txBox="1"/>
          <p:nvPr/>
        </p:nvSpPr>
        <p:spPr>
          <a:xfrm>
            <a:off x="8569463" y="3593007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Defer Queuing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4F438BF-2053-ED43-8DA1-3E9871AEA6A0}"/>
              </a:ext>
            </a:extLst>
          </p:cNvPr>
          <p:cNvSpPr txBox="1"/>
          <p:nvPr/>
        </p:nvSpPr>
        <p:spPr>
          <a:xfrm>
            <a:off x="8569464" y="3823839"/>
            <a:ext cx="1772954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Sequence Number Assignment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7C565E7-EE93-734B-9FE3-EB987E3CDAA0}"/>
              </a:ext>
            </a:extLst>
          </p:cNvPr>
          <p:cNvSpPr txBox="1"/>
          <p:nvPr/>
        </p:nvSpPr>
        <p:spPr>
          <a:xfrm>
            <a:off x="8569462" y="405917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Packet Number Assignment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D0EE24A-FFE4-5C40-8F32-22E96E94B795}"/>
              </a:ext>
            </a:extLst>
          </p:cNvPr>
          <p:cNvSpPr txBox="1"/>
          <p:nvPr/>
        </p:nvSpPr>
        <p:spPr>
          <a:xfrm>
            <a:off x="8569461" y="429702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Integrity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196DDBE-534E-4147-8FE9-1DFCDE9E3D17}"/>
              </a:ext>
            </a:extLst>
          </p:cNvPr>
          <p:cNvSpPr txBox="1"/>
          <p:nvPr/>
        </p:nvSpPr>
        <p:spPr>
          <a:xfrm>
            <a:off x="8569460" y="452499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Header + CRC Creation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86DD89E-4AF1-9346-99E3-517F8D68DDC3}"/>
              </a:ext>
            </a:extLst>
          </p:cNvPr>
          <p:cNvSpPr txBox="1"/>
          <p:nvPr/>
        </p:nvSpPr>
        <p:spPr>
          <a:xfrm>
            <a:off x="8569459" y="4752964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A-MPDU Aggregation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27218B23-2439-B142-B0BC-F3020DF4287C}"/>
              </a:ext>
            </a:extLst>
          </p:cNvPr>
          <p:cNvCxnSpPr/>
          <p:nvPr/>
        </p:nvCxnSpPr>
        <p:spPr bwMode="auto">
          <a:xfrm flipH="1">
            <a:off x="7764431" y="3131343"/>
            <a:ext cx="805028" cy="4616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447F2F5-2800-D34C-94F2-8D1533997465}"/>
              </a:ext>
            </a:extLst>
          </p:cNvPr>
          <p:cNvCxnSpPr/>
          <p:nvPr/>
        </p:nvCxnSpPr>
        <p:spPr bwMode="auto">
          <a:xfrm>
            <a:off x="7764431" y="4216046"/>
            <a:ext cx="805028" cy="782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69D951A7-1106-6E4E-A7B3-A1A0D8731277}"/>
              </a:ext>
            </a:extLst>
          </p:cNvPr>
          <p:cNvCxnSpPr/>
          <p:nvPr/>
        </p:nvCxnSpPr>
        <p:spPr bwMode="auto">
          <a:xfrm>
            <a:off x="10447361" y="3131343"/>
            <a:ext cx="0" cy="185245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60A7584F-9DA1-4E41-90A8-0DD5F0FB3108}"/>
              </a:ext>
            </a:extLst>
          </p:cNvPr>
          <p:cNvCxnSpPr>
            <a:stCxn id="7" idx="3"/>
            <a:endCxn id="10" idx="1"/>
          </p:cNvCxnSpPr>
          <p:nvPr/>
        </p:nvCxnSpPr>
        <p:spPr bwMode="auto">
          <a:xfrm>
            <a:off x="2199761" y="3900353"/>
            <a:ext cx="641367" cy="89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C7024EE2-F7A5-494C-907B-EA555F1C1010}"/>
              </a:ext>
            </a:extLst>
          </p:cNvPr>
          <p:cNvCxnSpPr>
            <a:stCxn id="10" idx="3"/>
            <a:endCxn id="11" idx="1"/>
          </p:cNvCxnSpPr>
          <p:nvPr/>
        </p:nvCxnSpPr>
        <p:spPr bwMode="auto">
          <a:xfrm>
            <a:off x="3445781" y="3901252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737BBAA-97DA-FD40-BA6B-9546EF00263A}"/>
              </a:ext>
            </a:extLst>
          </p:cNvPr>
          <p:cNvSpPr txBox="1"/>
          <p:nvPr/>
        </p:nvSpPr>
        <p:spPr>
          <a:xfrm>
            <a:off x="2842229" y="4727669"/>
            <a:ext cx="604653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1C20230-0558-3E48-9AB0-4B02C7E16F17}"/>
              </a:ext>
            </a:extLst>
          </p:cNvPr>
          <p:cNvSpPr txBox="1"/>
          <p:nvPr/>
        </p:nvSpPr>
        <p:spPr>
          <a:xfrm>
            <a:off x="3849394" y="4727669"/>
            <a:ext cx="992579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7D6CE688-F753-A544-9631-999D484950D8}"/>
              </a:ext>
            </a:extLst>
          </p:cNvPr>
          <p:cNvSpPr txBox="1"/>
          <p:nvPr/>
        </p:nvSpPr>
        <p:spPr>
          <a:xfrm>
            <a:off x="6897987" y="4727669"/>
            <a:ext cx="867545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Legacy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D45B4468-18F5-E04A-84E5-9A872AC6BDA5}"/>
              </a:ext>
            </a:extLst>
          </p:cNvPr>
          <p:cNvSpPr txBox="1"/>
          <p:nvPr/>
        </p:nvSpPr>
        <p:spPr>
          <a:xfrm>
            <a:off x="5214330" y="4750752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D86F9690-8015-424E-981E-EA7FEEA46C0C}"/>
              </a:ext>
            </a:extLst>
          </p:cNvPr>
          <p:cNvCxnSpPr>
            <a:stCxn id="37" idx="3"/>
            <a:endCxn id="38" idx="1"/>
          </p:cNvCxnSpPr>
          <p:nvPr/>
        </p:nvCxnSpPr>
        <p:spPr bwMode="auto">
          <a:xfrm>
            <a:off x="4841973" y="5027751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F06B830C-15BA-E84B-9ED6-1CFB347EB86F}"/>
              </a:ext>
            </a:extLst>
          </p:cNvPr>
          <p:cNvCxnSpPr>
            <a:stCxn id="36" idx="3"/>
            <a:endCxn id="37" idx="1"/>
          </p:cNvCxnSpPr>
          <p:nvPr/>
        </p:nvCxnSpPr>
        <p:spPr bwMode="auto">
          <a:xfrm>
            <a:off x="3446882" y="5020057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85D22B9A-5A44-AD47-B7BE-D1DC5A1358E3}"/>
              </a:ext>
            </a:extLst>
          </p:cNvPr>
          <p:cNvCxnSpPr>
            <a:endCxn id="36" idx="1"/>
          </p:cNvCxnSpPr>
          <p:nvPr/>
        </p:nvCxnSpPr>
        <p:spPr bwMode="auto">
          <a:xfrm>
            <a:off x="2199761" y="4192740"/>
            <a:ext cx="642468" cy="82731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8B22BD79-6434-5B4F-A2FC-3D2CFB55FA84}"/>
              </a:ext>
            </a:extLst>
          </p:cNvPr>
          <p:cNvCxnSpPr/>
          <p:nvPr/>
        </p:nvCxnSpPr>
        <p:spPr bwMode="auto">
          <a:xfrm flipH="1">
            <a:off x="2199761" y="2155840"/>
            <a:ext cx="641367" cy="1437167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14E19833-8108-644C-B07F-7F770000ED4D}"/>
              </a:ext>
            </a:extLst>
          </p:cNvPr>
          <p:cNvSpPr txBox="1"/>
          <p:nvPr/>
        </p:nvSpPr>
        <p:spPr>
          <a:xfrm>
            <a:off x="2243597" y="3659966"/>
            <a:ext cx="551754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4753365-2EE0-FE4D-8D98-495836A82BC2}"/>
              </a:ext>
            </a:extLst>
          </p:cNvPr>
          <p:cNvSpPr txBox="1"/>
          <p:nvPr/>
        </p:nvSpPr>
        <p:spPr>
          <a:xfrm>
            <a:off x="1787034" y="4665886"/>
            <a:ext cx="845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4007137" y="1855758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stCxn id="8" idx="3"/>
            <a:endCxn id="48" idx="1"/>
          </p:cNvCxnSpPr>
          <p:nvPr/>
        </p:nvCxnSpPr>
        <p:spPr bwMode="auto">
          <a:xfrm>
            <a:off x="3469826" y="1986563"/>
            <a:ext cx="53731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802CB12D-7268-E840-A05D-B750DD5C8F18}"/>
              </a:ext>
            </a:extLst>
          </p:cNvPr>
          <p:cNvSpPr txBox="1"/>
          <p:nvPr/>
        </p:nvSpPr>
        <p:spPr>
          <a:xfrm>
            <a:off x="10409015" y="3773803"/>
            <a:ext cx="1112805" cy="4154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 MSDU Flow</a:t>
            </a:r>
          </a:p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(temporal)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3E720321-628A-4C4F-81D7-4EAD2E1E5827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3469826" y="2155840"/>
            <a:ext cx="537311" cy="3670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45781" y="1587641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07137" y="3003051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cxnSpLocks/>
          </p:cNvCxnSpPr>
          <p:nvPr/>
        </p:nvCxnSpPr>
        <p:spPr bwMode="auto">
          <a:xfrm>
            <a:off x="3107756" y="2161318"/>
            <a:ext cx="880108" cy="10717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43727" y="2730685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BC8946FD-5E4D-EC40-B0B3-156217B6954C}"/>
              </a:ext>
            </a:extLst>
          </p:cNvPr>
          <p:cNvCxnSpPr>
            <a:stCxn id="9" idx="2"/>
            <a:endCxn id="61" idx="0"/>
          </p:cNvCxnSpPr>
          <p:nvPr/>
        </p:nvCxnSpPr>
        <p:spPr bwMode="auto">
          <a:xfrm flipH="1">
            <a:off x="4396026" y="2738326"/>
            <a:ext cx="429605" cy="2647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582F909-23E1-9F4F-88C2-4615F2D2B5C0}"/>
              </a:ext>
            </a:extLst>
          </p:cNvPr>
          <p:cNvSpPr txBox="1"/>
          <p:nvPr/>
        </p:nvSpPr>
        <p:spPr>
          <a:xfrm>
            <a:off x="4621454" y="2753951"/>
            <a:ext cx="50847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7E2C0A85-E489-A443-8D65-45661552C895}"/>
              </a:ext>
            </a:extLst>
          </p:cNvPr>
          <p:cNvCxnSpPr>
            <a:cxnSpLocks/>
          </p:cNvCxnSpPr>
          <p:nvPr/>
        </p:nvCxnSpPr>
        <p:spPr bwMode="auto">
          <a:xfrm>
            <a:off x="4784914" y="3172328"/>
            <a:ext cx="967461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AB3898BE-2A6D-8E4D-8865-560C45049B1B}"/>
              </a:ext>
            </a:extLst>
          </p:cNvPr>
          <p:cNvSpPr txBox="1"/>
          <p:nvPr/>
        </p:nvSpPr>
        <p:spPr>
          <a:xfrm>
            <a:off x="5752375" y="3018439"/>
            <a:ext cx="15295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Info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F086271B-A33F-6343-9334-A0C5B09BAAC0}"/>
              </a:ext>
            </a:extLst>
          </p:cNvPr>
          <p:cNvCxnSpPr>
            <a:cxnSpLocks/>
          </p:cNvCxnSpPr>
          <p:nvPr/>
        </p:nvCxnSpPr>
        <p:spPr bwMode="auto">
          <a:xfrm flipH="1">
            <a:off x="2209585" y="2737474"/>
            <a:ext cx="1780841" cy="877011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30BEF01-465D-194F-BDEB-2E1D7BCAEE85}"/>
              </a:ext>
            </a:extLst>
          </p:cNvPr>
          <p:cNvSpPr txBox="1"/>
          <p:nvPr/>
        </p:nvSpPr>
        <p:spPr>
          <a:xfrm>
            <a:off x="3569672" y="2117368"/>
            <a:ext cx="498855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8AC01507-A7D3-6E4D-B9DE-DE4F09CF6D3A}"/>
              </a:ext>
            </a:extLst>
          </p:cNvPr>
          <p:cNvSpPr txBox="1"/>
          <p:nvPr/>
        </p:nvSpPr>
        <p:spPr>
          <a:xfrm>
            <a:off x="8569459" y="2201875"/>
            <a:ext cx="1063112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STA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(associated/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unassociated)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C1A67C72-43D8-8246-9933-9E3895B965BD}"/>
              </a:ext>
            </a:extLst>
          </p:cNvPr>
          <p:cNvSpPr txBox="1"/>
          <p:nvPr/>
        </p:nvSpPr>
        <p:spPr>
          <a:xfrm>
            <a:off x="6081589" y="2429853"/>
            <a:ext cx="189827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Request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062F216A-60B9-3445-8BB5-489C24DE1496}"/>
              </a:ext>
            </a:extLst>
          </p:cNvPr>
          <p:cNvCxnSpPr>
            <a:cxnSpLocks/>
            <a:stCxn id="56" idx="1"/>
            <a:endCxn id="62" idx="3"/>
          </p:cNvCxnSpPr>
          <p:nvPr/>
        </p:nvCxnSpPr>
        <p:spPr bwMode="auto">
          <a:xfrm flipH="1">
            <a:off x="7979866" y="2501957"/>
            <a:ext cx="589593" cy="8178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9133AD79-6C07-5644-8440-591B25078FFA}"/>
              </a:ext>
            </a:extLst>
          </p:cNvPr>
          <p:cNvCxnSpPr>
            <a:cxnSpLocks/>
            <a:endCxn id="61" idx="3"/>
          </p:cNvCxnSpPr>
          <p:nvPr/>
        </p:nvCxnSpPr>
        <p:spPr bwMode="auto">
          <a:xfrm flipH="1">
            <a:off x="4784914" y="2590225"/>
            <a:ext cx="1292222" cy="58210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C848872-22A8-1248-AA66-2A65ECC1B462}"/>
              </a:ext>
            </a:extLst>
          </p:cNvPr>
          <p:cNvCxnSpPr>
            <a:cxnSpLocks/>
            <a:stCxn id="61" idx="1"/>
          </p:cNvCxnSpPr>
          <p:nvPr/>
        </p:nvCxnSpPr>
        <p:spPr bwMode="auto">
          <a:xfrm flipH="1" flipV="1">
            <a:off x="3213193" y="2161076"/>
            <a:ext cx="793944" cy="10112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C5C7C7F6-F591-3245-A4A3-74BE005C869B}"/>
              </a:ext>
            </a:extLst>
          </p:cNvPr>
          <p:cNvSpPr txBox="1"/>
          <p:nvPr/>
        </p:nvSpPr>
        <p:spPr>
          <a:xfrm rot="3097494">
            <a:off x="2908681" y="2497890"/>
            <a:ext cx="1519968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EBCSNEGOTIATION.indication</a:t>
            </a:r>
            <a:endParaRPr kumimoji="1" lang="ja-JP" altLang="en-US" sz="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円/楕円 51">
            <a:extLst>
              <a:ext uri="{FF2B5EF4-FFF2-40B4-BE49-F238E27FC236}">
                <a16:creationId xmlns:a16="http://schemas.microsoft.com/office/drawing/2014/main" id="{EEB1A3AA-CEBC-D947-BF18-A5E6A14B156B}"/>
              </a:ext>
            </a:extLst>
          </p:cNvPr>
          <p:cNvSpPr/>
          <p:nvPr/>
        </p:nvSpPr>
        <p:spPr bwMode="auto">
          <a:xfrm>
            <a:off x="1383925" y="1754094"/>
            <a:ext cx="1113282" cy="4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Association state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60977727-457E-0E4E-A246-3E4F6CAC8855}"/>
              </a:ext>
            </a:extLst>
          </p:cNvPr>
          <p:cNvCxnSpPr>
            <a:stCxn id="52" idx="6"/>
            <a:endCxn id="8" idx="1"/>
          </p:cNvCxnSpPr>
          <p:nvPr/>
        </p:nvCxnSpPr>
        <p:spPr bwMode="auto">
          <a:xfrm>
            <a:off x="2497207" y="1966993"/>
            <a:ext cx="343921" cy="195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フリーフォーム 80">
            <a:extLst>
              <a:ext uri="{FF2B5EF4-FFF2-40B4-BE49-F238E27FC236}">
                <a16:creationId xmlns:a16="http://schemas.microsoft.com/office/drawing/2014/main" id="{A808056F-1695-3A42-827C-117EC54B9089}"/>
              </a:ext>
            </a:extLst>
          </p:cNvPr>
          <p:cNvSpPr/>
          <p:nvPr/>
        </p:nvSpPr>
        <p:spPr bwMode="auto">
          <a:xfrm>
            <a:off x="967409" y="2279378"/>
            <a:ext cx="10608365" cy="1192696"/>
          </a:xfrm>
          <a:custGeom>
            <a:avLst/>
            <a:gdLst>
              <a:gd name="connsiteX0" fmla="*/ 0 w 10608365"/>
              <a:gd name="connsiteY0" fmla="*/ 0 h 1192696"/>
              <a:gd name="connsiteX1" fmla="*/ 1497495 w 10608365"/>
              <a:gd name="connsiteY1" fmla="*/ 0 h 1192696"/>
              <a:gd name="connsiteX2" fmla="*/ 1914939 w 10608365"/>
              <a:gd name="connsiteY2" fmla="*/ 1192696 h 1192696"/>
              <a:gd name="connsiteX3" fmla="*/ 6791739 w 10608365"/>
              <a:gd name="connsiteY3" fmla="*/ 1192696 h 1192696"/>
              <a:gd name="connsiteX4" fmla="*/ 7566991 w 10608365"/>
              <a:gd name="connsiteY4" fmla="*/ 748748 h 1192696"/>
              <a:gd name="connsiteX5" fmla="*/ 10608365 w 10608365"/>
              <a:gd name="connsiteY5" fmla="*/ 768626 h 1192696"/>
              <a:gd name="connsiteX6" fmla="*/ 10608365 w 10608365"/>
              <a:gd name="connsiteY6" fmla="*/ 768626 h 119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8365" h="1192696">
                <a:moveTo>
                  <a:pt x="0" y="0"/>
                </a:moveTo>
                <a:lnTo>
                  <a:pt x="1497495" y="0"/>
                </a:lnTo>
                <a:lnTo>
                  <a:pt x="1914939" y="1192696"/>
                </a:lnTo>
                <a:lnTo>
                  <a:pt x="6791739" y="1192696"/>
                </a:lnTo>
                <a:lnTo>
                  <a:pt x="7566991" y="748748"/>
                </a:lnTo>
                <a:lnTo>
                  <a:pt x="10608365" y="768626"/>
                </a:lnTo>
                <a:lnTo>
                  <a:pt x="10608365" y="768626"/>
                </a:ln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E7213AFA-CACF-EC47-B3C0-181B52ED6FD0}"/>
              </a:ext>
            </a:extLst>
          </p:cNvPr>
          <p:cNvSpPr txBox="1"/>
          <p:nvPr/>
        </p:nvSpPr>
        <p:spPr>
          <a:xfrm>
            <a:off x="871192" y="5599064"/>
            <a:ext cx="1175322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フリーフォーム 64">
            <a:extLst>
              <a:ext uri="{FF2B5EF4-FFF2-40B4-BE49-F238E27FC236}">
                <a16:creationId xmlns:a16="http://schemas.microsoft.com/office/drawing/2014/main" id="{C2A050F3-6467-5C49-93F2-2529611B627D}"/>
              </a:ext>
            </a:extLst>
          </p:cNvPr>
          <p:cNvSpPr/>
          <p:nvPr/>
        </p:nvSpPr>
        <p:spPr bwMode="auto">
          <a:xfrm>
            <a:off x="1383925" y="2069910"/>
            <a:ext cx="7135123" cy="3661699"/>
          </a:xfrm>
          <a:custGeom>
            <a:avLst/>
            <a:gdLst>
              <a:gd name="connsiteX0" fmla="*/ 7492931 w 7492931"/>
              <a:gd name="connsiteY0" fmla="*/ 3678072 h 3678072"/>
              <a:gd name="connsiteX1" fmla="*/ 6401110 w 7492931"/>
              <a:gd name="connsiteY1" fmla="*/ 3439236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  <a:gd name="connsiteX0" fmla="*/ 7492931 w 7492931"/>
              <a:gd name="connsiteY0" fmla="*/ 3678072 h 3678072"/>
              <a:gd name="connsiteX1" fmla="*/ 6353343 w 7492931"/>
              <a:gd name="connsiteY1" fmla="*/ 3630305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  <a:gd name="connsiteX0" fmla="*/ 7492931 w 7492931"/>
              <a:gd name="connsiteY0" fmla="*/ 3678072 h 3678072"/>
              <a:gd name="connsiteX1" fmla="*/ 6353343 w 7492931"/>
              <a:gd name="connsiteY1" fmla="*/ 3630305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  <a:gd name="connsiteX0" fmla="*/ 7492931 w 7492931"/>
              <a:gd name="connsiteY0" fmla="*/ 3678072 h 3678072"/>
              <a:gd name="connsiteX1" fmla="*/ 6353343 w 7492931"/>
              <a:gd name="connsiteY1" fmla="*/ 3630305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  <a:gd name="connsiteX0" fmla="*/ 6956218 w 6964480"/>
              <a:gd name="connsiteY0" fmla="*/ 762593 h 3830902"/>
              <a:gd name="connsiteX1" fmla="*/ 6353343 w 6964480"/>
              <a:gd name="connsiteY1" fmla="*/ 3630305 h 3830902"/>
              <a:gd name="connsiteX2" fmla="*/ 1481093 w 6964480"/>
              <a:gd name="connsiteY2" fmla="*/ 3418764 h 3830902"/>
              <a:gd name="connsiteX3" fmla="*/ 310 w 6964480"/>
              <a:gd name="connsiteY3" fmla="*/ 2047164 h 3830902"/>
              <a:gd name="connsiteX4" fmla="*/ 1337791 w 6964480"/>
              <a:gd name="connsiteY4" fmla="*/ 0 h 3830902"/>
              <a:gd name="connsiteX5" fmla="*/ 1337791 w 6964480"/>
              <a:gd name="connsiteY5" fmla="*/ 0 h 3830902"/>
              <a:gd name="connsiteX0" fmla="*/ 6969470 w 6973295"/>
              <a:gd name="connsiteY0" fmla="*/ 716211 h 3834337"/>
              <a:gd name="connsiteX1" fmla="*/ 6353343 w 6973295"/>
              <a:gd name="connsiteY1" fmla="*/ 3630305 h 3834337"/>
              <a:gd name="connsiteX2" fmla="*/ 1481093 w 6973295"/>
              <a:gd name="connsiteY2" fmla="*/ 3418764 h 3834337"/>
              <a:gd name="connsiteX3" fmla="*/ 310 w 6973295"/>
              <a:gd name="connsiteY3" fmla="*/ 2047164 h 3834337"/>
              <a:gd name="connsiteX4" fmla="*/ 1337791 w 6973295"/>
              <a:gd name="connsiteY4" fmla="*/ 0 h 3834337"/>
              <a:gd name="connsiteX5" fmla="*/ 1337791 w 6973295"/>
              <a:gd name="connsiteY5" fmla="*/ 0 h 3834337"/>
              <a:gd name="connsiteX0" fmla="*/ 6969470 w 7004178"/>
              <a:gd name="connsiteY0" fmla="*/ 716211 h 3706521"/>
              <a:gd name="connsiteX1" fmla="*/ 6426230 w 7004178"/>
              <a:gd name="connsiteY1" fmla="*/ 3458027 h 3706521"/>
              <a:gd name="connsiteX2" fmla="*/ 1481093 w 7004178"/>
              <a:gd name="connsiteY2" fmla="*/ 3418764 h 3706521"/>
              <a:gd name="connsiteX3" fmla="*/ 310 w 7004178"/>
              <a:gd name="connsiteY3" fmla="*/ 2047164 h 3706521"/>
              <a:gd name="connsiteX4" fmla="*/ 1337791 w 7004178"/>
              <a:gd name="connsiteY4" fmla="*/ 0 h 3706521"/>
              <a:gd name="connsiteX5" fmla="*/ 1337791 w 7004178"/>
              <a:gd name="connsiteY5" fmla="*/ 0 h 3706521"/>
              <a:gd name="connsiteX0" fmla="*/ 6989349 w 7016170"/>
              <a:gd name="connsiteY0" fmla="*/ 709585 h 3706997"/>
              <a:gd name="connsiteX1" fmla="*/ 6426230 w 7016170"/>
              <a:gd name="connsiteY1" fmla="*/ 3458027 h 3706997"/>
              <a:gd name="connsiteX2" fmla="*/ 1481093 w 7016170"/>
              <a:gd name="connsiteY2" fmla="*/ 3418764 h 3706997"/>
              <a:gd name="connsiteX3" fmla="*/ 310 w 7016170"/>
              <a:gd name="connsiteY3" fmla="*/ 2047164 h 3706997"/>
              <a:gd name="connsiteX4" fmla="*/ 1337791 w 7016170"/>
              <a:gd name="connsiteY4" fmla="*/ 0 h 3706997"/>
              <a:gd name="connsiteX5" fmla="*/ 1337791 w 7016170"/>
              <a:gd name="connsiteY5" fmla="*/ 0 h 3706997"/>
              <a:gd name="connsiteX0" fmla="*/ 6989349 w 6989349"/>
              <a:gd name="connsiteY0" fmla="*/ 709585 h 3770288"/>
              <a:gd name="connsiteX1" fmla="*/ 6426230 w 6989349"/>
              <a:gd name="connsiteY1" fmla="*/ 3458027 h 3770288"/>
              <a:gd name="connsiteX2" fmla="*/ 1481093 w 6989349"/>
              <a:gd name="connsiteY2" fmla="*/ 3418764 h 3770288"/>
              <a:gd name="connsiteX3" fmla="*/ 310 w 6989349"/>
              <a:gd name="connsiteY3" fmla="*/ 2047164 h 3770288"/>
              <a:gd name="connsiteX4" fmla="*/ 1337791 w 6989349"/>
              <a:gd name="connsiteY4" fmla="*/ 0 h 3770288"/>
              <a:gd name="connsiteX5" fmla="*/ 1337791 w 6989349"/>
              <a:gd name="connsiteY5" fmla="*/ 0 h 3770288"/>
              <a:gd name="connsiteX0" fmla="*/ 6989349 w 6989349"/>
              <a:gd name="connsiteY0" fmla="*/ 709585 h 3653323"/>
              <a:gd name="connsiteX1" fmla="*/ 6426230 w 6989349"/>
              <a:gd name="connsiteY1" fmla="*/ 3458027 h 3653323"/>
              <a:gd name="connsiteX2" fmla="*/ 1481093 w 6989349"/>
              <a:gd name="connsiteY2" fmla="*/ 3418764 h 3653323"/>
              <a:gd name="connsiteX3" fmla="*/ 310 w 6989349"/>
              <a:gd name="connsiteY3" fmla="*/ 2047164 h 3653323"/>
              <a:gd name="connsiteX4" fmla="*/ 1337791 w 6989349"/>
              <a:gd name="connsiteY4" fmla="*/ 0 h 3653323"/>
              <a:gd name="connsiteX5" fmla="*/ 1337791 w 6989349"/>
              <a:gd name="connsiteY5" fmla="*/ 0 h 3653323"/>
              <a:gd name="connsiteX0" fmla="*/ 6976097 w 7008138"/>
              <a:gd name="connsiteY0" fmla="*/ 736090 h 3705094"/>
              <a:gd name="connsiteX1" fmla="*/ 6426230 w 7008138"/>
              <a:gd name="connsiteY1" fmla="*/ 3458027 h 3705094"/>
              <a:gd name="connsiteX2" fmla="*/ 1481093 w 7008138"/>
              <a:gd name="connsiteY2" fmla="*/ 3418764 h 3705094"/>
              <a:gd name="connsiteX3" fmla="*/ 310 w 7008138"/>
              <a:gd name="connsiteY3" fmla="*/ 2047164 h 3705094"/>
              <a:gd name="connsiteX4" fmla="*/ 1337791 w 7008138"/>
              <a:gd name="connsiteY4" fmla="*/ 0 h 3705094"/>
              <a:gd name="connsiteX5" fmla="*/ 1337791 w 7008138"/>
              <a:gd name="connsiteY5" fmla="*/ 0 h 3705094"/>
              <a:gd name="connsiteX0" fmla="*/ 6976097 w 6976097"/>
              <a:gd name="connsiteY0" fmla="*/ 736090 h 3665436"/>
              <a:gd name="connsiteX1" fmla="*/ 6426230 w 6976097"/>
              <a:gd name="connsiteY1" fmla="*/ 3458027 h 3665436"/>
              <a:gd name="connsiteX2" fmla="*/ 1481093 w 6976097"/>
              <a:gd name="connsiteY2" fmla="*/ 3418764 h 3665436"/>
              <a:gd name="connsiteX3" fmla="*/ 310 w 6976097"/>
              <a:gd name="connsiteY3" fmla="*/ 2047164 h 3665436"/>
              <a:gd name="connsiteX4" fmla="*/ 1337791 w 6976097"/>
              <a:gd name="connsiteY4" fmla="*/ 0 h 3665436"/>
              <a:gd name="connsiteX5" fmla="*/ 1337791 w 6976097"/>
              <a:gd name="connsiteY5" fmla="*/ 0 h 3665436"/>
              <a:gd name="connsiteX0" fmla="*/ 6976097 w 6976097"/>
              <a:gd name="connsiteY0" fmla="*/ 736090 h 3619737"/>
              <a:gd name="connsiteX1" fmla="*/ 6792666 w 6976097"/>
              <a:gd name="connsiteY1" fmla="*/ 1952124 h 3619737"/>
              <a:gd name="connsiteX2" fmla="*/ 6426230 w 6976097"/>
              <a:gd name="connsiteY2" fmla="*/ 3458027 h 3619737"/>
              <a:gd name="connsiteX3" fmla="*/ 1481093 w 6976097"/>
              <a:gd name="connsiteY3" fmla="*/ 3418764 h 3619737"/>
              <a:gd name="connsiteX4" fmla="*/ 310 w 6976097"/>
              <a:gd name="connsiteY4" fmla="*/ 2047164 h 3619737"/>
              <a:gd name="connsiteX5" fmla="*/ 1337791 w 6976097"/>
              <a:gd name="connsiteY5" fmla="*/ 0 h 3619737"/>
              <a:gd name="connsiteX6" fmla="*/ 1337791 w 6976097"/>
              <a:gd name="connsiteY6" fmla="*/ 0 h 3619737"/>
              <a:gd name="connsiteX0" fmla="*/ 6976097 w 6976097"/>
              <a:gd name="connsiteY0" fmla="*/ 736090 h 3682575"/>
              <a:gd name="connsiteX1" fmla="*/ 6911935 w 6976097"/>
              <a:gd name="connsiteY1" fmla="*/ 1050976 h 3682575"/>
              <a:gd name="connsiteX2" fmla="*/ 6426230 w 6976097"/>
              <a:gd name="connsiteY2" fmla="*/ 3458027 h 3682575"/>
              <a:gd name="connsiteX3" fmla="*/ 1481093 w 6976097"/>
              <a:gd name="connsiteY3" fmla="*/ 3418764 h 3682575"/>
              <a:gd name="connsiteX4" fmla="*/ 310 w 6976097"/>
              <a:gd name="connsiteY4" fmla="*/ 2047164 h 3682575"/>
              <a:gd name="connsiteX5" fmla="*/ 1337791 w 6976097"/>
              <a:gd name="connsiteY5" fmla="*/ 0 h 3682575"/>
              <a:gd name="connsiteX6" fmla="*/ 1337791 w 6976097"/>
              <a:gd name="connsiteY6" fmla="*/ 0 h 3682575"/>
              <a:gd name="connsiteX0" fmla="*/ 7135123 w 7135123"/>
              <a:gd name="connsiteY0" fmla="*/ 590316 h 3682575"/>
              <a:gd name="connsiteX1" fmla="*/ 6911935 w 7135123"/>
              <a:gd name="connsiteY1" fmla="*/ 1050976 h 3682575"/>
              <a:gd name="connsiteX2" fmla="*/ 6426230 w 7135123"/>
              <a:gd name="connsiteY2" fmla="*/ 3458027 h 3682575"/>
              <a:gd name="connsiteX3" fmla="*/ 1481093 w 7135123"/>
              <a:gd name="connsiteY3" fmla="*/ 3418764 h 3682575"/>
              <a:gd name="connsiteX4" fmla="*/ 310 w 7135123"/>
              <a:gd name="connsiteY4" fmla="*/ 2047164 h 3682575"/>
              <a:gd name="connsiteX5" fmla="*/ 1337791 w 7135123"/>
              <a:gd name="connsiteY5" fmla="*/ 0 h 3682575"/>
              <a:gd name="connsiteX6" fmla="*/ 1337791 w 7135123"/>
              <a:gd name="connsiteY6" fmla="*/ 0 h 3682575"/>
              <a:gd name="connsiteX0" fmla="*/ 7135123 w 7135123"/>
              <a:gd name="connsiteY0" fmla="*/ 590316 h 3689662"/>
              <a:gd name="connsiteX1" fmla="*/ 6892057 w 7135123"/>
              <a:gd name="connsiteY1" fmla="*/ 951585 h 3689662"/>
              <a:gd name="connsiteX2" fmla="*/ 6426230 w 7135123"/>
              <a:gd name="connsiteY2" fmla="*/ 3458027 h 3689662"/>
              <a:gd name="connsiteX3" fmla="*/ 1481093 w 7135123"/>
              <a:gd name="connsiteY3" fmla="*/ 3418764 h 3689662"/>
              <a:gd name="connsiteX4" fmla="*/ 310 w 7135123"/>
              <a:gd name="connsiteY4" fmla="*/ 2047164 h 3689662"/>
              <a:gd name="connsiteX5" fmla="*/ 1337791 w 7135123"/>
              <a:gd name="connsiteY5" fmla="*/ 0 h 3689662"/>
              <a:gd name="connsiteX6" fmla="*/ 1337791 w 7135123"/>
              <a:gd name="connsiteY6" fmla="*/ 0 h 3689662"/>
              <a:gd name="connsiteX0" fmla="*/ 7135123 w 7135123"/>
              <a:gd name="connsiteY0" fmla="*/ 590316 h 3689662"/>
              <a:gd name="connsiteX1" fmla="*/ 6892057 w 7135123"/>
              <a:gd name="connsiteY1" fmla="*/ 951585 h 3689662"/>
              <a:gd name="connsiteX2" fmla="*/ 6426230 w 7135123"/>
              <a:gd name="connsiteY2" fmla="*/ 3458027 h 3689662"/>
              <a:gd name="connsiteX3" fmla="*/ 1481093 w 7135123"/>
              <a:gd name="connsiteY3" fmla="*/ 3418764 h 3689662"/>
              <a:gd name="connsiteX4" fmla="*/ 310 w 7135123"/>
              <a:gd name="connsiteY4" fmla="*/ 2047164 h 3689662"/>
              <a:gd name="connsiteX5" fmla="*/ 1337791 w 7135123"/>
              <a:gd name="connsiteY5" fmla="*/ 0 h 3689662"/>
              <a:gd name="connsiteX6" fmla="*/ 1337791 w 7135123"/>
              <a:gd name="connsiteY6" fmla="*/ 0 h 3689662"/>
              <a:gd name="connsiteX0" fmla="*/ 7135123 w 7135123"/>
              <a:gd name="connsiteY0" fmla="*/ 590316 h 3715576"/>
              <a:gd name="connsiteX1" fmla="*/ 6426230 w 7135123"/>
              <a:gd name="connsiteY1" fmla="*/ 3458027 h 3715576"/>
              <a:gd name="connsiteX2" fmla="*/ 1481093 w 7135123"/>
              <a:gd name="connsiteY2" fmla="*/ 3418764 h 3715576"/>
              <a:gd name="connsiteX3" fmla="*/ 310 w 7135123"/>
              <a:gd name="connsiteY3" fmla="*/ 2047164 h 3715576"/>
              <a:gd name="connsiteX4" fmla="*/ 1337791 w 7135123"/>
              <a:gd name="connsiteY4" fmla="*/ 0 h 3715576"/>
              <a:gd name="connsiteX5" fmla="*/ 1337791 w 7135123"/>
              <a:gd name="connsiteY5" fmla="*/ 0 h 3715576"/>
              <a:gd name="connsiteX0" fmla="*/ 7135123 w 7135123"/>
              <a:gd name="connsiteY0" fmla="*/ 590316 h 3715576"/>
              <a:gd name="connsiteX1" fmla="*/ 6426230 w 7135123"/>
              <a:gd name="connsiteY1" fmla="*/ 3458027 h 3715576"/>
              <a:gd name="connsiteX2" fmla="*/ 1481093 w 7135123"/>
              <a:gd name="connsiteY2" fmla="*/ 3418764 h 3715576"/>
              <a:gd name="connsiteX3" fmla="*/ 310 w 7135123"/>
              <a:gd name="connsiteY3" fmla="*/ 2047164 h 3715576"/>
              <a:gd name="connsiteX4" fmla="*/ 1337791 w 7135123"/>
              <a:gd name="connsiteY4" fmla="*/ 0 h 3715576"/>
              <a:gd name="connsiteX5" fmla="*/ 1337791 w 7135123"/>
              <a:gd name="connsiteY5" fmla="*/ 0 h 3715576"/>
              <a:gd name="connsiteX0" fmla="*/ 7135123 w 7135123"/>
              <a:gd name="connsiteY0" fmla="*/ 590316 h 3661699"/>
              <a:gd name="connsiteX1" fmla="*/ 6426230 w 7135123"/>
              <a:gd name="connsiteY1" fmla="*/ 3458027 h 3661699"/>
              <a:gd name="connsiteX2" fmla="*/ 1481093 w 7135123"/>
              <a:gd name="connsiteY2" fmla="*/ 3418764 h 3661699"/>
              <a:gd name="connsiteX3" fmla="*/ 310 w 7135123"/>
              <a:gd name="connsiteY3" fmla="*/ 2047164 h 3661699"/>
              <a:gd name="connsiteX4" fmla="*/ 1337791 w 7135123"/>
              <a:gd name="connsiteY4" fmla="*/ 0 h 3661699"/>
              <a:gd name="connsiteX5" fmla="*/ 1337791 w 7135123"/>
              <a:gd name="connsiteY5" fmla="*/ 0 h 3661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35123" h="3661699">
                <a:moveTo>
                  <a:pt x="7135123" y="590316"/>
                </a:moveTo>
                <a:cubicBezTo>
                  <a:pt x="6742272" y="704051"/>
                  <a:pt x="6937872" y="3112515"/>
                  <a:pt x="6426230" y="3458027"/>
                </a:cubicBezTo>
                <a:cubicBezTo>
                  <a:pt x="5914588" y="3803539"/>
                  <a:pt x="2552080" y="3653908"/>
                  <a:pt x="1481093" y="3418764"/>
                </a:cubicBezTo>
                <a:cubicBezTo>
                  <a:pt x="410106" y="3183620"/>
                  <a:pt x="24194" y="2616958"/>
                  <a:pt x="310" y="2047164"/>
                </a:cubicBezTo>
                <a:cubicBezTo>
                  <a:pt x="-23574" y="1477370"/>
                  <a:pt x="1337791" y="0"/>
                  <a:pt x="1337791" y="0"/>
                </a:cubicBezTo>
                <a:lnTo>
                  <a:pt x="1337791" y="0"/>
                </a:lnTo>
              </a:path>
            </a:pathLst>
          </a:custGeom>
          <a:noFill/>
          <a:ln w="381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87BD6E9C-61D8-FE40-817A-E5BD4A4FE1DB}"/>
              </a:ext>
            </a:extLst>
          </p:cNvPr>
          <p:cNvSpPr txBox="1"/>
          <p:nvPr/>
        </p:nvSpPr>
        <p:spPr>
          <a:xfrm>
            <a:off x="321012" y="3233383"/>
            <a:ext cx="800219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Router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フリーフォーム 73">
            <a:extLst>
              <a:ext uri="{FF2B5EF4-FFF2-40B4-BE49-F238E27FC236}">
                <a16:creationId xmlns:a16="http://schemas.microsoft.com/office/drawing/2014/main" id="{F0F443DE-42D9-A74E-8868-C1AA8CE66970}"/>
              </a:ext>
            </a:extLst>
          </p:cNvPr>
          <p:cNvSpPr/>
          <p:nvPr/>
        </p:nvSpPr>
        <p:spPr bwMode="auto">
          <a:xfrm>
            <a:off x="713291" y="2821147"/>
            <a:ext cx="7787757" cy="3011418"/>
          </a:xfrm>
          <a:custGeom>
            <a:avLst/>
            <a:gdLst>
              <a:gd name="connsiteX0" fmla="*/ 100706 w 8023231"/>
              <a:gd name="connsiteY0" fmla="*/ 0 h 2176818"/>
              <a:gd name="connsiteX1" fmla="*/ 1110640 w 8023231"/>
              <a:gd name="connsiteY1" fmla="*/ 1767385 h 2176818"/>
              <a:gd name="connsiteX2" fmla="*/ 8023231 w 8023231"/>
              <a:gd name="connsiteY2" fmla="*/ 2176818 h 2176818"/>
              <a:gd name="connsiteX0" fmla="*/ 89567 w 8059859"/>
              <a:gd name="connsiteY0" fmla="*/ 0 h 2169994"/>
              <a:gd name="connsiteX1" fmla="*/ 1147268 w 8059859"/>
              <a:gd name="connsiteY1" fmla="*/ 1760561 h 2169994"/>
              <a:gd name="connsiteX2" fmla="*/ 8059859 w 8059859"/>
              <a:gd name="connsiteY2" fmla="*/ 2169994 h 2169994"/>
              <a:gd name="connsiteX0" fmla="*/ 29500 w 7999792"/>
              <a:gd name="connsiteY0" fmla="*/ 0 h 2169994"/>
              <a:gd name="connsiteX1" fmla="*/ 1087201 w 7999792"/>
              <a:gd name="connsiteY1" fmla="*/ 1760561 h 2169994"/>
              <a:gd name="connsiteX2" fmla="*/ 7999792 w 7999792"/>
              <a:gd name="connsiteY2" fmla="*/ 2169994 h 2169994"/>
              <a:gd name="connsiteX0" fmla="*/ 29500 w 8435717"/>
              <a:gd name="connsiteY0" fmla="*/ 0 h 2206368"/>
              <a:gd name="connsiteX1" fmla="*/ 1087201 w 8435717"/>
              <a:gd name="connsiteY1" fmla="*/ 1760561 h 2206368"/>
              <a:gd name="connsiteX2" fmla="*/ 7900621 w 8435717"/>
              <a:gd name="connsiteY2" fmla="*/ 2177649 h 2206368"/>
              <a:gd name="connsiteX3" fmla="*/ 7999792 w 8435717"/>
              <a:gd name="connsiteY3" fmla="*/ 2169994 h 2206368"/>
              <a:gd name="connsiteX0" fmla="*/ 29500 w 8303969"/>
              <a:gd name="connsiteY0" fmla="*/ 0 h 2211530"/>
              <a:gd name="connsiteX1" fmla="*/ 1087201 w 8303969"/>
              <a:gd name="connsiteY1" fmla="*/ 1760561 h 2211530"/>
              <a:gd name="connsiteX2" fmla="*/ 7708464 w 8303969"/>
              <a:gd name="connsiteY2" fmla="*/ 2184275 h 2211530"/>
              <a:gd name="connsiteX3" fmla="*/ 7999792 w 8303969"/>
              <a:gd name="connsiteY3" fmla="*/ 2169994 h 2211530"/>
              <a:gd name="connsiteX0" fmla="*/ 29500 w 8192544"/>
              <a:gd name="connsiteY0" fmla="*/ 0 h 2186869"/>
              <a:gd name="connsiteX1" fmla="*/ 1087201 w 8192544"/>
              <a:gd name="connsiteY1" fmla="*/ 1760561 h 2186869"/>
              <a:gd name="connsiteX2" fmla="*/ 7708464 w 8192544"/>
              <a:gd name="connsiteY2" fmla="*/ 2184275 h 2186869"/>
              <a:gd name="connsiteX3" fmla="*/ 7608852 w 8192544"/>
              <a:gd name="connsiteY3" fmla="*/ 950794 h 2186869"/>
              <a:gd name="connsiteX0" fmla="*/ 29500 w 8198786"/>
              <a:gd name="connsiteY0" fmla="*/ 646093 h 2831554"/>
              <a:gd name="connsiteX1" fmla="*/ 1087201 w 8198786"/>
              <a:gd name="connsiteY1" fmla="*/ 2406654 h 2831554"/>
              <a:gd name="connsiteX2" fmla="*/ 7708464 w 8198786"/>
              <a:gd name="connsiteY2" fmla="*/ 2830368 h 2831554"/>
              <a:gd name="connsiteX3" fmla="*/ 7635357 w 8198786"/>
              <a:gd name="connsiteY3" fmla="*/ 0 h 2831554"/>
              <a:gd name="connsiteX0" fmla="*/ 29500 w 8237989"/>
              <a:gd name="connsiteY0" fmla="*/ 897884 h 3083252"/>
              <a:gd name="connsiteX1" fmla="*/ 1087201 w 8237989"/>
              <a:gd name="connsiteY1" fmla="*/ 2658445 h 3083252"/>
              <a:gd name="connsiteX2" fmla="*/ 7708464 w 8237989"/>
              <a:gd name="connsiteY2" fmla="*/ 3082159 h 3083252"/>
              <a:gd name="connsiteX3" fmla="*/ 7787757 w 8237989"/>
              <a:gd name="connsiteY3" fmla="*/ 0 h 3083252"/>
              <a:gd name="connsiteX0" fmla="*/ 29500 w 8201007"/>
              <a:gd name="connsiteY0" fmla="*/ 897884 h 3083268"/>
              <a:gd name="connsiteX1" fmla="*/ 1087201 w 8201007"/>
              <a:gd name="connsiteY1" fmla="*/ 2658445 h 3083268"/>
              <a:gd name="connsiteX2" fmla="*/ 7708464 w 8201007"/>
              <a:gd name="connsiteY2" fmla="*/ 3082159 h 3083268"/>
              <a:gd name="connsiteX3" fmla="*/ 7787757 w 8201007"/>
              <a:gd name="connsiteY3" fmla="*/ 0 h 3083268"/>
              <a:gd name="connsiteX0" fmla="*/ 29500 w 8194090"/>
              <a:gd name="connsiteY0" fmla="*/ 898357 h 3083709"/>
              <a:gd name="connsiteX1" fmla="*/ 1087201 w 8194090"/>
              <a:gd name="connsiteY1" fmla="*/ 2658918 h 3083709"/>
              <a:gd name="connsiteX2" fmla="*/ 7708464 w 8194090"/>
              <a:gd name="connsiteY2" fmla="*/ 3082632 h 3083709"/>
              <a:gd name="connsiteX3" fmla="*/ 7787757 w 8194090"/>
              <a:gd name="connsiteY3" fmla="*/ 473 h 3083709"/>
              <a:gd name="connsiteX0" fmla="*/ 29500 w 7801257"/>
              <a:gd name="connsiteY0" fmla="*/ 898361 h 3050593"/>
              <a:gd name="connsiteX1" fmla="*/ 1087201 w 7801257"/>
              <a:gd name="connsiteY1" fmla="*/ 2658922 h 3050593"/>
              <a:gd name="connsiteX2" fmla="*/ 7112117 w 7801257"/>
              <a:gd name="connsiteY2" fmla="*/ 3049505 h 3050593"/>
              <a:gd name="connsiteX3" fmla="*/ 7787757 w 7801257"/>
              <a:gd name="connsiteY3" fmla="*/ 477 h 3050593"/>
              <a:gd name="connsiteX0" fmla="*/ 29500 w 7787757"/>
              <a:gd name="connsiteY0" fmla="*/ 898468 h 3049612"/>
              <a:gd name="connsiteX1" fmla="*/ 1087201 w 7787757"/>
              <a:gd name="connsiteY1" fmla="*/ 2659029 h 3049612"/>
              <a:gd name="connsiteX2" fmla="*/ 7112117 w 7787757"/>
              <a:gd name="connsiteY2" fmla="*/ 3049612 h 3049612"/>
              <a:gd name="connsiteX3" fmla="*/ 7787757 w 7787757"/>
              <a:gd name="connsiteY3" fmla="*/ 584 h 3049612"/>
              <a:gd name="connsiteX0" fmla="*/ 29500 w 7787757"/>
              <a:gd name="connsiteY0" fmla="*/ 898468 h 3111470"/>
              <a:gd name="connsiteX1" fmla="*/ 1087201 w 7787757"/>
              <a:gd name="connsiteY1" fmla="*/ 2659029 h 3111470"/>
              <a:gd name="connsiteX2" fmla="*/ 7112117 w 7787757"/>
              <a:gd name="connsiteY2" fmla="*/ 3049612 h 3111470"/>
              <a:gd name="connsiteX3" fmla="*/ 7787757 w 7787757"/>
              <a:gd name="connsiteY3" fmla="*/ 584 h 3111470"/>
              <a:gd name="connsiteX0" fmla="*/ 29500 w 7787757"/>
              <a:gd name="connsiteY0" fmla="*/ 898498 h 3011498"/>
              <a:gd name="connsiteX1" fmla="*/ 1087201 w 7787757"/>
              <a:gd name="connsiteY1" fmla="*/ 2659059 h 3011498"/>
              <a:gd name="connsiteX2" fmla="*/ 7052482 w 7787757"/>
              <a:gd name="connsiteY2" fmla="*/ 2923746 h 3011498"/>
              <a:gd name="connsiteX3" fmla="*/ 7787757 w 7787757"/>
              <a:gd name="connsiteY3" fmla="*/ 614 h 3011498"/>
              <a:gd name="connsiteX0" fmla="*/ 29500 w 7787757"/>
              <a:gd name="connsiteY0" fmla="*/ 898428 h 3011428"/>
              <a:gd name="connsiteX1" fmla="*/ 1087201 w 7787757"/>
              <a:gd name="connsiteY1" fmla="*/ 2658989 h 3011428"/>
              <a:gd name="connsiteX2" fmla="*/ 7052482 w 7787757"/>
              <a:gd name="connsiteY2" fmla="*/ 2923676 h 3011428"/>
              <a:gd name="connsiteX3" fmla="*/ 7787757 w 7787757"/>
              <a:gd name="connsiteY3" fmla="*/ 544 h 3011428"/>
              <a:gd name="connsiteX0" fmla="*/ 29500 w 7787757"/>
              <a:gd name="connsiteY0" fmla="*/ 898418 h 3011418"/>
              <a:gd name="connsiteX1" fmla="*/ 1087201 w 7787757"/>
              <a:gd name="connsiteY1" fmla="*/ 2658979 h 3011418"/>
              <a:gd name="connsiteX2" fmla="*/ 7052482 w 7787757"/>
              <a:gd name="connsiteY2" fmla="*/ 2923666 h 3011418"/>
              <a:gd name="connsiteX3" fmla="*/ 7787757 w 7787757"/>
              <a:gd name="connsiteY3" fmla="*/ 534 h 301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87757" h="3011418">
                <a:moveTo>
                  <a:pt x="29500" y="898418"/>
                </a:moveTo>
                <a:cubicBezTo>
                  <a:pt x="10733" y="1587061"/>
                  <a:pt x="-233220" y="2296176"/>
                  <a:pt x="1087201" y="2658979"/>
                </a:cubicBezTo>
                <a:cubicBezTo>
                  <a:pt x="2399055" y="3021921"/>
                  <a:pt x="6669010" y="3093966"/>
                  <a:pt x="7052482" y="2923666"/>
                </a:cubicBezTo>
                <a:cubicBezTo>
                  <a:pt x="7422702" y="2786496"/>
                  <a:pt x="7572446" y="-44572"/>
                  <a:pt x="7787757" y="534"/>
                </a:cubicBezTo>
              </a:path>
            </a:pathLst>
          </a:custGeom>
          <a:ln>
            <a:solidFill>
              <a:schemeClr val="bg1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16C23FF0-FEC6-7E48-B481-AB68E5C3E964}"/>
              </a:ext>
            </a:extLst>
          </p:cNvPr>
          <p:cNvSpPr txBox="1"/>
          <p:nvPr/>
        </p:nvSpPr>
        <p:spPr>
          <a:xfrm>
            <a:off x="2676817" y="5795716"/>
            <a:ext cx="6216510" cy="738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Higher Layer (i.e. HTTPS, SNMP) API to control SME (start/stop forwarding)</a:t>
            </a:r>
          </a:p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IGMP to control router</a:t>
            </a: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40AECC2B-E154-0B4F-9676-2CC4E6358864}"/>
              </a:ext>
            </a:extLst>
          </p:cNvPr>
          <p:cNvCxnSpPr>
            <a:endCxn id="38" idx="3"/>
          </p:cNvCxnSpPr>
          <p:nvPr/>
        </p:nvCxnSpPr>
        <p:spPr bwMode="auto">
          <a:xfrm flipH="1">
            <a:off x="7765532" y="2666702"/>
            <a:ext cx="803927" cy="23610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2490244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A78899-EE6F-3E43-8E1D-DE9016B83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Content List Item</a:t>
            </a:r>
            <a:br>
              <a:rPr kumimoji="1" lang="en-US" altLang="ja-JP" sz="2800" dirty="0"/>
            </a:br>
            <a:r>
              <a:rPr kumimoji="1" lang="en-US" altLang="ja-JP" sz="2800" dirty="0"/>
              <a:t>(Enhanced Broadcast Services Tuple field, Figure 9-839b)</a:t>
            </a:r>
            <a:endParaRPr kumimoji="1" lang="ja-JP" altLang="en-US" sz="280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1B040FD-C55F-8B48-85AF-10E033B4F30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2A371D-0917-7F4E-A29B-30FC16C6BAB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6C0FE44F-D83E-FE4E-B322-041EC53803D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89BC083-CA89-E341-89DE-22FA5F83BD47}"/>
              </a:ext>
            </a:extLst>
          </p:cNvPr>
          <p:cNvSpPr/>
          <p:nvPr/>
        </p:nvSpPr>
        <p:spPr bwMode="auto">
          <a:xfrm>
            <a:off x="1365261" y="2108353"/>
            <a:ext cx="815008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DCEC455-68CD-EC43-9CDB-7B3A6FE9DB5F}"/>
              </a:ext>
            </a:extLst>
          </p:cNvPr>
          <p:cNvSpPr/>
          <p:nvPr/>
        </p:nvSpPr>
        <p:spPr bwMode="auto">
          <a:xfrm>
            <a:off x="2183564" y="2108353"/>
            <a:ext cx="815008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ID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763E3BE-CC17-434D-BB83-BBCF6D54CD86}"/>
              </a:ext>
            </a:extLst>
          </p:cNvPr>
          <p:cNvSpPr/>
          <p:nvPr/>
        </p:nvSpPr>
        <p:spPr bwMode="auto">
          <a:xfrm>
            <a:off x="2998571" y="2108353"/>
            <a:ext cx="953833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Negotiation Method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171B3BC-141C-BD48-975D-940E234BA6C1}"/>
              </a:ext>
            </a:extLst>
          </p:cNvPr>
          <p:cNvSpPr/>
          <p:nvPr/>
        </p:nvSpPr>
        <p:spPr bwMode="auto">
          <a:xfrm>
            <a:off x="3952404" y="2109496"/>
            <a:ext cx="953833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Next Tx Schedule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2A73481-DCB7-8A42-82E7-AD57FD143B45}"/>
              </a:ext>
            </a:extLst>
          </p:cNvPr>
          <p:cNvSpPr/>
          <p:nvPr/>
        </p:nvSpPr>
        <p:spPr bwMode="auto">
          <a:xfrm>
            <a:off x="4906236" y="2108353"/>
            <a:ext cx="1024741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Time To Termination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BD6D23E-7861-E843-BE5E-0D03CE7D6E5F}"/>
              </a:ext>
            </a:extLst>
          </p:cNvPr>
          <p:cNvSpPr/>
          <p:nvPr/>
        </p:nvSpPr>
        <p:spPr bwMode="auto">
          <a:xfrm>
            <a:off x="5930977" y="2108353"/>
            <a:ext cx="1158766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Authentication Algorithm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33573E2-0A0A-3A4D-8575-3C4B5123322F}"/>
              </a:ext>
            </a:extLst>
          </p:cNvPr>
          <p:cNvSpPr/>
          <p:nvPr/>
        </p:nvSpPr>
        <p:spPr bwMode="auto">
          <a:xfrm>
            <a:off x="7089743" y="2108353"/>
            <a:ext cx="1158766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Address Type 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D6B3F22-C29B-2545-8C28-0F16962F7738}"/>
              </a:ext>
            </a:extLst>
          </p:cNvPr>
          <p:cNvSpPr/>
          <p:nvPr/>
        </p:nvSpPr>
        <p:spPr bwMode="auto">
          <a:xfrm>
            <a:off x="8248509" y="2108353"/>
            <a:ext cx="100899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Address 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6A186C4-E9C8-8948-8394-7FA3576AB7DF}"/>
              </a:ext>
            </a:extLst>
          </p:cNvPr>
          <p:cNvSpPr/>
          <p:nvPr/>
        </p:nvSpPr>
        <p:spPr bwMode="auto">
          <a:xfrm>
            <a:off x="9257501" y="2108353"/>
            <a:ext cx="100899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Title Length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6E0651BC-9035-DE49-B221-D4459F50819E}"/>
              </a:ext>
            </a:extLst>
          </p:cNvPr>
          <p:cNvSpPr/>
          <p:nvPr/>
        </p:nvSpPr>
        <p:spPr bwMode="auto">
          <a:xfrm>
            <a:off x="10266493" y="2108353"/>
            <a:ext cx="100899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E6E7B4E-1266-2042-A78A-704C0FCD446E}"/>
              </a:ext>
            </a:extLst>
          </p:cNvPr>
          <p:cNvSpPr/>
          <p:nvPr/>
        </p:nvSpPr>
        <p:spPr bwMode="auto">
          <a:xfrm>
            <a:off x="1365261" y="3974396"/>
            <a:ext cx="815008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Next Tx Schedule Present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A63C3424-6731-3640-A1F1-3802488C1D35}"/>
              </a:ext>
            </a:extLst>
          </p:cNvPr>
          <p:cNvSpPr/>
          <p:nvPr/>
        </p:nvSpPr>
        <p:spPr bwMode="auto">
          <a:xfrm>
            <a:off x="2183564" y="3974396"/>
            <a:ext cx="1016836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Time To Termination Present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E0980C06-E890-8C40-A19F-B6E5037FA399}"/>
              </a:ext>
            </a:extLst>
          </p:cNvPr>
          <p:cNvSpPr/>
          <p:nvPr/>
        </p:nvSpPr>
        <p:spPr bwMode="auto">
          <a:xfrm>
            <a:off x="3200400" y="3978623"/>
            <a:ext cx="89075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Address Present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FE38DC8-72F8-DC4F-B173-99A64AFFE7C0}"/>
              </a:ext>
            </a:extLst>
          </p:cNvPr>
          <p:cNvSpPr/>
          <p:nvPr/>
        </p:nvSpPr>
        <p:spPr bwMode="auto">
          <a:xfrm>
            <a:off x="4091152" y="3982850"/>
            <a:ext cx="89075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179F6E95-CA4D-8842-A826-F14AA0F07EF8}"/>
              </a:ext>
            </a:extLst>
          </p:cNvPr>
          <p:cNvSpPr/>
          <p:nvPr/>
        </p:nvSpPr>
        <p:spPr bwMode="auto">
          <a:xfrm>
            <a:off x="4981904" y="3982850"/>
            <a:ext cx="1020131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Association Required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9EC0598D-CA00-4C46-A16C-A24C0C1E87FD}"/>
              </a:ext>
            </a:extLst>
          </p:cNvPr>
          <p:cNvSpPr/>
          <p:nvPr/>
        </p:nvSpPr>
        <p:spPr bwMode="auto">
          <a:xfrm>
            <a:off x="6002035" y="3982850"/>
            <a:ext cx="890752" cy="775252"/>
          </a:xfrm>
          <a:prstGeom prst="rect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sng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Active</a:t>
            </a:r>
            <a:endParaRPr kumimoji="0" lang="ja-JP" altLang="en-US" sz="1200" b="0" i="0" u="sng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40534051-3587-F84D-8F88-4F17218A27B6}"/>
              </a:ext>
            </a:extLst>
          </p:cNvPr>
          <p:cNvSpPr/>
          <p:nvPr/>
        </p:nvSpPr>
        <p:spPr bwMode="auto">
          <a:xfrm>
            <a:off x="6892787" y="3982850"/>
            <a:ext cx="89075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Reserved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68E2631E-1500-3B4A-8FA3-559B2B332334}"/>
              </a:ext>
            </a:extLst>
          </p:cNvPr>
          <p:cNvCxnSpPr/>
          <p:nvPr/>
        </p:nvCxnSpPr>
        <p:spPr bwMode="auto">
          <a:xfrm>
            <a:off x="1365261" y="2883605"/>
            <a:ext cx="0" cy="10907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3348347C-AA03-0941-B7ED-E8266488FCE2}"/>
              </a:ext>
            </a:extLst>
          </p:cNvPr>
          <p:cNvCxnSpPr/>
          <p:nvPr/>
        </p:nvCxnSpPr>
        <p:spPr bwMode="auto">
          <a:xfrm>
            <a:off x="2179099" y="2883605"/>
            <a:ext cx="5604440" cy="10907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1CA6DBC5-9D47-3C41-812C-4FC96321A8D0}"/>
              </a:ext>
            </a:extLst>
          </p:cNvPr>
          <p:cNvSpPr txBox="1"/>
          <p:nvPr/>
        </p:nvSpPr>
        <p:spPr>
          <a:xfrm>
            <a:off x="1570041" y="3666619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B0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9EC60CA-95EB-6348-A1E9-D9CB5FAC452D}"/>
              </a:ext>
            </a:extLst>
          </p:cNvPr>
          <p:cNvSpPr txBox="1"/>
          <p:nvPr/>
        </p:nvSpPr>
        <p:spPr>
          <a:xfrm>
            <a:off x="2489843" y="3658165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B1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6DBD73A-3B9D-3640-9918-71C94228A623}"/>
              </a:ext>
            </a:extLst>
          </p:cNvPr>
          <p:cNvSpPr txBox="1"/>
          <p:nvPr/>
        </p:nvSpPr>
        <p:spPr>
          <a:xfrm>
            <a:off x="3445914" y="3657714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B2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9204F8E3-02AC-414F-A6F1-6500AF815FBD}"/>
              </a:ext>
            </a:extLst>
          </p:cNvPr>
          <p:cNvSpPr txBox="1"/>
          <p:nvPr/>
        </p:nvSpPr>
        <p:spPr>
          <a:xfrm>
            <a:off x="4334389" y="365771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B3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18DE67B-D705-8146-98A7-8D798F99B149}"/>
              </a:ext>
            </a:extLst>
          </p:cNvPr>
          <p:cNvSpPr txBox="1"/>
          <p:nvPr/>
        </p:nvSpPr>
        <p:spPr>
          <a:xfrm>
            <a:off x="5292165" y="3657712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B4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8BB6608-0437-C547-BFD4-1EC8D7CA10C4}"/>
              </a:ext>
            </a:extLst>
          </p:cNvPr>
          <p:cNvSpPr txBox="1"/>
          <p:nvPr/>
        </p:nvSpPr>
        <p:spPr>
          <a:xfrm>
            <a:off x="6245272" y="367507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B5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8FE9E5F5-CF56-EC4E-BF56-3B0907D344C4}"/>
              </a:ext>
            </a:extLst>
          </p:cNvPr>
          <p:cNvSpPr txBox="1"/>
          <p:nvPr/>
        </p:nvSpPr>
        <p:spPr>
          <a:xfrm>
            <a:off x="7056675" y="3675072"/>
            <a:ext cx="5629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B6-7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2228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D69F3-7753-AB4E-83DB-2EAE4A42A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6932245" cy="1065213"/>
          </a:xfrm>
        </p:spPr>
        <p:txBody>
          <a:bodyPr/>
          <a:lstStyle/>
          <a:p>
            <a:r>
              <a:rPr lang="en-US" altLang="ja-JP" dirty="0"/>
              <a:t>Option 2: EBCS role</a:t>
            </a: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33E201A-8C41-C24C-A021-83562B5216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D5F7D8-C846-F34E-86EC-696CA37A94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DB336BB-3AED-BB4D-BDC8-555E73DBA9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2F11F10-6B30-9E4C-9E8D-C6AC42ACC4FA}"/>
              </a:ext>
            </a:extLst>
          </p:cNvPr>
          <p:cNvSpPr/>
          <p:nvPr/>
        </p:nvSpPr>
        <p:spPr bwMode="auto">
          <a:xfrm>
            <a:off x="1045728" y="2497262"/>
            <a:ext cx="3596054" cy="2127738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97CEC4D-0282-B34B-89DC-D044669DE629}"/>
              </a:ext>
            </a:extLst>
          </p:cNvPr>
          <p:cNvSpPr txBox="1"/>
          <p:nvPr/>
        </p:nvSpPr>
        <p:spPr>
          <a:xfrm>
            <a:off x="593664" y="1430280"/>
            <a:ext cx="1658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EBCS AP role</a:t>
            </a:r>
            <a:endParaRPr kumimoji="1" lang="ja-JP" altLang="en-US" sz="2000">
              <a:solidFill>
                <a:schemeClr val="tx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4CDC7B5-C693-824E-ACB0-969C636037BA}"/>
              </a:ext>
            </a:extLst>
          </p:cNvPr>
          <p:cNvSpPr txBox="1"/>
          <p:nvPr/>
        </p:nvSpPr>
        <p:spPr>
          <a:xfrm>
            <a:off x="3567821" y="4727632"/>
            <a:ext cx="909223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EBCS filter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CF2C8DEA-5377-5845-BFFD-38AA3EB3C59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358965" y="5602679"/>
            <a:ext cx="321036" cy="47025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C755540B-4B07-DE44-A5E5-76C947147919}"/>
              </a:ext>
            </a:extLst>
          </p:cNvPr>
          <p:cNvCxnSpPr>
            <a:cxnSpLocks/>
          </p:cNvCxnSpPr>
          <p:nvPr/>
        </p:nvCxnSpPr>
        <p:spPr bwMode="auto">
          <a:xfrm flipH="1">
            <a:off x="4069820" y="2558183"/>
            <a:ext cx="32835" cy="205040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A0EC4D6B-2682-EB4B-A091-3305FEDA1D41}"/>
              </a:ext>
            </a:extLst>
          </p:cNvPr>
          <p:cNvCxnSpPr>
            <a:cxnSpLocks/>
          </p:cNvCxnSpPr>
          <p:nvPr/>
        </p:nvCxnSpPr>
        <p:spPr bwMode="auto">
          <a:xfrm flipH="1">
            <a:off x="2771226" y="4866131"/>
            <a:ext cx="2662857" cy="209714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71E727D-70C9-DD4D-AEEB-D40C00D0B097}"/>
              </a:ext>
            </a:extLst>
          </p:cNvPr>
          <p:cNvSpPr txBox="1"/>
          <p:nvPr/>
        </p:nvSpPr>
        <p:spPr>
          <a:xfrm>
            <a:off x="3583570" y="5032551"/>
            <a:ext cx="906017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(DS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833FA060-A15C-AA41-BF92-57EDA960062C}"/>
              </a:ext>
            </a:extLst>
          </p:cNvPr>
          <p:cNvSpPr txBox="1"/>
          <p:nvPr/>
        </p:nvSpPr>
        <p:spPr>
          <a:xfrm>
            <a:off x="1728308" y="4624998"/>
            <a:ext cx="42351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46" name="フリーフォーム 45">
            <a:extLst>
              <a:ext uri="{FF2B5EF4-FFF2-40B4-BE49-F238E27FC236}">
                <a16:creationId xmlns:a16="http://schemas.microsoft.com/office/drawing/2014/main" id="{3EECBCCD-7D28-E940-B947-8FCA5474B733}"/>
              </a:ext>
            </a:extLst>
          </p:cNvPr>
          <p:cNvSpPr/>
          <p:nvPr/>
        </p:nvSpPr>
        <p:spPr bwMode="auto">
          <a:xfrm>
            <a:off x="1898582" y="3906894"/>
            <a:ext cx="1934307" cy="712218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47" name="図 46" descr="ダイアグラム, 概略図&#10;&#10;自動的に生成された説明">
            <a:extLst>
              <a:ext uri="{FF2B5EF4-FFF2-40B4-BE49-F238E27FC236}">
                <a16:creationId xmlns:a16="http://schemas.microsoft.com/office/drawing/2014/main" id="{571AB062-F954-774F-864A-F005727A07B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550218" y="751435"/>
            <a:ext cx="3596054" cy="5824254"/>
          </a:xfrm>
          <a:prstGeom prst="rect">
            <a:avLst/>
          </a:prstGeom>
        </p:spPr>
      </p:pic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6C067CE9-817B-D548-A51F-CBBD01B41451}"/>
              </a:ext>
            </a:extLst>
          </p:cNvPr>
          <p:cNvSpPr/>
          <p:nvPr/>
        </p:nvSpPr>
        <p:spPr bwMode="auto">
          <a:xfrm>
            <a:off x="5283944" y="2497262"/>
            <a:ext cx="2137061" cy="2127738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7DDBC11B-DBEA-344C-899F-2FB5EEF3A6EE}"/>
              </a:ext>
            </a:extLst>
          </p:cNvPr>
          <p:cNvSpPr txBox="1"/>
          <p:nvPr/>
        </p:nvSpPr>
        <p:spPr>
          <a:xfrm>
            <a:off x="5263874" y="1962876"/>
            <a:ext cx="21771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EBCS receiver role</a:t>
            </a:r>
            <a:endParaRPr kumimoji="1" lang="ja-JP" altLang="en-US" sz="2000">
              <a:solidFill>
                <a:schemeClr val="tx1"/>
              </a:solidFill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5CAD00EA-1A01-274B-B2AE-C86BD6133482}"/>
              </a:ext>
            </a:extLst>
          </p:cNvPr>
          <p:cNvSpPr txBox="1"/>
          <p:nvPr/>
        </p:nvSpPr>
        <p:spPr>
          <a:xfrm>
            <a:off x="219499" y="3614857"/>
            <a:ext cx="138980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DL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4D5A0AFF-2D1A-BE46-BD97-E68F4FEEB773}"/>
              </a:ext>
            </a:extLst>
          </p:cNvPr>
          <p:cNvCxnSpPr>
            <a:cxnSpLocks/>
          </p:cNvCxnSpPr>
          <p:nvPr/>
        </p:nvCxnSpPr>
        <p:spPr bwMode="auto">
          <a:xfrm>
            <a:off x="1501197" y="3845691"/>
            <a:ext cx="281255" cy="1923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F8515F31-BC08-4545-9F40-E2475F8473D5}"/>
              </a:ext>
            </a:extLst>
          </p:cNvPr>
          <p:cNvSpPr txBox="1"/>
          <p:nvPr/>
        </p:nvSpPr>
        <p:spPr>
          <a:xfrm>
            <a:off x="2093686" y="4880200"/>
            <a:ext cx="1481431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Non-EBCS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F3C3EC7A-EB7B-BF42-BB70-38DB1A9F6B1B}"/>
              </a:ext>
            </a:extLst>
          </p:cNvPr>
          <p:cNvCxnSpPr>
            <a:cxnSpLocks/>
          </p:cNvCxnSpPr>
          <p:nvPr/>
        </p:nvCxnSpPr>
        <p:spPr bwMode="auto">
          <a:xfrm>
            <a:off x="2347082" y="4185398"/>
            <a:ext cx="216364" cy="6948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B763D68F-1C4E-4E46-9548-1625EA21D6F8}"/>
              </a:ext>
            </a:extLst>
          </p:cNvPr>
          <p:cNvCxnSpPr>
            <a:cxnSpLocks/>
          </p:cNvCxnSpPr>
          <p:nvPr/>
        </p:nvCxnSpPr>
        <p:spPr bwMode="auto">
          <a:xfrm flipH="1">
            <a:off x="5889722" y="2513268"/>
            <a:ext cx="6203" cy="210584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5BE0AB09-E21E-7142-BC8E-53393486B666}"/>
              </a:ext>
            </a:extLst>
          </p:cNvPr>
          <p:cNvCxnSpPr>
            <a:cxnSpLocks/>
          </p:cNvCxnSpPr>
          <p:nvPr/>
        </p:nvCxnSpPr>
        <p:spPr bwMode="auto">
          <a:xfrm flipV="1">
            <a:off x="6477741" y="2513269"/>
            <a:ext cx="242229" cy="210584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F1C392A9-F142-AB40-8C0F-309EF075909D}"/>
              </a:ext>
            </a:extLst>
          </p:cNvPr>
          <p:cNvCxnSpPr>
            <a:cxnSpLocks/>
          </p:cNvCxnSpPr>
          <p:nvPr/>
        </p:nvCxnSpPr>
        <p:spPr bwMode="auto">
          <a:xfrm flipV="1">
            <a:off x="6741325" y="2507381"/>
            <a:ext cx="0" cy="105374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1" name="円/楕円 70">
            <a:extLst>
              <a:ext uri="{FF2B5EF4-FFF2-40B4-BE49-F238E27FC236}">
                <a16:creationId xmlns:a16="http://schemas.microsoft.com/office/drawing/2014/main" id="{7A6432A1-3606-3342-BA21-2F53BC5B0C63}"/>
              </a:ext>
            </a:extLst>
          </p:cNvPr>
          <p:cNvSpPr/>
          <p:nvPr/>
        </p:nvSpPr>
        <p:spPr bwMode="auto">
          <a:xfrm>
            <a:off x="6685987" y="3566663"/>
            <a:ext cx="110676" cy="11067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C49E02F4-E1AC-9343-B5CA-AA9F451CE7EA}"/>
              </a:ext>
            </a:extLst>
          </p:cNvPr>
          <p:cNvCxnSpPr>
            <a:cxnSpLocks/>
          </p:cNvCxnSpPr>
          <p:nvPr/>
        </p:nvCxnSpPr>
        <p:spPr bwMode="auto">
          <a:xfrm flipV="1">
            <a:off x="6741881" y="3677340"/>
            <a:ext cx="0" cy="94177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0B1E8A76-C892-9E45-B98E-E45B8B8B3FD9}"/>
              </a:ext>
            </a:extLst>
          </p:cNvPr>
          <p:cNvSpPr txBox="1"/>
          <p:nvPr/>
        </p:nvSpPr>
        <p:spPr>
          <a:xfrm rot="16562898">
            <a:off x="5772161" y="3591908"/>
            <a:ext cx="138980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DL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A36063B1-1236-4C4A-85D7-2DC679B5AB02}"/>
              </a:ext>
            </a:extLst>
          </p:cNvPr>
          <p:cNvSpPr txBox="1"/>
          <p:nvPr/>
        </p:nvSpPr>
        <p:spPr>
          <a:xfrm>
            <a:off x="7076939" y="3222576"/>
            <a:ext cx="1019574" cy="523220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DA address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filtering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77" name="直線矢印コネクタ 76">
            <a:extLst>
              <a:ext uri="{FF2B5EF4-FFF2-40B4-BE49-F238E27FC236}">
                <a16:creationId xmlns:a16="http://schemas.microsoft.com/office/drawing/2014/main" id="{BFE719AB-4174-F04B-9704-B9753AC5C327}"/>
              </a:ext>
            </a:extLst>
          </p:cNvPr>
          <p:cNvCxnSpPr>
            <a:stCxn id="75" idx="1"/>
            <a:endCxn id="71" idx="6"/>
          </p:cNvCxnSpPr>
          <p:nvPr/>
        </p:nvCxnSpPr>
        <p:spPr bwMode="auto">
          <a:xfrm flipH="1">
            <a:off x="6796663" y="3484186"/>
            <a:ext cx="280276" cy="13781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 w="med" len="med"/>
          </a:ln>
          <a:effectLst/>
        </p:spPr>
      </p:cxn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0CEEC4AB-4897-9A44-976C-453132743858}"/>
              </a:ext>
            </a:extLst>
          </p:cNvPr>
          <p:cNvSpPr txBox="1"/>
          <p:nvPr/>
        </p:nvSpPr>
        <p:spPr>
          <a:xfrm>
            <a:off x="6467063" y="5099731"/>
            <a:ext cx="1481431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Non-EBCS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FC65DBA3-6D2F-0A4C-A042-CEF6F29E99B3}"/>
              </a:ext>
            </a:extLst>
          </p:cNvPr>
          <p:cNvCxnSpPr>
            <a:cxnSpLocks/>
          </p:cNvCxnSpPr>
          <p:nvPr/>
        </p:nvCxnSpPr>
        <p:spPr bwMode="auto">
          <a:xfrm>
            <a:off x="6763617" y="4171379"/>
            <a:ext cx="274584" cy="95636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595FDF38-85BB-B646-93F7-FF4C4978B75A}"/>
              </a:ext>
            </a:extLst>
          </p:cNvPr>
          <p:cNvSpPr txBox="1"/>
          <p:nvPr/>
        </p:nvSpPr>
        <p:spPr>
          <a:xfrm>
            <a:off x="6030422" y="4604522"/>
            <a:ext cx="734496" cy="523220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bypass)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7201B3E-64A2-7044-9151-1410CDA9ADA9}"/>
              </a:ext>
            </a:extLst>
          </p:cNvPr>
          <p:cNvSpPr txBox="1"/>
          <p:nvPr/>
        </p:nvSpPr>
        <p:spPr>
          <a:xfrm>
            <a:off x="400857" y="4608768"/>
            <a:ext cx="1435008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 no-restriction)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5" name="円/楕円 34">
            <a:extLst>
              <a:ext uri="{FF2B5EF4-FFF2-40B4-BE49-F238E27FC236}">
                <a16:creationId xmlns:a16="http://schemas.microsoft.com/office/drawing/2014/main" id="{4DD6AEFB-9D2D-DF43-B2BE-7CD6CE582A0F}"/>
              </a:ext>
            </a:extLst>
          </p:cNvPr>
          <p:cNvSpPr/>
          <p:nvPr/>
        </p:nvSpPr>
        <p:spPr bwMode="auto">
          <a:xfrm>
            <a:off x="6538087" y="3561130"/>
            <a:ext cx="110676" cy="11067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EC61FCB0-E830-F647-B7A4-83E86B2D065B}"/>
              </a:ext>
            </a:extLst>
          </p:cNvPr>
          <p:cNvSpPr txBox="1"/>
          <p:nvPr/>
        </p:nvSpPr>
        <p:spPr>
          <a:xfrm>
            <a:off x="3490239" y="2124963"/>
            <a:ext cx="1125629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9" name="フリーフォーム 38">
            <a:extLst>
              <a:ext uri="{FF2B5EF4-FFF2-40B4-BE49-F238E27FC236}">
                <a16:creationId xmlns:a16="http://schemas.microsoft.com/office/drawing/2014/main" id="{E3739DBF-FF34-A640-A317-843203EFAD2F}"/>
              </a:ext>
            </a:extLst>
          </p:cNvPr>
          <p:cNvSpPr/>
          <p:nvPr/>
        </p:nvSpPr>
        <p:spPr bwMode="auto">
          <a:xfrm>
            <a:off x="1358965" y="3280016"/>
            <a:ext cx="2732818" cy="1322864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5DEA8830-C764-054B-A5E0-105753D552BD}"/>
              </a:ext>
            </a:extLst>
          </p:cNvPr>
          <p:cNvSpPr txBox="1"/>
          <p:nvPr/>
        </p:nvSpPr>
        <p:spPr>
          <a:xfrm>
            <a:off x="3222093" y="1628045"/>
            <a:ext cx="1628972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Higher Layer Entity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AE823463-4816-BF4D-B29D-836E2D3F8ADB}"/>
              </a:ext>
            </a:extLst>
          </p:cNvPr>
          <p:cNvSpPr/>
          <p:nvPr/>
        </p:nvSpPr>
        <p:spPr bwMode="auto">
          <a:xfrm>
            <a:off x="3222093" y="1628044"/>
            <a:ext cx="1628972" cy="5312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8725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describes EBCS architecture.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R1: Add slides 9-13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D69F3-7753-AB4E-83DB-2EAE4A42A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6932245" cy="1065213"/>
          </a:xfrm>
        </p:spPr>
        <p:txBody>
          <a:bodyPr/>
          <a:lstStyle/>
          <a:p>
            <a:r>
              <a:rPr lang="en-US" altLang="ja-JP" dirty="0"/>
              <a:t>Option 2: EBCS role</a:t>
            </a: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33E201A-8C41-C24C-A021-83562B5216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D5F7D8-C846-F34E-86EC-696CA37A94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DB336BB-3AED-BB4D-BDC8-555E73DBA9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2F11F10-6B30-9E4C-9E8D-C6AC42ACC4FA}"/>
              </a:ext>
            </a:extLst>
          </p:cNvPr>
          <p:cNvSpPr/>
          <p:nvPr/>
        </p:nvSpPr>
        <p:spPr bwMode="auto">
          <a:xfrm>
            <a:off x="1045729" y="2788805"/>
            <a:ext cx="3596054" cy="2127738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97CEC4D-0282-B34B-89DC-D044669DE629}"/>
              </a:ext>
            </a:extLst>
          </p:cNvPr>
          <p:cNvSpPr txBox="1"/>
          <p:nvPr/>
        </p:nvSpPr>
        <p:spPr>
          <a:xfrm>
            <a:off x="593665" y="1721823"/>
            <a:ext cx="1658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EBCS AP role</a:t>
            </a:r>
            <a:endParaRPr kumimoji="1" lang="ja-JP" altLang="en-US" sz="2000">
              <a:solidFill>
                <a:schemeClr val="tx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4CDC7B5-C693-824E-ACB0-969C636037BA}"/>
              </a:ext>
            </a:extLst>
          </p:cNvPr>
          <p:cNvSpPr txBox="1"/>
          <p:nvPr/>
        </p:nvSpPr>
        <p:spPr>
          <a:xfrm>
            <a:off x="3567822" y="5019175"/>
            <a:ext cx="909223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EBCS filter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CF2C8DEA-5377-5845-BFFD-38AA3EB3C59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358965" y="5602679"/>
            <a:ext cx="321036" cy="47025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A0EC4D6B-2682-EB4B-A091-3305FEDA1D41}"/>
              </a:ext>
            </a:extLst>
          </p:cNvPr>
          <p:cNvCxnSpPr>
            <a:cxnSpLocks/>
          </p:cNvCxnSpPr>
          <p:nvPr/>
        </p:nvCxnSpPr>
        <p:spPr bwMode="auto">
          <a:xfrm flipH="1">
            <a:off x="5435810" y="4583300"/>
            <a:ext cx="2662857" cy="209714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71E727D-70C9-DD4D-AEEB-D40C00D0B097}"/>
              </a:ext>
            </a:extLst>
          </p:cNvPr>
          <p:cNvSpPr txBox="1"/>
          <p:nvPr/>
        </p:nvSpPr>
        <p:spPr>
          <a:xfrm>
            <a:off x="3583571" y="5324094"/>
            <a:ext cx="906017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(DS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833FA060-A15C-AA41-BF92-57EDA960062C}"/>
              </a:ext>
            </a:extLst>
          </p:cNvPr>
          <p:cNvSpPr txBox="1"/>
          <p:nvPr/>
        </p:nvSpPr>
        <p:spPr>
          <a:xfrm>
            <a:off x="1728309" y="4916541"/>
            <a:ext cx="42351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46" name="フリーフォーム 45">
            <a:extLst>
              <a:ext uri="{FF2B5EF4-FFF2-40B4-BE49-F238E27FC236}">
                <a16:creationId xmlns:a16="http://schemas.microsoft.com/office/drawing/2014/main" id="{3EECBCCD-7D28-E940-B947-8FCA5474B733}"/>
              </a:ext>
            </a:extLst>
          </p:cNvPr>
          <p:cNvSpPr/>
          <p:nvPr/>
        </p:nvSpPr>
        <p:spPr bwMode="auto">
          <a:xfrm>
            <a:off x="1898583" y="4198437"/>
            <a:ext cx="1934307" cy="712218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47" name="図 46" descr="ダイアグラム, 概略図&#10;&#10;自動的に生成された説明">
            <a:extLst>
              <a:ext uri="{FF2B5EF4-FFF2-40B4-BE49-F238E27FC236}">
                <a16:creationId xmlns:a16="http://schemas.microsoft.com/office/drawing/2014/main" id="{571AB062-F954-774F-864A-F005727A07B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550218" y="751435"/>
            <a:ext cx="3596054" cy="5824254"/>
          </a:xfrm>
          <a:prstGeom prst="rect">
            <a:avLst/>
          </a:prstGeom>
        </p:spPr>
      </p:pic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5CAD00EA-1A01-274B-B2AE-C86BD6133482}"/>
              </a:ext>
            </a:extLst>
          </p:cNvPr>
          <p:cNvSpPr txBox="1"/>
          <p:nvPr/>
        </p:nvSpPr>
        <p:spPr>
          <a:xfrm>
            <a:off x="219499" y="3614857"/>
            <a:ext cx="138980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DL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4D5A0AFF-2D1A-BE46-BD97-E68F4FEEB773}"/>
              </a:ext>
            </a:extLst>
          </p:cNvPr>
          <p:cNvCxnSpPr>
            <a:cxnSpLocks/>
          </p:cNvCxnSpPr>
          <p:nvPr/>
        </p:nvCxnSpPr>
        <p:spPr bwMode="auto">
          <a:xfrm>
            <a:off x="1501198" y="4137234"/>
            <a:ext cx="281255" cy="1923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F8515F31-BC08-4545-9F40-E2475F8473D5}"/>
              </a:ext>
            </a:extLst>
          </p:cNvPr>
          <p:cNvSpPr txBox="1"/>
          <p:nvPr/>
        </p:nvSpPr>
        <p:spPr>
          <a:xfrm>
            <a:off x="2093687" y="5171743"/>
            <a:ext cx="1481431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Non-EBCS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F3C3EC7A-EB7B-BF42-BB70-38DB1A9F6B1B}"/>
              </a:ext>
            </a:extLst>
          </p:cNvPr>
          <p:cNvCxnSpPr>
            <a:cxnSpLocks/>
          </p:cNvCxnSpPr>
          <p:nvPr/>
        </p:nvCxnSpPr>
        <p:spPr bwMode="auto">
          <a:xfrm>
            <a:off x="2347083" y="4476941"/>
            <a:ext cx="216364" cy="6948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7201B3E-64A2-7044-9151-1410CDA9ADA9}"/>
              </a:ext>
            </a:extLst>
          </p:cNvPr>
          <p:cNvSpPr txBox="1"/>
          <p:nvPr/>
        </p:nvSpPr>
        <p:spPr>
          <a:xfrm>
            <a:off x="400858" y="4900311"/>
            <a:ext cx="1435008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 no-restriction)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EC61FCB0-E830-F647-B7A4-83E86B2D065B}"/>
              </a:ext>
            </a:extLst>
          </p:cNvPr>
          <p:cNvSpPr txBox="1"/>
          <p:nvPr/>
        </p:nvSpPr>
        <p:spPr>
          <a:xfrm>
            <a:off x="3490240" y="2416506"/>
            <a:ext cx="1125629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9" name="フリーフォーム 38">
            <a:extLst>
              <a:ext uri="{FF2B5EF4-FFF2-40B4-BE49-F238E27FC236}">
                <a16:creationId xmlns:a16="http://schemas.microsoft.com/office/drawing/2014/main" id="{E3739DBF-FF34-A640-A317-843203EFAD2F}"/>
              </a:ext>
            </a:extLst>
          </p:cNvPr>
          <p:cNvSpPr/>
          <p:nvPr/>
        </p:nvSpPr>
        <p:spPr bwMode="auto">
          <a:xfrm>
            <a:off x="1358966" y="3571559"/>
            <a:ext cx="2732818" cy="1322864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5DEA8830-C764-054B-A5E0-105753D552BD}"/>
              </a:ext>
            </a:extLst>
          </p:cNvPr>
          <p:cNvSpPr txBox="1"/>
          <p:nvPr/>
        </p:nvSpPr>
        <p:spPr>
          <a:xfrm>
            <a:off x="3222094" y="1919588"/>
            <a:ext cx="1628972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Higher Layer Entity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AE823463-4816-BF4D-B29D-836E2D3F8ADB}"/>
              </a:ext>
            </a:extLst>
          </p:cNvPr>
          <p:cNvSpPr/>
          <p:nvPr/>
        </p:nvSpPr>
        <p:spPr bwMode="auto">
          <a:xfrm>
            <a:off x="3222094" y="1919587"/>
            <a:ext cx="1628972" cy="5312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86958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F78C5FFA-4CCA-8943-9AE2-E96CC1F73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362" y="1379672"/>
            <a:ext cx="10414000" cy="4114800"/>
          </a:xfrm>
          <a:prstGeom prst="rect">
            <a:avLst/>
          </a:prstGeom>
        </p:spPr>
      </p:pic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7A23AA7-A082-EB4D-A613-DCDD238FBF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41B638-E17C-F54A-88ED-BB819EFA5F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E66B7ABC-587D-3B40-BADF-C4FE1599FC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CC4BB3-0757-7841-BAAA-0D21666E5959}"/>
              </a:ext>
            </a:extLst>
          </p:cNvPr>
          <p:cNvSpPr txBox="1"/>
          <p:nvPr/>
        </p:nvSpPr>
        <p:spPr>
          <a:xfrm>
            <a:off x="9699141" y="3045791"/>
            <a:ext cx="1125629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0185EEE-7CCD-7749-A935-949864ED8375}"/>
              </a:ext>
            </a:extLst>
          </p:cNvPr>
          <p:cNvSpPr txBox="1"/>
          <p:nvPr/>
        </p:nvSpPr>
        <p:spPr>
          <a:xfrm>
            <a:off x="3351182" y="2922680"/>
            <a:ext cx="909223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EBCS filter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762945-FEC4-6644-9DFA-BE68C87A6688}"/>
              </a:ext>
            </a:extLst>
          </p:cNvPr>
          <p:cNvSpPr/>
          <p:nvPr/>
        </p:nvSpPr>
        <p:spPr bwMode="auto">
          <a:xfrm>
            <a:off x="9513791" y="3437072"/>
            <a:ext cx="1628972" cy="5312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2205F5D-AC21-C647-8CF1-C2A076F10B82}"/>
              </a:ext>
            </a:extLst>
          </p:cNvPr>
          <p:cNvSpPr txBox="1"/>
          <p:nvPr/>
        </p:nvSpPr>
        <p:spPr>
          <a:xfrm>
            <a:off x="9513791" y="3506706"/>
            <a:ext cx="1217000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Service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024A1E38-0B0C-5E4C-B81B-A343971DCC4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229600" y="3556575"/>
            <a:ext cx="1270389" cy="2579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D351A96-4A4C-C648-B48F-15231C38EF98}"/>
              </a:ext>
            </a:extLst>
          </p:cNvPr>
          <p:cNvSpPr txBox="1"/>
          <p:nvPr/>
        </p:nvSpPr>
        <p:spPr>
          <a:xfrm>
            <a:off x="1461595" y="3129295"/>
            <a:ext cx="1435008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 no-restriction)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8" name="フリーフォーム 17">
            <a:extLst>
              <a:ext uri="{FF2B5EF4-FFF2-40B4-BE49-F238E27FC236}">
                <a16:creationId xmlns:a16="http://schemas.microsoft.com/office/drawing/2014/main" id="{3620E159-2E34-6F4E-9EAA-4230AC5C62DB}"/>
              </a:ext>
            </a:extLst>
          </p:cNvPr>
          <p:cNvSpPr/>
          <p:nvPr/>
        </p:nvSpPr>
        <p:spPr bwMode="auto">
          <a:xfrm>
            <a:off x="2553370" y="1849408"/>
            <a:ext cx="1546678" cy="1271861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78429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B7582F-DA32-3146-A1C4-3168EAE85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Define New </a:t>
            </a:r>
            <a:r>
              <a:rPr lang="en-US" altLang="ja-JP" dirty="0" err="1"/>
              <a:t>eBCS</a:t>
            </a:r>
            <a:r>
              <a:rPr lang="en-US" altLang="ja-JP" dirty="0"/>
              <a:t> Data frame</a:t>
            </a:r>
            <a:br>
              <a:rPr lang="en-US" altLang="ja-JP" dirty="0"/>
            </a:br>
            <a:r>
              <a:rPr lang="en-US" altLang="ja-JP" dirty="0"/>
              <a:t>(Copied from 11-19/1506r3)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A49515-06F0-B847-848D-FD9229C66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Add a definition for Class 1 frames in 11.3.3 like following.</a:t>
            </a:r>
          </a:p>
          <a:p>
            <a:pPr marL="0" indent="0"/>
            <a:r>
              <a:rPr lang="en-US" altLang="ja-JP" dirty="0"/>
              <a:t>	3) Data frames</a:t>
            </a:r>
          </a:p>
          <a:p>
            <a:pPr marL="0" indent="0"/>
            <a:r>
              <a:rPr lang="en-US" altLang="ja-JP" dirty="0"/>
              <a:t>		</a:t>
            </a:r>
            <a:r>
              <a:rPr lang="en-US" altLang="ja-JP" dirty="0" err="1"/>
              <a:t>i</a:t>
            </a:r>
            <a:r>
              <a:rPr lang="en-US" altLang="ja-JP" dirty="0"/>
              <a:t>) Data frames between IBSS STAs</a:t>
            </a:r>
          </a:p>
          <a:p>
            <a:pPr marL="0" indent="0"/>
            <a:r>
              <a:rPr lang="en-US" altLang="ja-JP" dirty="0"/>
              <a:t>		ii) Data frames within PBSS</a:t>
            </a:r>
          </a:p>
          <a:p>
            <a:pPr marL="0" indent="0"/>
            <a:r>
              <a:rPr lang="en-US" altLang="ja-JP" dirty="0"/>
              <a:t>		</a:t>
            </a:r>
            <a:r>
              <a:rPr lang="en-US" altLang="ja-JP" u="sng" dirty="0">
                <a:solidFill>
                  <a:srgbClr val="FF0000"/>
                </a:solidFill>
              </a:rPr>
              <a:t>iii) </a:t>
            </a:r>
            <a:r>
              <a:rPr lang="en-US" altLang="ja-JP" u="sng" dirty="0" err="1">
                <a:solidFill>
                  <a:srgbClr val="FF0000"/>
                </a:solidFill>
              </a:rPr>
              <a:t>eBCS</a:t>
            </a:r>
            <a:r>
              <a:rPr lang="en-US" altLang="ja-JP" u="sng" dirty="0">
                <a:solidFill>
                  <a:srgbClr val="FF0000"/>
                </a:solidFill>
              </a:rPr>
              <a:t> Data 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One or more subtype value(s) for Frame Control field should be assigned.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B4763C6-C2B8-544F-ACFD-94A94F0C2F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D78918-3E8C-4349-BEAC-49B9559E9C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910EFE1-F006-D648-9D94-6D737BB8FC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5542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979D0D-592B-F647-ABAB-17540B82D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AP MIB Variables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E65ADE-9AC5-9C45-B9D7-7780A4261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dot11EBCSInfoInterval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dot11EBCSHCFAKeyChangeInterval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dot11EBCSHCFAHashDistance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dot11EBCSInfoTxRate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dot11EBCSDataTxRate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dot11EBCSContentList (will be added in D1.03)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9C74E4E-D7FA-4040-A7E5-28BDE0F2AE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7BE15B-0A55-994D-B968-22D7AB810D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D5A28882-D37A-A74F-A2A2-DF677178CEA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63017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34F4BC-469C-8C4F-8A6C-A28388D65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AP MLME SAP interfaces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BD224C6-BB28-7049-9763-004D5E250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MLME-</a:t>
            </a:r>
            <a:r>
              <a:rPr kumimoji="1" lang="en-US" altLang="ja-JP" dirty="0" err="1"/>
              <a:t>EBCSINFO.request</a:t>
            </a:r>
            <a:r>
              <a:rPr kumimoji="1" lang="en-US" altLang="ja-JP" dirty="0"/>
              <a:t> (6.3.200.2)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Request to transmit EBCS Info frame.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42CBC9-C5E4-1340-A840-6EE7D9A83C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AB3E2A-329D-344E-864F-C616FA7580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863EBF2-B434-CD44-830A-75A94F1DF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08152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CBB0E3-F065-7045-AD1F-EE5801A20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receiver MLME SAP interfaces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D18E073-56BC-6947-B874-53DDA9060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MLME-</a:t>
            </a:r>
            <a:r>
              <a:rPr kumimoji="1" lang="en-US" altLang="ja-JP" dirty="0" err="1"/>
              <a:t>EBCSINFO.indication</a:t>
            </a:r>
            <a:r>
              <a:rPr kumimoji="1" lang="en-US" altLang="ja-JP" dirty="0"/>
              <a:t> (6.3.200.3)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Indicates EBCS Info frame reception.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MLME-</a:t>
            </a:r>
            <a:r>
              <a:rPr kumimoji="1" lang="en-US" altLang="ja-JP" dirty="0" err="1"/>
              <a:t>EBCSRECEIVE.request</a:t>
            </a:r>
            <a:r>
              <a:rPr kumimoji="1" lang="en-US" altLang="ja-JP" dirty="0"/>
              <a:t> (not in D1.02)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Request to receive specified EBCS traffic stream.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D141248-4F0F-6D4A-BFD1-FD2ABFBCDC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5D7DA4-2836-244A-A796-41DD93D4A6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B8B07040-5BDE-874A-A62E-40E40C13144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7450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ED85B9F9-B5ED-2449-9012-248885A8F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2021 July</a:t>
            </a:r>
            <a:endParaRPr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AD9E733C-B451-4E48-9D61-4256D84462B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BC86D0-09EE-5C4C-A461-5B6759343AC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36E1ECA-D7D0-0642-BC86-A6175388678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2575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AP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458853" y="3704377"/>
            <a:ext cx="720069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Portal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41128" y="1817286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47C53E4-1671-2A4D-B289-AF2FA617EF5D}"/>
              </a:ext>
            </a:extLst>
          </p:cNvPr>
          <p:cNvSpPr txBox="1"/>
          <p:nvPr/>
        </p:nvSpPr>
        <p:spPr>
          <a:xfrm>
            <a:off x="4007137" y="2307439"/>
            <a:ext cx="1636987" cy="430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MIB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dot11EBCSContentList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EF04D3C-5A8C-2940-A7E3-8F41ECBD8A41}"/>
              </a:ext>
            </a:extLst>
          </p:cNvPr>
          <p:cNvSpPr txBox="1"/>
          <p:nvPr/>
        </p:nvSpPr>
        <p:spPr>
          <a:xfrm>
            <a:off x="6568798" y="3639707"/>
            <a:ext cx="546945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336182B-5FEB-9441-8F25-1C5110ABB36F}"/>
              </a:ext>
            </a:extLst>
          </p:cNvPr>
          <p:cNvSpPr txBox="1"/>
          <p:nvPr/>
        </p:nvSpPr>
        <p:spPr>
          <a:xfrm>
            <a:off x="8100945" y="3566460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 Rate Limiting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11F885D-13BF-D847-9ABB-09BCFD362519}"/>
              </a:ext>
            </a:extLst>
          </p:cNvPr>
          <p:cNvSpPr txBox="1"/>
          <p:nvPr/>
        </p:nvSpPr>
        <p:spPr>
          <a:xfrm>
            <a:off x="8100948" y="380015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A-MSDU Aggregation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32A70E5-F93A-884D-BA4C-B535643065C1}"/>
              </a:ext>
            </a:extLst>
          </p:cNvPr>
          <p:cNvSpPr txBox="1"/>
          <p:nvPr/>
        </p:nvSpPr>
        <p:spPr>
          <a:xfrm>
            <a:off x="8100946" y="4028124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Defer Queuing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4F438BF-2053-ED43-8DA1-3E9871AEA6A0}"/>
              </a:ext>
            </a:extLst>
          </p:cNvPr>
          <p:cNvSpPr txBox="1"/>
          <p:nvPr/>
        </p:nvSpPr>
        <p:spPr>
          <a:xfrm>
            <a:off x="8100947" y="4258956"/>
            <a:ext cx="1772954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Sequence Number Assignment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7C565E7-EE93-734B-9FE3-EB987E3CDAA0}"/>
              </a:ext>
            </a:extLst>
          </p:cNvPr>
          <p:cNvSpPr txBox="1"/>
          <p:nvPr/>
        </p:nvSpPr>
        <p:spPr>
          <a:xfrm>
            <a:off x="8100945" y="4494289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Packet Number Assignment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D0EE24A-FFE4-5C40-8F32-22E96E94B795}"/>
              </a:ext>
            </a:extLst>
          </p:cNvPr>
          <p:cNvSpPr txBox="1"/>
          <p:nvPr/>
        </p:nvSpPr>
        <p:spPr>
          <a:xfrm>
            <a:off x="8100944" y="4732139"/>
            <a:ext cx="1772953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Integrity (EBCS / non-EBCS)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196DDBE-534E-4147-8FE9-1DFCDE9E3D17}"/>
              </a:ext>
            </a:extLst>
          </p:cNvPr>
          <p:cNvSpPr txBox="1"/>
          <p:nvPr/>
        </p:nvSpPr>
        <p:spPr>
          <a:xfrm>
            <a:off x="8100942" y="510011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Header + CRC Creation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86DD89E-4AF1-9346-99E3-517F8D68DDC3}"/>
              </a:ext>
            </a:extLst>
          </p:cNvPr>
          <p:cNvSpPr txBox="1"/>
          <p:nvPr/>
        </p:nvSpPr>
        <p:spPr>
          <a:xfrm>
            <a:off x="8100941" y="532808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A-MPDU Aggregation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27218B23-2439-B142-B0BC-F3020DF4287C}"/>
              </a:ext>
            </a:extLst>
          </p:cNvPr>
          <p:cNvCxnSpPr>
            <a:cxnSpLocks/>
          </p:cNvCxnSpPr>
          <p:nvPr/>
        </p:nvCxnSpPr>
        <p:spPr bwMode="auto">
          <a:xfrm flipH="1">
            <a:off x="7112800" y="3330717"/>
            <a:ext cx="988138" cy="3169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447F2F5-2800-D34C-94F2-8D1533997465}"/>
              </a:ext>
            </a:extLst>
          </p:cNvPr>
          <p:cNvCxnSpPr>
            <a:cxnSpLocks/>
          </p:cNvCxnSpPr>
          <p:nvPr/>
        </p:nvCxnSpPr>
        <p:spPr bwMode="auto">
          <a:xfrm>
            <a:off x="7124730" y="4258956"/>
            <a:ext cx="976210" cy="13208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60A7584F-9DA1-4E41-90A8-0DD5F0FB3108}"/>
              </a:ext>
            </a:extLst>
          </p:cNvPr>
          <p:cNvCxnSpPr>
            <a:cxnSpLocks/>
            <a:stCxn id="7" idx="3"/>
            <a:endCxn id="85" idx="1"/>
          </p:cNvCxnSpPr>
          <p:nvPr/>
        </p:nvCxnSpPr>
        <p:spPr bwMode="auto">
          <a:xfrm>
            <a:off x="2178922" y="3873654"/>
            <a:ext cx="3258911" cy="51728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4007137" y="1855758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stCxn id="8" idx="3"/>
            <a:endCxn id="48" idx="1"/>
          </p:cNvCxnSpPr>
          <p:nvPr/>
        </p:nvCxnSpPr>
        <p:spPr bwMode="auto">
          <a:xfrm>
            <a:off x="3469826" y="1986563"/>
            <a:ext cx="53731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3E720321-628A-4C4F-81D7-4EAD2E1E5827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3469826" y="2155840"/>
            <a:ext cx="537311" cy="3670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45781" y="1587641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07137" y="3003051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cxnSpLocks/>
          </p:cNvCxnSpPr>
          <p:nvPr/>
        </p:nvCxnSpPr>
        <p:spPr bwMode="auto">
          <a:xfrm>
            <a:off x="3107756" y="2161318"/>
            <a:ext cx="880108" cy="10717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43727" y="2730685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BC8946FD-5E4D-EC40-B0B3-156217B6954C}"/>
              </a:ext>
            </a:extLst>
          </p:cNvPr>
          <p:cNvCxnSpPr>
            <a:stCxn id="9" idx="2"/>
            <a:endCxn id="61" idx="0"/>
          </p:cNvCxnSpPr>
          <p:nvPr/>
        </p:nvCxnSpPr>
        <p:spPr bwMode="auto">
          <a:xfrm flipH="1">
            <a:off x="4396026" y="2738326"/>
            <a:ext cx="429605" cy="2647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582F909-23E1-9F4F-88C2-4615F2D2B5C0}"/>
              </a:ext>
            </a:extLst>
          </p:cNvPr>
          <p:cNvSpPr txBox="1"/>
          <p:nvPr/>
        </p:nvSpPr>
        <p:spPr>
          <a:xfrm>
            <a:off x="4621454" y="2753951"/>
            <a:ext cx="50847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7E2C0A85-E489-A443-8D65-45661552C895}"/>
              </a:ext>
            </a:extLst>
          </p:cNvPr>
          <p:cNvCxnSpPr>
            <a:cxnSpLocks/>
          </p:cNvCxnSpPr>
          <p:nvPr/>
        </p:nvCxnSpPr>
        <p:spPr bwMode="auto">
          <a:xfrm>
            <a:off x="4784914" y="3172328"/>
            <a:ext cx="967461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AB3898BE-2A6D-8E4D-8865-560C45049B1B}"/>
              </a:ext>
            </a:extLst>
          </p:cNvPr>
          <p:cNvSpPr txBox="1"/>
          <p:nvPr/>
        </p:nvSpPr>
        <p:spPr>
          <a:xfrm>
            <a:off x="5752375" y="3018439"/>
            <a:ext cx="15295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Info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30BEF01-465D-194F-BDEB-2E1D7BCAEE85}"/>
              </a:ext>
            </a:extLst>
          </p:cNvPr>
          <p:cNvSpPr txBox="1"/>
          <p:nvPr/>
        </p:nvSpPr>
        <p:spPr>
          <a:xfrm>
            <a:off x="3569672" y="2117368"/>
            <a:ext cx="498855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C1A67C72-43D8-8246-9933-9E3895B965BD}"/>
              </a:ext>
            </a:extLst>
          </p:cNvPr>
          <p:cNvSpPr txBox="1"/>
          <p:nvPr/>
        </p:nvSpPr>
        <p:spPr>
          <a:xfrm>
            <a:off x="6072821" y="2609687"/>
            <a:ext cx="202811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Req/Resp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9133AD79-6C07-5644-8440-591B25078FFA}"/>
              </a:ext>
            </a:extLst>
          </p:cNvPr>
          <p:cNvCxnSpPr>
            <a:cxnSpLocks/>
            <a:stCxn id="62" idx="1"/>
            <a:endCxn id="61" idx="3"/>
          </p:cNvCxnSpPr>
          <p:nvPr/>
        </p:nvCxnSpPr>
        <p:spPr bwMode="auto">
          <a:xfrm flipH="1">
            <a:off x="4784914" y="2763576"/>
            <a:ext cx="1287907" cy="408752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C848872-22A8-1248-AA66-2A65ECC1B462}"/>
              </a:ext>
            </a:extLst>
          </p:cNvPr>
          <p:cNvCxnSpPr>
            <a:cxnSpLocks/>
            <a:stCxn id="61" idx="1"/>
          </p:cNvCxnSpPr>
          <p:nvPr/>
        </p:nvCxnSpPr>
        <p:spPr bwMode="auto">
          <a:xfrm flipH="1" flipV="1">
            <a:off x="3213193" y="2161076"/>
            <a:ext cx="793944" cy="10112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C5C7C7F6-F591-3245-A4A3-74BE005C869B}"/>
              </a:ext>
            </a:extLst>
          </p:cNvPr>
          <p:cNvSpPr txBox="1"/>
          <p:nvPr/>
        </p:nvSpPr>
        <p:spPr>
          <a:xfrm rot="3097494">
            <a:off x="2908681" y="2497890"/>
            <a:ext cx="1519968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EBCSNEGOTIATION.indication</a:t>
            </a:r>
            <a:endParaRPr kumimoji="1" lang="ja-JP" altLang="en-US" sz="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円/楕円 51">
            <a:extLst>
              <a:ext uri="{FF2B5EF4-FFF2-40B4-BE49-F238E27FC236}">
                <a16:creationId xmlns:a16="http://schemas.microsoft.com/office/drawing/2014/main" id="{EEB1A3AA-CEBC-D947-BF18-A5E6A14B156B}"/>
              </a:ext>
            </a:extLst>
          </p:cNvPr>
          <p:cNvSpPr/>
          <p:nvPr/>
        </p:nvSpPr>
        <p:spPr bwMode="auto">
          <a:xfrm>
            <a:off x="1383925" y="1754094"/>
            <a:ext cx="1113282" cy="4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Association state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60977727-457E-0E4E-A246-3E4F6CAC8855}"/>
              </a:ext>
            </a:extLst>
          </p:cNvPr>
          <p:cNvCxnSpPr>
            <a:stCxn id="52" idx="6"/>
            <a:endCxn id="8" idx="1"/>
          </p:cNvCxnSpPr>
          <p:nvPr/>
        </p:nvCxnSpPr>
        <p:spPr bwMode="auto">
          <a:xfrm>
            <a:off x="2497207" y="1966993"/>
            <a:ext cx="343921" cy="195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フリーフォーム 80">
            <a:extLst>
              <a:ext uri="{FF2B5EF4-FFF2-40B4-BE49-F238E27FC236}">
                <a16:creationId xmlns:a16="http://schemas.microsoft.com/office/drawing/2014/main" id="{A808056F-1695-3A42-827C-117EC54B9089}"/>
              </a:ext>
            </a:extLst>
          </p:cNvPr>
          <p:cNvSpPr/>
          <p:nvPr/>
        </p:nvSpPr>
        <p:spPr bwMode="auto">
          <a:xfrm>
            <a:off x="967409" y="2279378"/>
            <a:ext cx="10608365" cy="1199370"/>
          </a:xfrm>
          <a:custGeom>
            <a:avLst/>
            <a:gdLst>
              <a:gd name="connsiteX0" fmla="*/ 0 w 10608365"/>
              <a:gd name="connsiteY0" fmla="*/ 0 h 1192696"/>
              <a:gd name="connsiteX1" fmla="*/ 1497495 w 10608365"/>
              <a:gd name="connsiteY1" fmla="*/ 0 h 1192696"/>
              <a:gd name="connsiteX2" fmla="*/ 1914939 w 10608365"/>
              <a:gd name="connsiteY2" fmla="*/ 1192696 h 1192696"/>
              <a:gd name="connsiteX3" fmla="*/ 6791739 w 10608365"/>
              <a:gd name="connsiteY3" fmla="*/ 1192696 h 1192696"/>
              <a:gd name="connsiteX4" fmla="*/ 7566991 w 10608365"/>
              <a:gd name="connsiteY4" fmla="*/ 748748 h 1192696"/>
              <a:gd name="connsiteX5" fmla="*/ 10608365 w 10608365"/>
              <a:gd name="connsiteY5" fmla="*/ 768626 h 1192696"/>
              <a:gd name="connsiteX6" fmla="*/ 10608365 w 10608365"/>
              <a:gd name="connsiteY6" fmla="*/ 768626 h 1192696"/>
              <a:gd name="connsiteX0" fmla="*/ 0 w 10608365"/>
              <a:gd name="connsiteY0" fmla="*/ 0 h 1199370"/>
              <a:gd name="connsiteX1" fmla="*/ 1497495 w 10608365"/>
              <a:gd name="connsiteY1" fmla="*/ 0 h 1199370"/>
              <a:gd name="connsiteX2" fmla="*/ 1914939 w 10608365"/>
              <a:gd name="connsiteY2" fmla="*/ 1192696 h 1199370"/>
              <a:gd name="connsiteX3" fmla="*/ 6471365 w 10608365"/>
              <a:gd name="connsiteY3" fmla="*/ 1199370 h 1199370"/>
              <a:gd name="connsiteX4" fmla="*/ 7566991 w 10608365"/>
              <a:gd name="connsiteY4" fmla="*/ 748748 h 1199370"/>
              <a:gd name="connsiteX5" fmla="*/ 10608365 w 10608365"/>
              <a:gd name="connsiteY5" fmla="*/ 768626 h 1199370"/>
              <a:gd name="connsiteX6" fmla="*/ 10608365 w 10608365"/>
              <a:gd name="connsiteY6" fmla="*/ 768626 h 1199370"/>
              <a:gd name="connsiteX0" fmla="*/ 0 w 10608365"/>
              <a:gd name="connsiteY0" fmla="*/ 0 h 1199370"/>
              <a:gd name="connsiteX1" fmla="*/ 1497495 w 10608365"/>
              <a:gd name="connsiteY1" fmla="*/ 0 h 1199370"/>
              <a:gd name="connsiteX2" fmla="*/ 1914939 w 10608365"/>
              <a:gd name="connsiteY2" fmla="*/ 1192696 h 1199370"/>
              <a:gd name="connsiteX3" fmla="*/ 6471365 w 10608365"/>
              <a:gd name="connsiteY3" fmla="*/ 1199370 h 1199370"/>
              <a:gd name="connsiteX4" fmla="*/ 7266641 w 10608365"/>
              <a:gd name="connsiteY4" fmla="*/ 748748 h 1199370"/>
              <a:gd name="connsiteX5" fmla="*/ 10608365 w 10608365"/>
              <a:gd name="connsiteY5" fmla="*/ 768626 h 1199370"/>
              <a:gd name="connsiteX6" fmla="*/ 10608365 w 10608365"/>
              <a:gd name="connsiteY6" fmla="*/ 768626 h 119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8365" h="1199370">
                <a:moveTo>
                  <a:pt x="0" y="0"/>
                </a:moveTo>
                <a:lnTo>
                  <a:pt x="1497495" y="0"/>
                </a:lnTo>
                <a:lnTo>
                  <a:pt x="1914939" y="1192696"/>
                </a:lnTo>
                <a:lnTo>
                  <a:pt x="6471365" y="1199370"/>
                </a:lnTo>
                <a:lnTo>
                  <a:pt x="7266641" y="748748"/>
                </a:lnTo>
                <a:lnTo>
                  <a:pt x="10608365" y="768626"/>
                </a:lnTo>
                <a:lnTo>
                  <a:pt x="10608365" y="768626"/>
                </a:ln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16E905E2-A16D-9243-9839-5519F48AF853}"/>
              </a:ext>
            </a:extLst>
          </p:cNvPr>
          <p:cNvSpPr txBox="1"/>
          <p:nvPr/>
        </p:nvSpPr>
        <p:spPr>
          <a:xfrm>
            <a:off x="293642" y="3429000"/>
            <a:ext cx="788999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HLP</a:t>
            </a:r>
          </a:p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packet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4F160EAF-CC25-7E48-B750-87C7B9748D6D}"/>
              </a:ext>
            </a:extLst>
          </p:cNvPr>
          <p:cNvCxnSpPr>
            <a:stCxn id="76" idx="3"/>
            <a:endCxn id="7" idx="1"/>
          </p:cNvCxnSpPr>
          <p:nvPr/>
        </p:nvCxnSpPr>
        <p:spPr bwMode="auto">
          <a:xfrm>
            <a:off x="1082641" y="3721388"/>
            <a:ext cx="376212" cy="1522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8B0443F3-D84A-4141-96AE-C638EE07FF59}"/>
              </a:ext>
            </a:extLst>
          </p:cNvPr>
          <p:cNvSpPr txBox="1"/>
          <p:nvPr/>
        </p:nvSpPr>
        <p:spPr>
          <a:xfrm>
            <a:off x="840982" y="5230096"/>
            <a:ext cx="15071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Data plane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5F3D04A3-4659-CD4C-9304-632C1085E014}"/>
              </a:ext>
            </a:extLst>
          </p:cNvPr>
          <p:cNvSpPr txBox="1"/>
          <p:nvPr/>
        </p:nvSpPr>
        <p:spPr>
          <a:xfrm>
            <a:off x="8522826" y="1718226"/>
            <a:ext cx="1866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Control plane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F002F1EA-4E94-EE46-ACEC-CD3DF78A668A}"/>
              </a:ext>
            </a:extLst>
          </p:cNvPr>
          <p:cNvCxnSpPr>
            <a:cxnSpLocks/>
          </p:cNvCxnSpPr>
          <p:nvPr/>
        </p:nvCxnSpPr>
        <p:spPr bwMode="auto">
          <a:xfrm flipH="1">
            <a:off x="4784909" y="2353606"/>
            <a:ext cx="1305848" cy="811455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102F7E4E-EB9A-A94B-873F-565A0A3EBC3D}"/>
              </a:ext>
            </a:extLst>
          </p:cNvPr>
          <p:cNvSpPr txBox="1"/>
          <p:nvPr/>
        </p:nvSpPr>
        <p:spPr>
          <a:xfrm>
            <a:off x="6090757" y="2188067"/>
            <a:ext cx="20440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ANQP Req/Resp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4" name="直線矢印コネクタ 83">
            <a:extLst>
              <a:ext uri="{FF2B5EF4-FFF2-40B4-BE49-F238E27FC236}">
                <a16:creationId xmlns:a16="http://schemas.microsoft.com/office/drawing/2014/main" id="{CFC5B0ED-2E94-2649-87CF-811463365183}"/>
              </a:ext>
            </a:extLst>
          </p:cNvPr>
          <p:cNvCxnSpPr>
            <a:cxnSpLocks/>
            <a:stCxn id="64" idx="1"/>
            <a:endCxn id="94" idx="0"/>
          </p:cNvCxnSpPr>
          <p:nvPr/>
        </p:nvCxnSpPr>
        <p:spPr bwMode="auto">
          <a:xfrm>
            <a:off x="2983878" y="2154396"/>
            <a:ext cx="754603" cy="231305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0141A131-1395-9542-8E0A-FBD1DA8F0772}"/>
              </a:ext>
            </a:extLst>
          </p:cNvPr>
          <p:cNvSpPr txBox="1"/>
          <p:nvPr/>
        </p:nvSpPr>
        <p:spPr>
          <a:xfrm>
            <a:off x="5437833" y="3632994"/>
            <a:ext cx="526106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6" name="直線矢印コネクタ 85">
            <a:extLst>
              <a:ext uri="{FF2B5EF4-FFF2-40B4-BE49-F238E27FC236}">
                <a16:creationId xmlns:a16="http://schemas.microsoft.com/office/drawing/2014/main" id="{101FA267-59A3-6846-A1F0-1A4EF4B587C3}"/>
              </a:ext>
            </a:extLst>
          </p:cNvPr>
          <p:cNvCxnSpPr>
            <a:cxnSpLocks/>
          </p:cNvCxnSpPr>
          <p:nvPr/>
        </p:nvCxnSpPr>
        <p:spPr bwMode="auto">
          <a:xfrm>
            <a:off x="5962850" y="3931568"/>
            <a:ext cx="596961" cy="1643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0E837FBF-B61A-7947-A5E2-30BA2ADBD341}"/>
              </a:ext>
            </a:extLst>
          </p:cNvPr>
          <p:cNvSpPr txBox="1"/>
          <p:nvPr/>
        </p:nvSpPr>
        <p:spPr>
          <a:xfrm>
            <a:off x="8100941" y="333207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IEEE 802.1X filtering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FC5953CB-BDD4-9F40-9C20-81AAD39ADA64}"/>
              </a:ext>
            </a:extLst>
          </p:cNvPr>
          <p:cNvSpPr txBox="1"/>
          <p:nvPr/>
        </p:nvSpPr>
        <p:spPr>
          <a:xfrm>
            <a:off x="8148885" y="5755554"/>
            <a:ext cx="1677062" cy="60016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PHY-</a:t>
            </a:r>
            <a:r>
              <a:rPr kumimoji="1" lang="en-US" altLang="ja-JP" sz="11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TXSTART.request</a:t>
            </a:r>
            <a:b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(EBCS / non-EBCS)</a:t>
            </a:r>
          </a:p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(transmission rate)</a:t>
            </a:r>
            <a:endParaRPr kumimoji="1" lang="ja-JP" altLang="en-US" sz="110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9" name="直線矢印コネクタ 88">
            <a:extLst>
              <a:ext uri="{FF2B5EF4-FFF2-40B4-BE49-F238E27FC236}">
                <a16:creationId xmlns:a16="http://schemas.microsoft.com/office/drawing/2014/main" id="{0746B7BE-886C-F447-B69F-3EFCF9EF4A34}"/>
              </a:ext>
            </a:extLst>
          </p:cNvPr>
          <p:cNvCxnSpPr>
            <a:cxnSpLocks/>
            <a:stCxn id="23" idx="2"/>
            <a:endCxn id="88" idx="0"/>
          </p:cNvCxnSpPr>
          <p:nvPr/>
        </p:nvCxnSpPr>
        <p:spPr bwMode="auto">
          <a:xfrm flipH="1">
            <a:off x="8987416" y="5558915"/>
            <a:ext cx="2" cy="19663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91022169-B8E0-F743-9927-938BD0924F5F}"/>
              </a:ext>
            </a:extLst>
          </p:cNvPr>
          <p:cNvSpPr txBox="1"/>
          <p:nvPr/>
        </p:nvSpPr>
        <p:spPr>
          <a:xfrm>
            <a:off x="2497207" y="4751830"/>
            <a:ext cx="2870845" cy="646331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 EBCS MSDU or</a:t>
            </a:r>
          </a:p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9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(EBCS content ID param)</a:t>
            </a:r>
          </a:p>
          <a:p>
            <a:endParaRPr kumimoji="1" lang="en-US" altLang="ja-JP" sz="9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notify MAC whether the MSDU is EBCS or not.</a:t>
            </a: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D4C01082-5D9E-454D-9C91-983E59293C1D}"/>
              </a:ext>
            </a:extLst>
          </p:cNvPr>
          <p:cNvSpPr txBox="1"/>
          <p:nvPr/>
        </p:nvSpPr>
        <p:spPr>
          <a:xfrm>
            <a:off x="3300700" y="4467448"/>
            <a:ext cx="875561" cy="2616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filter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B3D928B4-164E-6345-A015-CB2FD379900D}"/>
              </a:ext>
            </a:extLst>
          </p:cNvPr>
          <p:cNvSpPr txBox="1"/>
          <p:nvPr/>
        </p:nvSpPr>
        <p:spPr>
          <a:xfrm>
            <a:off x="2534869" y="3731871"/>
            <a:ext cx="4683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0AE970A1-A9D4-AD48-9AE1-8AA05678D66F}"/>
              </a:ext>
            </a:extLst>
          </p:cNvPr>
          <p:cNvSpPr txBox="1"/>
          <p:nvPr/>
        </p:nvSpPr>
        <p:spPr>
          <a:xfrm>
            <a:off x="1881772" y="4114314"/>
            <a:ext cx="787395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2593D529-DB21-4D4C-932B-99ED447422DB}"/>
              </a:ext>
            </a:extLst>
          </p:cNvPr>
          <p:cNvSpPr txBox="1"/>
          <p:nvPr/>
        </p:nvSpPr>
        <p:spPr>
          <a:xfrm>
            <a:off x="9873893" y="5409548"/>
            <a:ext cx="2339102" cy="43088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EBCS: EBCS Data frame (class 1)</a:t>
            </a:r>
          </a:p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non-EBCS: Data frame (class 3)</a:t>
            </a:r>
            <a:endParaRPr kumimoji="1" lang="ja-JP" altLang="en-US" sz="110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2F8D4573-4B60-F243-BC33-CC197CCD4CFE}"/>
              </a:ext>
            </a:extLst>
          </p:cNvPr>
          <p:cNvSpPr txBox="1"/>
          <p:nvPr/>
        </p:nvSpPr>
        <p:spPr>
          <a:xfrm>
            <a:off x="5428867" y="4545993"/>
            <a:ext cx="526106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67F2C650-ACE8-034E-97A8-55ED0CBA8CEE}"/>
              </a:ext>
            </a:extLst>
          </p:cNvPr>
          <p:cNvCxnSpPr>
            <a:cxnSpLocks/>
          </p:cNvCxnSpPr>
          <p:nvPr/>
        </p:nvCxnSpPr>
        <p:spPr bwMode="auto">
          <a:xfrm>
            <a:off x="4763771" y="3925381"/>
            <a:ext cx="685963" cy="91299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905215FE-9EF5-2444-85FF-777AB76D7B53}"/>
              </a:ext>
            </a:extLst>
          </p:cNvPr>
          <p:cNvSpPr txBox="1"/>
          <p:nvPr/>
        </p:nvSpPr>
        <p:spPr>
          <a:xfrm>
            <a:off x="5931240" y="4774360"/>
            <a:ext cx="1350721" cy="230832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 not need EBCS.</a:t>
            </a:r>
          </a:p>
        </p:txBody>
      </p:sp>
    </p:spTree>
    <p:extLst>
      <p:ext uri="{BB962C8B-B14F-4D97-AF65-F5344CB8AC3E}">
        <p14:creationId xmlns:p14="http://schemas.microsoft.com/office/powerpoint/2010/main" val="31703054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EE4ACC90-A70B-4D44-8E10-E3FD7F7DB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Discussion</a:t>
            </a:r>
            <a:endParaRPr lang="ja-JP" altLang="en-US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867F7F79-76EF-0842-9E54-C54C0658F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Security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Should we consider DS injection?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Current .11 has the same issue.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trike="sngStrike" dirty="0"/>
              <a:t>Control plane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Filter location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Define EBCS Data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Practical Implementation figure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EBCS traffic originating from ESS</a:t>
            </a:r>
          </a:p>
          <a:p>
            <a:pPr>
              <a:buFont typeface="Arial" panose="020B0604020202020204" pitchFamily="34" charset="0"/>
              <a:buChar char="•"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A69B0C-2404-4045-9159-160F57CE62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28</a:t>
            </a:fld>
            <a:endParaRPr lang="en-GB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12E99E-F014-0C40-A789-8B6FF28308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7684C7-6F7B-334A-BD68-2E8933B873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84431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36F10E-7D4A-A844-A77D-0B1DC0041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Practical Example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8FA3EE1-8729-594A-8F6D-E7C0FE83DD8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8270C9-B114-0A41-9AF3-C32235220F5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C6CA80B7-BFA9-BA4A-95DB-BAB0EAD2DE5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66DB7FB-2560-0C4B-964B-576DF0E16D28}"/>
              </a:ext>
            </a:extLst>
          </p:cNvPr>
          <p:cNvSpPr txBox="1"/>
          <p:nvPr/>
        </p:nvSpPr>
        <p:spPr>
          <a:xfrm>
            <a:off x="738553" y="2389568"/>
            <a:ext cx="798617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Contents</a:t>
            </a:r>
          </a:p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Server</a:t>
            </a:r>
            <a:endParaRPr kumimoji="1"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714FB8D-06B7-1045-A509-4C64DD4A9116}"/>
              </a:ext>
            </a:extLst>
          </p:cNvPr>
          <p:cNvSpPr txBox="1"/>
          <p:nvPr/>
        </p:nvSpPr>
        <p:spPr>
          <a:xfrm>
            <a:off x="2398879" y="2394167"/>
            <a:ext cx="644728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Router</a:t>
            </a:r>
          </a:p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(L3)</a:t>
            </a:r>
            <a:endParaRPr kumimoji="1"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030E808-88BF-7C43-B039-D963C0ABF364}"/>
              </a:ext>
            </a:extLst>
          </p:cNvPr>
          <p:cNvSpPr txBox="1"/>
          <p:nvPr/>
        </p:nvSpPr>
        <p:spPr>
          <a:xfrm>
            <a:off x="4804630" y="2389568"/>
            <a:ext cx="636713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Switch</a:t>
            </a:r>
          </a:p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(L2)</a:t>
            </a:r>
            <a:endParaRPr kumimoji="1"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3685078-9578-0843-A8BE-80224CB5379A}"/>
              </a:ext>
            </a:extLst>
          </p:cNvPr>
          <p:cNvSpPr txBox="1"/>
          <p:nvPr/>
        </p:nvSpPr>
        <p:spPr>
          <a:xfrm>
            <a:off x="7353335" y="2481900"/>
            <a:ext cx="474810" cy="27699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  <a:endParaRPr kumimoji="1"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F2FEA49-09D0-504E-943C-C7908E4EB4E1}"/>
              </a:ext>
            </a:extLst>
          </p:cNvPr>
          <p:cNvSpPr txBox="1"/>
          <p:nvPr/>
        </p:nvSpPr>
        <p:spPr>
          <a:xfrm>
            <a:off x="7353335" y="3418784"/>
            <a:ext cx="474810" cy="27699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  <a:endParaRPr kumimoji="1"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A85256DA-8EBE-154B-8604-0041CBA3878B}"/>
              </a:ext>
            </a:extLst>
          </p:cNvPr>
          <p:cNvCxnSpPr>
            <a:cxnSpLocks/>
            <a:stCxn id="3" idx="3"/>
          </p:cNvCxnSpPr>
          <p:nvPr/>
        </p:nvCxnSpPr>
        <p:spPr bwMode="auto">
          <a:xfrm>
            <a:off x="1537170" y="2620401"/>
            <a:ext cx="854338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1F0F737C-02E0-BA44-85B4-F02708390385}"/>
              </a:ext>
            </a:extLst>
          </p:cNvPr>
          <p:cNvCxnSpPr>
            <a:cxnSpLocks/>
            <a:endCxn id="8" idx="1"/>
          </p:cNvCxnSpPr>
          <p:nvPr/>
        </p:nvCxnSpPr>
        <p:spPr bwMode="auto">
          <a:xfrm flipV="1">
            <a:off x="3043607" y="2620401"/>
            <a:ext cx="1761023" cy="459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7DF037D0-E5F7-AC47-A49C-FB8E37D0602C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5441343" y="2620399"/>
            <a:ext cx="1911992" cy="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9F322EB5-B114-5B4A-83A5-AAA64F4DF28A}"/>
              </a:ext>
            </a:extLst>
          </p:cNvPr>
          <p:cNvCxnSpPr>
            <a:cxnSpLocks/>
            <a:endCxn id="10" idx="1"/>
          </p:cNvCxnSpPr>
          <p:nvPr/>
        </p:nvCxnSpPr>
        <p:spPr bwMode="auto">
          <a:xfrm>
            <a:off x="5441343" y="2765848"/>
            <a:ext cx="1911992" cy="79143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94E7B32-2B1F-8144-9470-4E2BB0004EE8}"/>
              </a:ext>
            </a:extLst>
          </p:cNvPr>
          <p:cNvSpPr txBox="1"/>
          <p:nvPr/>
        </p:nvSpPr>
        <p:spPr>
          <a:xfrm>
            <a:off x="7353335" y="4355668"/>
            <a:ext cx="474810" cy="27699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AP3</a:t>
            </a:r>
            <a:endParaRPr kumimoji="1"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6056DDA2-E874-E543-8F16-9CCAD8A86064}"/>
              </a:ext>
            </a:extLst>
          </p:cNvPr>
          <p:cNvCxnSpPr>
            <a:cxnSpLocks/>
            <a:endCxn id="22" idx="1"/>
          </p:cNvCxnSpPr>
          <p:nvPr/>
        </p:nvCxnSpPr>
        <p:spPr bwMode="auto">
          <a:xfrm>
            <a:off x="5441343" y="2851231"/>
            <a:ext cx="1911992" cy="164293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26" name="表 26">
            <a:extLst>
              <a:ext uri="{FF2B5EF4-FFF2-40B4-BE49-F238E27FC236}">
                <a16:creationId xmlns:a16="http://schemas.microsoft.com/office/drawing/2014/main" id="{14DD6045-5CDF-7843-9123-556C950BE8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502551"/>
              </p:ext>
            </p:extLst>
          </p:nvPr>
        </p:nvGraphicFramePr>
        <p:xfrm>
          <a:off x="738553" y="4893684"/>
          <a:ext cx="4372870" cy="1152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84555">
                  <a:extLst>
                    <a:ext uri="{9D8B030D-6E8A-4147-A177-3AD203B41FA5}">
                      <a16:colId xmlns:a16="http://schemas.microsoft.com/office/drawing/2014/main" val="231235050"/>
                    </a:ext>
                  </a:extLst>
                </a:gridCol>
                <a:gridCol w="1163955">
                  <a:extLst>
                    <a:ext uri="{9D8B030D-6E8A-4147-A177-3AD203B41FA5}">
                      <a16:colId xmlns:a16="http://schemas.microsoft.com/office/drawing/2014/main" val="3873725888"/>
                    </a:ext>
                  </a:extLst>
                </a:gridCol>
                <a:gridCol w="874655">
                  <a:extLst>
                    <a:ext uri="{9D8B030D-6E8A-4147-A177-3AD203B41FA5}">
                      <a16:colId xmlns:a16="http://schemas.microsoft.com/office/drawing/2014/main" val="2737216374"/>
                    </a:ext>
                  </a:extLst>
                </a:gridCol>
                <a:gridCol w="1449705">
                  <a:extLst>
                    <a:ext uri="{9D8B030D-6E8A-4147-A177-3AD203B41FA5}">
                      <a16:colId xmlns:a16="http://schemas.microsoft.com/office/drawing/2014/main" val="1144363243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IPv4 address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UDP port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 address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485266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1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239.192.0.1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10001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01:00:5e:40:00:01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023732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2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239.192.0.1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10002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01:00:5e:40:00:01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923357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3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239.192.0.2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10001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01:00:5e:40:00:02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9775370"/>
                  </a:ext>
                </a:extLst>
              </a:tr>
            </a:tbl>
          </a:graphicData>
        </a:graphic>
      </p:graphicFrame>
      <p:graphicFrame>
        <p:nvGraphicFramePr>
          <p:cNvPr id="27" name="表 26">
            <a:extLst>
              <a:ext uri="{FF2B5EF4-FFF2-40B4-BE49-F238E27FC236}">
                <a16:creationId xmlns:a16="http://schemas.microsoft.com/office/drawing/2014/main" id="{F7D23D5C-7455-A545-905B-4861B9CFCF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296020"/>
              </p:ext>
            </p:extLst>
          </p:nvPr>
        </p:nvGraphicFramePr>
        <p:xfrm>
          <a:off x="8008349" y="2206899"/>
          <a:ext cx="1554798" cy="756000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884555">
                  <a:extLst>
                    <a:ext uri="{9D8B030D-6E8A-4147-A177-3AD203B41FA5}">
                      <a16:colId xmlns:a16="http://schemas.microsoft.com/office/drawing/2014/main" val="231235050"/>
                    </a:ext>
                  </a:extLst>
                </a:gridCol>
                <a:gridCol w="670243">
                  <a:extLst>
                    <a:ext uri="{9D8B030D-6E8A-4147-A177-3AD203B41FA5}">
                      <a16:colId xmlns:a16="http://schemas.microsoft.com/office/drawing/2014/main" val="1144363243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1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EBCS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023732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2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EBCS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923357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3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GTKSA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9775370"/>
                  </a:ext>
                </a:extLst>
              </a:tr>
            </a:tbl>
          </a:graphicData>
        </a:graphic>
      </p:graphicFrame>
      <p:graphicFrame>
        <p:nvGraphicFramePr>
          <p:cNvPr id="28" name="表 27">
            <a:extLst>
              <a:ext uri="{FF2B5EF4-FFF2-40B4-BE49-F238E27FC236}">
                <a16:creationId xmlns:a16="http://schemas.microsoft.com/office/drawing/2014/main" id="{68BB7C23-BCC0-9746-8538-4DDC209C7D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911369"/>
              </p:ext>
            </p:extLst>
          </p:nvPr>
        </p:nvGraphicFramePr>
        <p:xfrm>
          <a:off x="8008349" y="3215761"/>
          <a:ext cx="1554798" cy="756000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884555">
                  <a:extLst>
                    <a:ext uri="{9D8B030D-6E8A-4147-A177-3AD203B41FA5}">
                      <a16:colId xmlns:a16="http://schemas.microsoft.com/office/drawing/2014/main" val="231235050"/>
                    </a:ext>
                  </a:extLst>
                </a:gridCol>
                <a:gridCol w="670243">
                  <a:extLst>
                    <a:ext uri="{9D8B030D-6E8A-4147-A177-3AD203B41FA5}">
                      <a16:colId xmlns:a16="http://schemas.microsoft.com/office/drawing/2014/main" val="1144363243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1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EBCS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023732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2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GTKSA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923357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3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GTKSA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9775370"/>
                  </a:ext>
                </a:extLst>
              </a:tr>
            </a:tbl>
          </a:graphicData>
        </a:graphic>
      </p:graphicFrame>
      <p:graphicFrame>
        <p:nvGraphicFramePr>
          <p:cNvPr id="29" name="表 28">
            <a:extLst>
              <a:ext uri="{FF2B5EF4-FFF2-40B4-BE49-F238E27FC236}">
                <a16:creationId xmlns:a16="http://schemas.microsoft.com/office/drawing/2014/main" id="{38E745E6-4D37-7446-BE96-9A9F49D1FF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986257"/>
              </p:ext>
            </p:extLst>
          </p:nvPr>
        </p:nvGraphicFramePr>
        <p:xfrm>
          <a:off x="7990048" y="4116167"/>
          <a:ext cx="1554798" cy="756000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884555">
                  <a:extLst>
                    <a:ext uri="{9D8B030D-6E8A-4147-A177-3AD203B41FA5}">
                      <a16:colId xmlns:a16="http://schemas.microsoft.com/office/drawing/2014/main" val="231235050"/>
                    </a:ext>
                  </a:extLst>
                </a:gridCol>
                <a:gridCol w="670243">
                  <a:extLst>
                    <a:ext uri="{9D8B030D-6E8A-4147-A177-3AD203B41FA5}">
                      <a16:colId xmlns:a16="http://schemas.microsoft.com/office/drawing/2014/main" val="1144363243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1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TX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023732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2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GTKSA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923357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3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TX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9775370"/>
                  </a:ext>
                </a:extLst>
              </a:tr>
            </a:tbl>
          </a:graphicData>
        </a:graphic>
      </p:graphicFrame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37E18BBD-5889-FE44-9374-AFEA65F4D999}"/>
              </a:ext>
            </a:extLst>
          </p:cNvPr>
          <p:cNvCxnSpPr/>
          <p:nvPr/>
        </p:nvCxnSpPr>
        <p:spPr bwMode="auto">
          <a:xfrm flipH="1">
            <a:off x="3043607" y="2121877"/>
            <a:ext cx="430972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7C4EBB52-65D4-0A44-9057-662A18AD96D7}"/>
              </a:ext>
            </a:extLst>
          </p:cNvPr>
          <p:cNvSpPr txBox="1"/>
          <p:nvPr/>
        </p:nvSpPr>
        <p:spPr>
          <a:xfrm>
            <a:off x="4862338" y="1803957"/>
            <a:ext cx="579005" cy="27699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IGMP</a:t>
            </a:r>
            <a:endParaRPr kumimoji="1"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E989D98B-55E9-7A4E-8874-CC1C27E5F03A}"/>
              </a:ext>
            </a:extLst>
          </p:cNvPr>
          <p:cNvSpPr txBox="1"/>
          <p:nvPr/>
        </p:nvSpPr>
        <p:spPr>
          <a:xfrm>
            <a:off x="3768379" y="2961383"/>
            <a:ext cx="2948243" cy="5078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If IGMP snooping is enabled, multicast packets are</a:t>
            </a:r>
            <a:br>
              <a:rPr kumimoji="1"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forwarded only to the APs that requires the contents.</a:t>
            </a:r>
          </a:p>
          <a:p>
            <a:r>
              <a:rPr kumimoji="1"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Otherwise, multicast packets are forwarded to all APs.</a:t>
            </a:r>
            <a:endParaRPr kumimoji="1" lang="ja-JP" altLang="en-US"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41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Control Plane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394815" y="1942259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82071" y="2149935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cxnSpLocks/>
            <a:stCxn id="62" idx="3"/>
            <a:endCxn id="48" idx="1"/>
          </p:cNvCxnSpPr>
          <p:nvPr/>
        </p:nvCxnSpPr>
        <p:spPr bwMode="auto">
          <a:xfrm flipH="1">
            <a:off x="2332390" y="3849245"/>
            <a:ext cx="1545018" cy="76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86724" y="1920290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48080" y="3335700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stCxn id="8" idx="2"/>
            <a:endCxn id="61" idx="1"/>
          </p:cNvCxnSpPr>
          <p:nvPr/>
        </p:nvCxnSpPr>
        <p:spPr bwMode="auto">
          <a:xfrm>
            <a:off x="3196420" y="2488489"/>
            <a:ext cx="851660" cy="10164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84670" y="3063334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0F41664D-0FD1-3849-AC52-0AADFA5D6444}"/>
              </a:ext>
            </a:extLst>
          </p:cNvPr>
          <p:cNvSpPr txBox="1"/>
          <p:nvPr/>
        </p:nvSpPr>
        <p:spPr>
          <a:xfrm>
            <a:off x="1394816" y="3679968"/>
            <a:ext cx="2482592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BFB507D-1349-1740-8E79-D2D56D7274C9}"/>
              </a:ext>
            </a:extLst>
          </p:cNvPr>
          <p:cNvCxnSpPr>
            <a:cxnSpLocks/>
            <a:stCxn id="62" idx="0"/>
            <a:endCxn id="64" idx="1"/>
          </p:cNvCxnSpPr>
          <p:nvPr/>
        </p:nvCxnSpPr>
        <p:spPr bwMode="auto">
          <a:xfrm flipV="1">
            <a:off x="2636112" y="2487045"/>
            <a:ext cx="388709" cy="11929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E3055E53-6DE8-5B44-91EE-11D4360F7EA7}"/>
              </a:ext>
            </a:extLst>
          </p:cNvPr>
          <p:cNvCxnSpPr>
            <a:cxnSpLocks/>
            <a:stCxn id="8" idx="1"/>
          </p:cNvCxnSpPr>
          <p:nvPr/>
        </p:nvCxnSpPr>
        <p:spPr bwMode="auto">
          <a:xfrm flipH="1" flipV="1">
            <a:off x="2149499" y="2261024"/>
            <a:ext cx="732572" cy="58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2332390" y="3726135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738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F78C5FFA-4CCA-8943-9AE2-E96CC1F73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154" y="1801702"/>
            <a:ext cx="10414000" cy="41148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EA79CFCE-E681-3645-9CF3-946BB1FFD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Data Plane</a:t>
            </a:r>
            <a:endParaRPr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E66B7ABC-587D-3B40-BADF-C4FE1599FCF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41B638-E17C-F54A-88ED-BB819EFA5F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7A23AA7-A082-EB4D-A613-DCDD238FBF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CC4BB3-0757-7841-BAAA-0D21666E5959}"/>
              </a:ext>
            </a:extLst>
          </p:cNvPr>
          <p:cNvSpPr txBox="1"/>
          <p:nvPr/>
        </p:nvSpPr>
        <p:spPr>
          <a:xfrm>
            <a:off x="9707933" y="3467821"/>
            <a:ext cx="1125629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0185EEE-7CCD-7749-A935-949864ED8375}"/>
              </a:ext>
            </a:extLst>
          </p:cNvPr>
          <p:cNvSpPr txBox="1"/>
          <p:nvPr/>
        </p:nvSpPr>
        <p:spPr>
          <a:xfrm>
            <a:off x="3359974" y="3344710"/>
            <a:ext cx="909223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EBCS filter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762945-FEC4-6644-9DFA-BE68C87A6688}"/>
              </a:ext>
            </a:extLst>
          </p:cNvPr>
          <p:cNvSpPr/>
          <p:nvPr/>
        </p:nvSpPr>
        <p:spPr bwMode="auto">
          <a:xfrm>
            <a:off x="9522583" y="3859102"/>
            <a:ext cx="1628972" cy="5312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2205F5D-AC21-C647-8CF1-C2A076F10B82}"/>
              </a:ext>
            </a:extLst>
          </p:cNvPr>
          <p:cNvSpPr txBox="1"/>
          <p:nvPr/>
        </p:nvSpPr>
        <p:spPr>
          <a:xfrm>
            <a:off x="9522583" y="3928736"/>
            <a:ext cx="1217000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Service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024A1E38-0B0C-5E4C-B81B-A343971DCC4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238392" y="3978605"/>
            <a:ext cx="1270389" cy="2579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D351A96-4A4C-C648-B48F-15231C38EF98}"/>
              </a:ext>
            </a:extLst>
          </p:cNvPr>
          <p:cNvSpPr txBox="1"/>
          <p:nvPr/>
        </p:nvSpPr>
        <p:spPr>
          <a:xfrm>
            <a:off x="1470387" y="3551325"/>
            <a:ext cx="1435008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 no-restriction)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8" name="フリーフォーム 17">
            <a:extLst>
              <a:ext uri="{FF2B5EF4-FFF2-40B4-BE49-F238E27FC236}">
                <a16:creationId xmlns:a16="http://schemas.microsoft.com/office/drawing/2014/main" id="{3620E159-2E34-6F4E-9EAA-4230AC5C62DB}"/>
              </a:ext>
            </a:extLst>
          </p:cNvPr>
          <p:cNvSpPr/>
          <p:nvPr/>
        </p:nvSpPr>
        <p:spPr bwMode="auto">
          <a:xfrm>
            <a:off x="2562162" y="2271438"/>
            <a:ext cx="1546678" cy="1271861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3280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en-US" altLang="ja-JP" dirty="0"/>
              <a:t>Control Plane with MIB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394815" y="1942259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82071" y="2149935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cxnSpLocks/>
            <a:stCxn id="62" idx="3"/>
            <a:endCxn id="48" idx="1"/>
          </p:cNvCxnSpPr>
          <p:nvPr/>
        </p:nvCxnSpPr>
        <p:spPr bwMode="auto">
          <a:xfrm flipH="1">
            <a:off x="2332390" y="3849245"/>
            <a:ext cx="1545018" cy="76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86724" y="1920290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48080" y="3335700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cxnSpLocks/>
            <a:endCxn id="23" idx="1"/>
          </p:cNvCxnSpPr>
          <p:nvPr/>
        </p:nvCxnSpPr>
        <p:spPr bwMode="auto">
          <a:xfrm>
            <a:off x="3510769" y="2497481"/>
            <a:ext cx="537311" cy="2687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0F41664D-0FD1-3849-AC52-0AADFA5D6444}"/>
              </a:ext>
            </a:extLst>
          </p:cNvPr>
          <p:cNvSpPr txBox="1"/>
          <p:nvPr/>
        </p:nvSpPr>
        <p:spPr>
          <a:xfrm>
            <a:off x="1394816" y="3679968"/>
            <a:ext cx="2482592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BFB507D-1349-1740-8E79-D2D56D7274C9}"/>
              </a:ext>
            </a:extLst>
          </p:cNvPr>
          <p:cNvCxnSpPr>
            <a:cxnSpLocks/>
            <a:stCxn id="62" idx="0"/>
          </p:cNvCxnSpPr>
          <p:nvPr/>
        </p:nvCxnSpPr>
        <p:spPr bwMode="auto">
          <a:xfrm flipV="1">
            <a:off x="2636112" y="2487045"/>
            <a:ext cx="388709" cy="11929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E3055E53-6DE8-5B44-91EE-11D4360F7EA7}"/>
              </a:ext>
            </a:extLst>
          </p:cNvPr>
          <p:cNvCxnSpPr>
            <a:cxnSpLocks/>
            <a:stCxn id="8" idx="1"/>
          </p:cNvCxnSpPr>
          <p:nvPr/>
        </p:nvCxnSpPr>
        <p:spPr bwMode="auto">
          <a:xfrm flipH="1" flipV="1">
            <a:off x="2149499" y="2261024"/>
            <a:ext cx="732572" cy="58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2332390" y="3726135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FC1AB60F-26C5-474A-B626-26954F204093}"/>
              </a:ext>
            </a:extLst>
          </p:cNvPr>
          <p:cNvGrpSpPr/>
          <p:nvPr/>
        </p:nvGrpSpPr>
        <p:grpSpPr>
          <a:xfrm>
            <a:off x="7550218" y="751435"/>
            <a:ext cx="3839566" cy="5824254"/>
            <a:chOff x="7550218" y="751435"/>
            <a:chExt cx="3839566" cy="5824254"/>
          </a:xfrm>
        </p:grpSpPr>
        <p:pic>
          <p:nvPicPr>
            <p:cNvPr id="18" name="図 17" descr="ダイアグラム, 概略図&#10;&#10;自動的に生成された説明">
              <a:extLst>
                <a:ext uri="{FF2B5EF4-FFF2-40B4-BE49-F238E27FC236}">
                  <a16:creationId xmlns:a16="http://schemas.microsoft.com/office/drawing/2014/main" id="{1024A3A0-DC7D-4241-8833-FD0621BC094C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7550218" y="751435"/>
              <a:ext cx="3596054" cy="5824254"/>
            </a:xfrm>
            <a:prstGeom prst="rect">
              <a:avLst/>
            </a:prstGeom>
          </p:spPr>
        </p:pic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63C0C6EB-4B43-1F4D-BA45-29A98F0A1A3B}"/>
                </a:ext>
              </a:extLst>
            </p:cNvPr>
            <p:cNvSpPr txBox="1"/>
            <p:nvPr/>
          </p:nvSpPr>
          <p:spPr>
            <a:xfrm>
              <a:off x="9823330" y="2591844"/>
              <a:ext cx="1566454" cy="415498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>
                  <a:solidFill>
                    <a:srgbClr val="FF0000"/>
                  </a:solidFill>
                </a:rPr>
                <a:t>MA-</a:t>
              </a:r>
              <a:r>
                <a:rPr kumimoji="1" lang="en-US" altLang="ja-JP" sz="1050" dirty="0" err="1">
                  <a:solidFill>
                    <a:srgbClr val="FF0000"/>
                  </a:solidFill>
                </a:rPr>
                <a:t>UNITDATA.request</a:t>
              </a:r>
              <a:endParaRPr kumimoji="1" lang="en-US" altLang="ja-JP" sz="1050" dirty="0">
                <a:solidFill>
                  <a:srgbClr val="FF0000"/>
                </a:solidFill>
              </a:endParaRPr>
            </a:p>
            <a:p>
              <a:r>
                <a:rPr kumimoji="1" lang="en-US" altLang="ja-JP" sz="1050" dirty="0">
                  <a:solidFill>
                    <a:srgbClr val="FF0000"/>
                  </a:solidFill>
                </a:rPr>
                <a:t>(EBCS content ID)</a:t>
              </a:r>
              <a:endParaRPr kumimoji="1" lang="ja-JP" altLang="en-US" sz="1050">
                <a:solidFill>
                  <a:srgbClr val="FF0000"/>
                </a:solidFill>
              </a:endParaRPr>
            </a:p>
          </p:txBody>
        </p: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B11C0427-E14E-964F-9844-66457B771CF3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9266710" y="2799593"/>
              <a:ext cx="556620" cy="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aphicFrame>
        <p:nvGraphicFramePr>
          <p:cNvPr id="21" name="表 12">
            <a:extLst>
              <a:ext uri="{FF2B5EF4-FFF2-40B4-BE49-F238E27FC236}">
                <a16:creationId xmlns:a16="http://schemas.microsoft.com/office/drawing/2014/main" id="{022A0976-18BE-024B-844C-9AB1E96A9A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647548"/>
              </p:ext>
            </p:extLst>
          </p:nvPr>
        </p:nvGraphicFramePr>
        <p:xfrm>
          <a:off x="381279" y="4295631"/>
          <a:ext cx="752888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59155">
                  <a:extLst>
                    <a:ext uri="{9D8B030D-6E8A-4147-A177-3AD203B41FA5}">
                      <a16:colId xmlns:a16="http://schemas.microsoft.com/office/drawing/2014/main" val="3486513673"/>
                    </a:ext>
                  </a:extLst>
                </a:gridCol>
                <a:gridCol w="481330">
                  <a:extLst>
                    <a:ext uri="{9D8B030D-6E8A-4147-A177-3AD203B41FA5}">
                      <a16:colId xmlns:a16="http://schemas.microsoft.com/office/drawing/2014/main" val="3123245541"/>
                    </a:ext>
                  </a:extLst>
                </a:gridCol>
                <a:gridCol w="1175068">
                  <a:extLst>
                    <a:ext uri="{9D8B030D-6E8A-4147-A177-3AD203B41FA5}">
                      <a16:colId xmlns:a16="http://schemas.microsoft.com/office/drawing/2014/main" val="739499766"/>
                    </a:ext>
                  </a:extLst>
                </a:gridCol>
                <a:gridCol w="914718">
                  <a:extLst>
                    <a:ext uri="{9D8B030D-6E8A-4147-A177-3AD203B41FA5}">
                      <a16:colId xmlns:a16="http://schemas.microsoft.com/office/drawing/2014/main" val="197321347"/>
                    </a:ext>
                  </a:extLst>
                </a:gridCol>
                <a:gridCol w="1694180">
                  <a:extLst>
                    <a:ext uri="{9D8B030D-6E8A-4147-A177-3AD203B41FA5}">
                      <a16:colId xmlns:a16="http://schemas.microsoft.com/office/drawing/2014/main" val="2277575729"/>
                    </a:ext>
                  </a:extLst>
                </a:gridCol>
                <a:gridCol w="701993">
                  <a:extLst>
                    <a:ext uri="{9D8B030D-6E8A-4147-A177-3AD203B41FA5}">
                      <a16:colId xmlns:a16="http://schemas.microsoft.com/office/drawing/2014/main" val="1444552391"/>
                    </a:ext>
                  </a:extLst>
                </a:gridCol>
                <a:gridCol w="1352868">
                  <a:extLst>
                    <a:ext uri="{9D8B030D-6E8A-4147-A177-3AD203B41FA5}">
                      <a16:colId xmlns:a16="http://schemas.microsoft.com/office/drawing/2014/main" val="4227142119"/>
                    </a:ext>
                  </a:extLst>
                </a:gridCol>
                <a:gridCol w="349568">
                  <a:extLst>
                    <a:ext uri="{9D8B030D-6E8A-4147-A177-3AD203B41FA5}">
                      <a16:colId xmlns:a16="http://schemas.microsoft.com/office/drawing/2014/main" val="38279071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ID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HLP Destination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HLP Source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Authentication Algorithm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TX Rate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Negotiation Method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443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8343697"/>
                  </a:ext>
                </a:extLst>
              </a:tr>
            </a:tbl>
          </a:graphicData>
        </a:graphic>
      </p:graphicFrame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5E579C1-B46C-4F46-A5D8-5D1CA33B2D62}"/>
              </a:ext>
            </a:extLst>
          </p:cNvPr>
          <p:cNvSpPr txBox="1"/>
          <p:nvPr/>
        </p:nvSpPr>
        <p:spPr>
          <a:xfrm>
            <a:off x="4048080" y="2550787"/>
            <a:ext cx="1636987" cy="430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MIB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dot11EBCSContentList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947DEB64-71FD-0B48-B15C-B4E40C2317B8}"/>
              </a:ext>
            </a:extLst>
          </p:cNvPr>
          <p:cNvCxnSpPr>
            <a:cxnSpLocks/>
            <a:stCxn id="23" idx="2"/>
            <a:endCxn id="61" idx="0"/>
          </p:cNvCxnSpPr>
          <p:nvPr/>
        </p:nvCxnSpPr>
        <p:spPr bwMode="auto">
          <a:xfrm flipH="1">
            <a:off x="4436969" y="2981674"/>
            <a:ext cx="429605" cy="3540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フリーフォーム 12">
            <a:extLst>
              <a:ext uri="{FF2B5EF4-FFF2-40B4-BE49-F238E27FC236}">
                <a16:creationId xmlns:a16="http://schemas.microsoft.com/office/drawing/2014/main" id="{E7A75A1E-E857-7640-A494-A7866165375A}"/>
              </a:ext>
            </a:extLst>
          </p:cNvPr>
          <p:cNvSpPr/>
          <p:nvPr/>
        </p:nvSpPr>
        <p:spPr bwMode="auto">
          <a:xfrm>
            <a:off x="4586137" y="4601980"/>
            <a:ext cx="3695929" cy="831954"/>
          </a:xfrm>
          <a:custGeom>
            <a:avLst/>
            <a:gdLst>
              <a:gd name="connsiteX0" fmla="*/ 53319 w 3695929"/>
              <a:gd name="connsiteY0" fmla="*/ 0 h 831954"/>
              <a:gd name="connsiteX1" fmla="*/ 503024 w 3695929"/>
              <a:gd name="connsiteY1" fmla="*/ 614597 h 831954"/>
              <a:gd name="connsiteX2" fmla="*/ 3695929 w 3695929"/>
              <a:gd name="connsiteY2" fmla="*/ 831954 h 831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95929" h="831954">
                <a:moveTo>
                  <a:pt x="53319" y="0"/>
                </a:moveTo>
                <a:cubicBezTo>
                  <a:pt x="-25380" y="237969"/>
                  <a:pt x="-104078" y="475938"/>
                  <a:pt x="503024" y="614597"/>
                </a:cubicBezTo>
                <a:cubicBezTo>
                  <a:pt x="1110126" y="753256"/>
                  <a:pt x="2403027" y="792605"/>
                  <a:pt x="3695929" y="831954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B1E603AA-3C74-F14B-A6CA-D7C904E5B4A6}"/>
              </a:ext>
            </a:extLst>
          </p:cNvPr>
          <p:cNvSpPr txBox="1"/>
          <p:nvPr/>
        </p:nvSpPr>
        <p:spPr>
          <a:xfrm>
            <a:off x="2618216" y="5420964"/>
            <a:ext cx="52770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rgbClr val="FF0000"/>
                </a:solidFill>
              </a:rPr>
              <a:t>search</a:t>
            </a:r>
            <a:endParaRPr kumimoji="1" lang="ja-JP" altLang="en-US" sz="1050">
              <a:solidFill>
                <a:srgbClr val="FF0000"/>
              </a:solidFill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1C03BD52-B015-324F-90D0-AFE0F264CB1B}"/>
              </a:ext>
            </a:extLst>
          </p:cNvPr>
          <p:cNvSpPr txBox="1"/>
          <p:nvPr/>
        </p:nvSpPr>
        <p:spPr>
          <a:xfrm>
            <a:off x="5276614" y="5035350"/>
            <a:ext cx="3481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rgbClr val="FF0000"/>
                </a:solidFill>
              </a:rPr>
              <a:t>get</a:t>
            </a:r>
            <a:endParaRPr kumimoji="1" lang="ja-JP" altLang="en-US" sz="1050">
              <a:solidFill>
                <a:srgbClr val="FF0000"/>
              </a:solidFill>
            </a:endParaRPr>
          </a:p>
        </p:txBody>
      </p:sp>
      <p:sp>
        <p:nvSpPr>
          <p:cNvPr id="14" name="フリーフォーム 13">
            <a:extLst>
              <a:ext uri="{FF2B5EF4-FFF2-40B4-BE49-F238E27FC236}">
                <a16:creationId xmlns:a16="http://schemas.microsoft.com/office/drawing/2014/main" id="{73EA98CE-0B81-C444-8737-1C0074B55AAC}"/>
              </a:ext>
            </a:extLst>
          </p:cNvPr>
          <p:cNvSpPr/>
          <p:nvPr/>
        </p:nvSpPr>
        <p:spPr bwMode="auto">
          <a:xfrm>
            <a:off x="129093" y="4544066"/>
            <a:ext cx="8152973" cy="861690"/>
          </a:xfrm>
          <a:custGeom>
            <a:avLst/>
            <a:gdLst>
              <a:gd name="connsiteX0" fmla="*/ 8330066 w 8330066"/>
              <a:gd name="connsiteY0" fmla="*/ 764498 h 839501"/>
              <a:gd name="connsiteX1" fmla="*/ 797508 w 8330066"/>
              <a:gd name="connsiteY1" fmla="*/ 801974 h 839501"/>
              <a:gd name="connsiteX2" fmla="*/ 212892 w 8330066"/>
              <a:gd name="connsiteY2" fmla="*/ 299803 h 839501"/>
              <a:gd name="connsiteX3" fmla="*/ 722557 w 8330066"/>
              <a:gd name="connsiteY3" fmla="*/ 0 h 839501"/>
              <a:gd name="connsiteX0" fmla="*/ 8361737 w 8361737"/>
              <a:gd name="connsiteY0" fmla="*/ 764498 h 838947"/>
              <a:gd name="connsiteX1" fmla="*/ 829179 w 8361737"/>
              <a:gd name="connsiteY1" fmla="*/ 801974 h 838947"/>
              <a:gd name="connsiteX2" fmla="*/ 184602 w 8361737"/>
              <a:gd name="connsiteY2" fmla="*/ 307298 h 838947"/>
              <a:gd name="connsiteX3" fmla="*/ 754228 w 8361737"/>
              <a:gd name="connsiteY3" fmla="*/ 0 h 838947"/>
              <a:gd name="connsiteX0" fmla="*/ 8347347 w 8347347"/>
              <a:gd name="connsiteY0" fmla="*/ 764498 h 842274"/>
              <a:gd name="connsiteX1" fmla="*/ 814789 w 8347347"/>
              <a:gd name="connsiteY1" fmla="*/ 801974 h 842274"/>
              <a:gd name="connsiteX2" fmla="*/ 170212 w 8347347"/>
              <a:gd name="connsiteY2" fmla="*/ 307298 h 842274"/>
              <a:gd name="connsiteX3" fmla="*/ 739838 w 8347347"/>
              <a:gd name="connsiteY3" fmla="*/ 0 h 842274"/>
              <a:gd name="connsiteX0" fmla="*/ 8316350 w 8316350"/>
              <a:gd name="connsiteY0" fmla="*/ 764498 h 922189"/>
              <a:gd name="connsiteX1" fmla="*/ 783792 w 8316350"/>
              <a:gd name="connsiteY1" fmla="*/ 801974 h 922189"/>
              <a:gd name="connsiteX2" fmla="*/ 139215 w 8316350"/>
              <a:gd name="connsiteY2" fmla="*/ 307298 h 922189"/>
              <a:gd name="connsiteX3" fmla="*/ 708841 w 8316350"/>
              <a:gd name="connsiteY3" fmla="*/ 0 h 922189"/>
              <a:gd name="connsiteX0" fmla="*/ 8112522 w 8112522"/>
              <a:gd name="connsiteY0" fmla="*/ 764498 h 861690"/>
              <a:gd name="connsiteX1" fmla="*/ 579964 w 8112522"/>
              <a:gd name="connsiteY1" fmla="*/ 801974 h 861690"/>
              <a:gd name="connsiteX2" fmla="*/ 505013 w 8112522"/>
              <a:gd name="connsiteY2" fmla="*/ 0 h 861690"/>
              <a:gd name="connsiteX0" fmla="*/ 8152973 w 8152973"/>
              <a:gd name="connsiteY0" fmla="*/ 764498 h 861690"/>
              <a:gd name="connsiteX1" fmla="*/ 620415 w 8152973"/>
              <a:gd name="connsiteY1" fmla="*/ 801974 h 861690"/>
              <a:gd name="connsiteX2" fmla="*/ 545464 w 8152973"/>
              <a:gd name="connsiteY2" fmla="*/ 0 h 861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52973" h="861690">
                <a:moveTo>
                  <a:pt x="8152973" y="764498"/>
                </a:moveTo>
                <a:cubicBezTo>
                  <a:pt x="5063125" y="821960"/>
                  <a:pt x="1888333" y="929390"/>
                  <a:pt x="620415" y="801974"/>
                </a:cubicBezTo>
                <a:cubicBezTo>
                  <a:pt x="-647503" y="674558"/>
                  <a:pt x="396187" y="54651"/>
                  <a:pt x="545464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フリーフォーム 14">
            <a:extLst>
              <a:ext uri="{FF2B5EF4-FFF2-40B4-BE49-F238E27FC236}">
                <a16:creationId xmlns:a16="http://schemas.microsoft.com/office/drawing/2014/main" id="{DC6F06C7-7DED-6143-A6B5-8CFFFC41B690}"/>
              </a:ext>
            </a:extLst>
          </p:cNvPr>
          <p:cNvSpPr/>
          <p:nvPr/>
        </p:nvSpPr>
        <p:spPr bwMode="auto">
          <a:xfrm>
            <a:off x="77202" y="4586990"/>
            <a:ext cx="8384746" cy="1993692"/>
          </a:xfrm>
          <a:custGeom>
            <a:avLst/>
            <a:gdLst>
              <a:gd name="connsiteX0" fmla="*/ 8384746 w 8384746"/>
              <a:gd name="connsiteY0" fmla="*/ 1993692 h 1993692"/>
              <a:gd name="connsiteX1" fmla="*/ 747257 w 8384746"/>
              <a:gd name="connsiteY1" fmla="*/ 1124262 h 1993692"/>
              <a:gd name="connsiteX2" fmla="*/ 709782 w 8384746"/>
              <a:gd name="connsiteY2" fmla="*/ 0 h 1993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84746" h="1993692">
                <a:moveTo>
                  <a:pt x="8384746" y="1993692"/>
                </a:moveTo>
                <a:cubicBezTo>
                  <a:pt x="5205582" y="1725118"/>
                  <a:pt x="2026418" y="1456544"/>
                  <a:pt x="747257" y="1124262"/>
                </a:cubicBezTo>
                <a:cubicBezTo>
                  <a:pt x="-531904" y="791980"/>
                  <a:pt x="88939" y="395990"/>
                  <a:pt x="709782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フリーフォーム 15">
            <a:extLst>
              <a:ext uri="{FF2B5EF4-FFF2-40B4-BE49-F238E27FC236}">
                <a16:creationId xmlns:a16="http://schemas.microsoft.com/office/drawing/2014/main" id="{169EC33E-923F-9247-A2E6-43EFE586E84B}"/>
              </a:ext>
            </a:extLst>
          </p:cNvPr>
          <p:cNvSpPr/>
          <p:nvPr/>
        </p:nvSpPr>
        <p:spPr bwMode="auto">
          <a:xfrm>
            <a:off x="5789706" y="4579495"/>
            <a:ext cx="2649756" cy="2121108"/>
          </a:xfrm>
          <a:custGeom>
            <a:avLst/>
            <a:gdLst>
              <a:gd name="connsiteX0" fmla="*/ 63953 w 2649756"/>
              <a:gd name="connsiteY0" fmla="*/ 0 h 2121108"/>
              <a:gd name="connsiteX1" fmla="*/ 333776 w 2649756"/>
              <a:gd name="connsiteY1" fmla="*/ 1371600 h 2121108"/>
              <a:gd name="connsiteX2" fmla="*/ 2649756 w 2649756"/>
              <a:gd name="connsiteY2" fmla="*/ 2121108 h 2121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49756" h="2121108">
                <a:moveTo>
                  <a:pt x="63953" y="0"/>
                </a:moveTo>
                <a:cubicBezTo>
                  <a:pt x="-16619" y="509041"/>
                  <a:pt x="-97191" y="1018082"/>
                  <a:pt x="333776" y="1371600"/>
                </a:cubicBezTo>
                <a:cubicBezTo>
                  <a:pt x="764743" y="1725118"/>
                  <a:pt x="1707249" y="1923113"/>
                  <a:pt x="2649756" y="2121108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36BCAEC-B886-1145-AFFC-97516A0541AA}"/>
              </a:ext>
            </a:extLst>
          </p:cNvPr>
          <p:cNvSpPr txBox="1"/>
          <p:nvPr/>
        </p:nvSpPr>
        <p:spPr>
          <a:xfrm>
            <a:off x="8493404" y="6514365"/>
            <a:ext cx="1527982" cy="25391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rgbClr val="FF0000"/>
                </a:solidFill>
              </a:rPr>
              <a:t>PHY-</a:t>
            </a:r>
            <a:r>
              <a:rPr kumimoji="1" lang="en-US" altLang="ja-JP" sz="1050" dirty="0" err="1">
                <a:solidFill>
                  <a:srgbClr val="FF0000"/>
                </a:solidFill>
              </a:rPr>
              <a:t>TXSTART.request</a:t>
            </a:r>
            <a:endParaRPr kumimoji="1" lang="ja-JP" altLang="en-US" sz="1050">
              <a:solidFill>
                <a:srgbClr val="FF0000"/>
              </a:solidFill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352895C8-5201-8A41-B554-E97202D3049F}"/>
              </a:ext>
            </a:extLst>
          </p:cNvPr>
          <p:cNvSpPr txBox="1"/>
          <p:nvPr/>
        </p:nvSpPr>
        <p:spPr>
          <a:xfrm>
            <a:off x="3013025" y="5829701"/>
            <a:ext cx="52770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rgbClr val="FF0000"/>
                </a:solidFill>
              </a:rPr>
              <a:t>search</a:t>
            </a:r>
            <a:endParaRPr kumimoji="1" lang="ja-JP" altLang="en-US" sz="1050">
              <a:solidFill>
                <a:srgbClr val="FF0000"/>
              </a:solidFill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E39A7985-2C15-4D4C-8A11-CBED83E285BD}"/>
              </a:ext>
            </a:extLst>
          </p:cNvPr>
          <p:cNvSpPr txBox="1"/>
          <p:nvPr/>
        </p:nvSpPr>
        <p:spPr>
          <a:xfrm>
            <a:off x="6128385" y="5756891"/>
            <a:ext cx="3481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rgbClr val="FF0000"/>
                </a:solidFill>
              </a:rPr>
              <a:t>get</a:t>
            </a:r>
            <a:endParaRPr kumimoji="1" lang="ja-JP" altLang="en-US" sz="105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797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D30294-6D6B-C948-9F59-43003A6C1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7C6554-E1D2-FD46-A234-CF41FEA2E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EBCS provides 2 types of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EBCS DL: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An EBCS AP distributes multicast contents to both associated and unassociated EBCS receivers with origin authenticity.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EBCS UL: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The EBCS UL Service procedure allows a non-AP STA to transmit an EBCS UL frame with the</a:t>
            </a:r>
            <a:r>
              <a:rPr lang="ja-JP" altLang="en-US"/>
              <a:t>　</a:t>
            </a:r>
            <a:r>
              <a:rPr lang="en-US" altLang="ja-JP" dirty="0"/>
              <a:t>expectation that one or more EBCS APs in the neighborhood would relay the HLP payload carried in the frame to a destination specified in the frame.</a:t>
            </a:r>
            <a:endParaRPr kumimoji="1"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1E25E96-DC94-8540-A2BD-01E292B2D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16D47A-1666-2242-A4DE-E4A713F4B7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60C4554A-CE7A-FC40-B1A7-76892ABFC6E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4217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1A7F6CAE-16AF-4644-8E0C-0AC68AD2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10952"/>
          </a:xfrm>
        </p:spPr>
        <p:txBody>
          <a:bodyPr/>
          <a:lstStyle/>
          <a:p>
            <a:r>
              <a:rPr kumimoji="1" lang="en-US" altLang="ja-JP" dirty="0"/>
              <a:t>DL Use Case:  Stadium Video Distribution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D01DE11-9DE7-CE4D-879A-33E27F6B2A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5BE2F5-1DF0-1343-9198-5DC88D362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21DC62-80AA-7E44-84EB-12E38E2FD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080384B8-EF5D-0748-AE1F-35A049A9783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924103" y="1457524"/>
            <a:ext cx="4780409" cy="1375272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kumimoji="1" lang="en-US" altLang="ja-JP" sz="1400" dirty="0"/>
              <a:t>Stakeholders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Stadium system operators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Stadium audience, coaches and referees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Broadcasters, e.g., Live TV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Manufacturers of semiconductor, networking and mobile devices</a:t>
            </a:r>
            <a:endParaRPr kumimoji="1" lang="ja-JP" altLang="en-US" sz="1200" b="1" dirty="0">
              <a:cs typeface="+mn-cs"/>
            </a:endParaRPr>
          </a:p>
        </p:txBody>
      </p:sp>
      <p:sp>
        <p:nvSpPr>
          <p:cNvPr id="10" name="コンテンツ プレースホルダー 7">
            <a:extLst>
              <a:ext uri="{FF2B5EF4-FFF2-40B4-BE49-F238E27FC236}">
                <a16:creationId xmlns:a16="http://schemas.microsoft.com/office/drawing/2014/main" id="{4F9F409D-D9DC-674B-9DF5-975869D57FE7}"/>
              </a:ext>
            </a:extLst>
          </p:cNvPr>
          <p:cNvSpPr txBox="1">
            <a:spLocks/>
          </p:cNvSpPr>
          <p:nvPr/>
        </p:nvSpPr>
        <p:spPr bwMode="auto">
          <a:xfrm>
            <a:off x="1171577" y="1457524"/>
            <a:ext cx="4420367" cy="3627660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Topology/Architecture</a:t>
            </a:r>
          </a:p>
        </p:txBody>
      </p:sp>
      <p:sp>
        <p:nvSpPr>
          <p:cNvPr id="11" name="コンテンツ プレースホルダー 7">
            <a:extLst>
              <a:ext uri="{FF2B5EF4-FFF2-40B4-BE49-F238E27FC236}">
                <a16:creationId xmlns:a16="http://schemas.microsoft.com/office/drawing/2014/main" id="{622817C9-C3F0-7A47-91AF-F2063FB34E89}"/>
              </a:ext>
            </a:extLst>
          </p:cNvPr>
          <p:cNvSpPr txBox="1">
            <a:spLocks/>
          </p:cNvSpPr>
          <p:nvPr/>
        </p:nvSpPr>
        <p:spPr bwMode="auto">
          <a:xfrm>
            <a:off x="5924103" y="5244104"/>
            <a:ext cx="4780408" cy="1175215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Expected benefits: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broadcast simultaneous information to a large number of users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Reuse existing technology while reducing cost and implementation complexity</a:t>
            </a:r>
          </a:p>
          <a:p>
            <a:endParaRPr kumimoji="1" lang="ja-JP" altLang="en-US" kern="0" dirty="0"/>
          </a:p>
        </p:txBody>
      </p:sp>
      <p:sp>
        <p:nvSpPr>
          <p:cNvPr id="13" name="コンテンツ プレースホルダー 7">
            <a:extLst>
              <a:ext uri="{FF2B5EF4-FFF2-40B4-BE49-F238E27FC236}">
                <a16:creationId xmlns:a16="http://schemas.microsoft.com/office/drawing/2014/main" id="{821D0DE3-B04C-2245-BF99-45A08C620B1D}"/>
              </a:ext>
            </a:extLst>
          </p:cNvPr>
          <p:cNvSpPr txBox="1">
            <a:spLocks/>
          </p:cNvSpPr>
          <p:nvPr/>
        </p:nvSpPr>
        <p:spPr bwMode="auto">
          <a:xfrm>
            <a:off x="5924103" y="2916482"/>
            <a:ext cx="4780408" cy="2161528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Service scene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for videos to a large number of densely located STAs, which may be mobile devices.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multiple </a:t>
            </a:r>
            <a:r>
              <a:rPr kumimoji="1" lang="en-US" altLang="ja-JP" sz="1200" b="1" dirty="0" err="1"/>
              <a:t>eBCSs</a:t>
            </a:r>
            <a:r>
              <a:rPr kumimoji="1" lang="en-US" altLang="ja-JP" sz="1200" b="1" dirty="0"/>
              <a:t> for multiple video streams, e.g.: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live video feed/Video Highlights Replay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Videos from different angles of the game (e.g., in soccer)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Videos of different sport activities that take place in parallel (e.g., athletics)</a:t>
            </a:r>
          </a:p>
        </p:txBody>
      </p:sp>
      <p:sp>
        <p:nvSpPr>
          <p:cNvPr id="14" name="コンテンツ プレースホルダー 7">
            <a:extLst>
              <a:ext uri="{FF2B5EF4-FFF2-40B4-BE49-F238E27FC236}">
                <a16:creationId xmlns:a16="http://schemas.microsoft.com/office/drawing/2014/main" id="{4A8EF0D3-987F-EF49-8ED9-3F113DF8931C}"/>
              </a:ext>
            </a:extLst>
          </p:cNvPr>
          <p:cNvSpPr txBox="1">
            <a:spLocks/>
          </p:cNvSpPr>
          <p:nvPr/>
        </p:nvSpPr>
        <p:spPr bwMode="auto">
          <a:xfrm>
            <a:off x="1171577" y="5244104"/>
            <a:ext cx="4420368" cy="1175215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200" kern="0" dirty="0"/>
              <a:t>Required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Providing enhanced Broadcast Services (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) for videos to a large number of densely located STAs. These STAs may be associated, or unassociated with the AP or may be  STAs that do not transmit.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kern="0" dirty="0"/>
          </a:p>
          <a:p>
            <a:endParaRPr kumimoji="1" lang="en-US" altLang="ja-JP" kern="0" dirty="0"/>
          </a:p>
        </p:txBody>
      </p:sp>
      <p:sp>
        <p:nvSpPr>
          <p:cNvPr id="12" name="テキスト ボックス 3">
            <a:extLst>
              <a:ext uri="{FF2B5EF4-FFF2-40B4-BE49-F238E27FC236}">
                <a16:creationId xmlns:a16="http://schemas.microsoft.com/office/drawing/2014/main" id="{F557271D-1FAB-FE48-8FC1-1F1991C48B87}"/>
              </a:ext>
            </a:extLst>
          </p:cNvPr>
          <p:cNvSpPr txBox="1"/>
          <p:nvPr/>
        </p:nvSpPr>
        <p:spPr>
          <a:xfrm>
            <a:off x="1390817" y="2164325"/>
            <a:ext cx="1149674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Contents</a:t>
            </a:r>
          </a:p>
          <a:p>
            <a:r>
              <a:rPr lang="en-US" altLang="ja-JP" dirty="0"/>
              <a:t>Server</a:t>
            </a:r>
            <a:endParaRPr kumimoji="1" lang="ja-JP" altLang="en-US" dirty="0"/>
          </a:p>
        </p:txBody>
      </p:sp>
      <p:sp>
        <p:nvSpPr>
          <p:cNvPr id="15" name="テキスト ボックス 4">
            <a:extLst>
              <a:ext uri="{FF2B5EF4-FFF2-40B4-BE49-F238E27FC236}">
                <a16:creationId xmlns:a16="http://schemas.microsoft.com/office/drawing/2014/main" id="{064367C9-78A2-4A4A-AF98-AE17BDE5A33B}"/>
              </a:ext>
            </a:extLst>
          </p:cNvPr>
          <p:cNvSpPr txBox="1"/>
          <p:nvPr/>
        </p:nvSpPr>
        <p:spPr>
          <a:xfrm>
            <a:off x="3210031" y="3165692"/>
            <a:ext cx="486030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AP</a:t>
            </a:r>
            <a:endParaRPr kumimoji="1" lang="ja-JP" altLang="en-US" dirty="0"/>
          </a:p>
        </p:txBody>
      </p:sp>
      <p:sp>
        <p:nvSpPr>
          <p:cNvPr id="16" name="テキスト ボックス 5">
            <a:extLst>
              <a:ext uri="{FF2B5EF4-FFF2-40B4-BE49-F238E27FC236}">
                <a16:creationId xmlns:a16="http://schemas.microsoft.com/office/drawing/2014/main" id="{6E20D7B9-5B06-1C46-A844-33DD1BB0C195}"/>
              </a:ext>
            </a:extLst>
          </p:cNvPr>
          <p:cNvSpPr txBox="1"/>
          <p:nvPr/>
        </p:nvSpPr>
        <p:spPr>
          <a:xfrm>
            <a:off x="4866072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17" name="テキスト ボックス 6">
            <a:extLst>
              <a:ext uri="{FF2B5EF4-FFF2-40B4-BE49-F238E27FC236}">
                <a16:creationId xmlns:a16="http://schemas.microsoft.com/office/drawing/2014/main" id="{2A0A79C8-06DE-0143-9DBE-911AE81EA526}"/>
              </a:ext>
            </a:extLst>
          </p:cNvPr>
          <p:cNvSpPr txBox="1"/>
          <p:nvPr/>
        </p:nvSpPr>
        <p:spPr>
          <a:xfrm>
            <a:off x="4031951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18" name="テキスト ボックス 7">
            <a:extLst>
              <a:ext uri="{FF2B5EF4-FFF2-40B4-BE49-F238E27FC236}">
                <a16:creationId xmlns:a16="http://schemas.microsoft.com/office/drawing/2014/main" id="{A63F87AB-63C0-D34F-BF67-2E3CE9EAE596}"/>
              </a:ext>
            </a:extLst>
          </p:cNvPr>
          <p:cNvSpPr txBox="1"/>
          <p:nvPr/>
        </p:nvSpPr>
        <p:spPr>
          <a:xfrm>
            <a:off x="3141102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/>
          </a:p>
        </p:txBody>
      </p:sp>
      <p:sp>
        <p:nvSpPr>
          <p:cNvPr id="19" name="テキスト ボックス 8">
            <a:extLst>
              <a:ext uri="{FF2B5EF4-FFF2-40B4-BE49-F238E27FC236}">
                <a16:creationId xmlns:a16="http://schemas.microsoft.com/office/drawing/2014/main" id="{F8343CDA-6F66-754B-9234-97D7ECCFC5C8}"/>
              </a:ext>
            </a:extLst>
          </p:cNvPr>
          <p:cNvSpPr txBox="1"/>
          <p:nvPr/>
        </p:nvSpPr>
        <p:spPr>
          <a:xfrm>
            <a:off x="2323074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22" name="円/楕円 11">
            <a:extLst>
              <a:ext uri="{FF2B5EF4-FFF2-40B4-BE49-F238E27FC236}">
                <a16:creationId xmlns:a16="http://schemas.microsoft.com/office/drawing/2014/main" id="{8B541896-9143-7E4F-ACF9-1D2643D083E8}"/>
              </a:ext>
            </a:extLst>
          </p:cNvPr>
          <p:cNvSpPr/>
          <p:nvPr/>
        </p:nvSpPr>
        <p:spPr>
          <a:xfrm>
            <a:off x="3679907" y="2142187"/>
            <a:ext cx="1551997" cy="690609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dirty="0"/>
              <a:t>Network</a:t>
            </a:r>
            <a:endParaRPr kumimoji="1" lang="ja-JP" altLang="en-US" dirty="0"/>
          </a:p>
        </p:txBody>
      </p:sp>
      <p:cxnSp>
        <p:nvCxnSpPr>
          <p:cNvPr id="23" name="直線矢印コネクタ 13">
            <a:extLst>
              <a:ext uri="{FF2B5EF4-FFF2-40B4-BE49-F238E27FC236}">
                <a16:creationId xmlns:a16="http://schemas.microsoft.com/office/drawing/2014/main" id="{351A44D6-26FA-5A4F-BF0D-E485C938DA80}"/>
              </a:ext>
            </a:extLst>
          </p:cNvPr>
          <p:cNvCxnSpPr>
            <a:cxnSpLocks/>
            <a:stCxn id="12" idx="3"/>
            <a:endCxn id="22" idx="2"/>
          </p:cNvCxnSpPr>
          <p:nvPr/>
        </p:nvCxnSpPr>
        <p:spPr>
          <a:xfrm>
            <a:off x="2540491" y="2487491"/>
            <a:ext cx="1139416" cy="1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" name="稲妻 18">
            <a:extLst>
              <a:ext uri="{FF2B5EF4-FFF2-40B4-BE49-F238E27FC236}">
                <a16:creationId xmlns:a16="http://schemas.microsoft.com/office/drawing/2014/main" id="{8422D2AD-D8C8-B847-A9AC-F878C9A76E51}"/>
              </a:ext>
            </a:extLst>
          </p:cNvPr>
          <p:cNvSpPr/>
          <p:nvPr/>
        </p:nvSpPr>
        <p:spPr>
          <a:xfrm rot="5400000">
            <a:off x="1779768" y="3241987"/>
            <a:ext cx="914400" cy="1149674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26" name="稲妻 20">
            <a:extLst>
              <a:ext uri="{FF2B5EF4-FFF2-40B4-BE49-F238E27FC236}">
                <a16:creationId xmlns:a16="http://schemas.microsoft.com/office/drawing/2014/main" id="{37D765DD-3900-BA41-91F7-26011EB5DA12}"/>
              </a:ext>
            </a:extLst>
          </p:cNvPr>
          <p:cNvSpPr/>
          <p:nvPr/>
        </p:nvSpPr>
        <p:spPr>
          <a:xfrm rot="5400000" flipV="1">
            <a:off x="4339977" y="3171431"/>
            <a:ext cx="914400" cy="1290786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259C3D6C-F3B2-42C3-9145-A52C5CCE8003}"/>
              </a:ext>
            </a:extLst>
          </p:cNvPr>
          <p:cNvCxnSpPr>
            <a:cxnSpLocks/>
            <a:stCxn id="22" idx="6"/>
            <a:endCxn id="15" idx="0"/>
          </p:cNvCxnSpPr>
          <p:nvPr/>
        </p:nvCxnSpPr>
        <p:spPr bwMode="auto">
          <a:xfrm flipH="1">
            <a:off x="3453046" y="2487492"/>
            <a:ext cx="1778858" cy="678200"/>
          </a:xfrm>
          <a:prstGeom prst="bentConnector4">
            <a:avLst>
              <a:gd name="adj1" fmla="val -12851"/>
              <a:gd name="adj2" fmla="val 75457"/>
            </a:avLst>
          </a:prstGeom>
          <a:ln w="3175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テキスト ボックス 8">
            <a:extLst>
              <a:ext uri="{FF2B5EF4-FFF2-40B4-BE49-F238E27FC236}">
                <a16:creationId xmlns:a16="http://schemas.microsoft.com/office/drawing/2014/main" id="{969E3B9C-231D-4CF9-9A52-05491E889027}"/>
              </a:ext>
            </a:extLst>
          </p:cNvPr>
          <p:cNvSpPr txBox="1"/>
          <p:nvPr/>
        </p:nvSpPr>
        <p:spPr>
          <a:xfrm>
            <a:off x="1512039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7268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CD67C1-AA58-45BA-8EA6-CF6040F8A425}"/>
              </a:ext>
            </a:extLst>
          </p:cNvPr>
          <p:cNvGrpSpPr/>
          <p:nvPr/>
        </p:nvGrpSpPr>
        <p:grpSpPr>
          <a:xfrm>
            <a:off x="1254831" y="1916832"/>
            <a:ext cx="4511479" cy="1561470"/>
            <a:chOff x="7070921" y="990600"/>
            <a:chExt cx="4511479" cy="1687715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28A2CF56-51DF-4AF8-8572-DAC83B4D7F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6751" y="1081087"/>
              <a:ext cx="374005" cy="533400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FE67DF28-AEBE-42E8-A63C-EF6A5D7C4D0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341551" y="990600"/>
              <a:ext cx="3019425" cy="714375"/>
            </a:xfrm>
            <a:prstGeom prst="rect">
              <a:avLst/>
            </a:prstGeom>
          </p:spPr>
        </p:pic>
        <p:cxnSp>
          <p:nvCxnSpPr>
            <p:cNvPr id="29" name="Elbow Connector 6">
              <a:extLst>
                <a:ext uri="{FF2B5EF4-FFF2-40B4-BE49-F238E27FC236}">
                  <a16:creationId xmlns:a16="http://schemas.microsoft.com/office/drawing/2014/main" id="{FFA7E8E5-67DC-407A-8B90-7C0688796AE6}"/>
                </a:ext>
              </a:extLst>
            </p:cNvPr>
            <p:cNvCxnSpPr/>
            <p:nvPr/>
          </p:nvCxnSpPr>
          <p:spPr bwMode="auto">
            <a:xfrm flipV="1">
              <a:off x="10313351" y="1347787"/>
              <a:ext cx="565795" cy="133881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2355A7BC-1291-426B-8BD4-D516D4AB32E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0921" y="1233815"/>
              <a:ext cx="407694" cy="266700"/>
            </a:xfrm>
            <a:prstGeom prst="rect">
              <a:avLst/>
            </a:prstGeom>
          </p:spPr>
        </p:pic>
        <p:sp>
          <p:nvSpPr>
            <p:cNvPr id="31" name="TextBox 8">
              <a:extLst>
                <a:ext uri="{FF2B5EF4-FFF2-40B4-BE49-F238E27FC236}">
                  <a16:creationId xmlns:a16="http://schemas.microsoft.com/office/drawing/2014/main" id="{A7B15D0C-72E9-403C-9CC5-21805DFD50BC}"/>
                </a:ext>
              </a:extLst>
            </p:cNvPr>
            <p:cNvSpPr txBox="1"/>
            <p:nvPr/>
          </p:nvSpPr>
          <p:spPr>
            <a:xfrm>
              <a:off x="9607444" y="1640580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Internet</a:t>
              </a:r>
            </a:p>
          </p:txBody>
        </p:sp>
        <p:sp>
          <p:nvSpPr>
            <p:cNvPr id="32" name="TextBox 9">
              <a:extLst>
                <a:ext uri="{FF2B5EF4-FFF2-40B4-BE49-F238E27FC236}">
                  <a16:creationId xmlns:a16="http://schemas.microsoft.com/office/drawing/2014/main" id="{92C02D96-6361-4F83-AAB6-E73DCA4C711F}"/>
                </a:ext>
              </a:extLst>
            </p:cNvPr>
            <p:cNvSpPr txBox="1"/>
            <p:nvPr/>
          </p:nvSpPr>
          <p:spPr>
            <a:xfrm>
              <a:off x="10820401" y="1640580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Server</a:t>
              </a:r>
            </a:p>
          </p:txBody>
        </p:sp>
        <p:sp>
          <p:nvSpPr>
            <p:cNvPr id="34" name="TextBox 11">
              <a:extLst>
                <a:ext uri="{FF2B5EF4-FFF2-40B4-BE49-F238E27FC236}">
                  <a16:creationId xmlns:a16="http://schemas.microsoft.com/office/drawing/2014/main" id="{2A9AA08C-62EE-47C7-9F9E-54F7D24B9186}"/>
                </a:ext>
              </a:extLst>
            </p:cNvPr>
            <p:cNvSpPr txBox="1"/>
            <p:nvPr/>
          </p:nvSpPr>
          <p:spPr>
            <a:xfrm>
              <a:off x="7070921" y="1521731"/>
              <a:ext cx="655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</p:txBody>
        </p:sp>
        <p:sp>
          <p:nvSpPr>
            <p:cNvPr id="36" name="TextBox 13">
              <a:extLst>
                <a:ext uri="{FF2B5EF4-FFF2-40B4-BE49-F238E27FC236}">
                  <a16:creationId xmlns:a16="http://schemas.microsoft.com/office/drawing/2014/main" id="{A902458E-7B0E-4522-9363-E7FF40317ED1}"/>
                </a:ext>
              </a:extLst>
            </p:cNvPr>
            <p:cNvSpPr txBox="1"/>
            <p:nvPr/>
          </p:nvSpPr>
          <p:spPr>
            <a:xfrm>
              <a:off x="7573401" y="2416705"/>
              <a:ext cx="6561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 STA 2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39EDC09D-AA76-46B1-B938-5D065F7B8457}"/>
                </a:ext>
              </a:extLst>
            </p:cNvPr>
            <p:cNvSpPr/>
            <p:nvPr/>
          </p:nvSpPr>
          <p:spPr bwMode="auto">
            <a:xfrm>
              <a:off x="7341551" y="1290309"/>
              <a:ext cx="1040449" cy="8129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FD0359DF-17A2-4E61-BB53-8401A7A0949A}"/>
                </a:ext>
              </a:extLst>
            </p:cNvPr>
            <p:cNvCxnSpPr/>
            <p:nvPr/>
          </p:nvCxnSpPr>
          <p:spPr bwMode="auto">
            <a:xfrm>
              <a:off x="7596845" y="1392981"/>
              <a:ext cx="736035" cy="2174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0A144301-ECE1-4275-906D-168FE092C35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28072" y="2032103"/>
              <a:ext cx="407694" cy="203413"/>
            </a:xfrm>
            <a:prstGeom prst="rect">
              <a:avLst/>
            </a:prstGeom>
          </p:spPr>
        </p:pic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E5B4D999-B822-49DD-980A-25F3AB955DC0}"/>
                </a:ext>
              </a:extLst>
            </p:cNvPr>
            <p:cNvCxnSpPr/>
            <p:nvPr/>
          </p:nvCxnSpPr>
          <p:spPr bwMode="auto">
            <a:xfrm flipV="1">
              <a:off x="7892942" y="1600200"/>
              <a:ext cx="489058" cy="51868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</p:grpSp>
      <p:pic>
        <p:nvPicPr>
          <p:cNvPr id="68" name="Picture 67">
            <a:extLst>
              <a:ext uri="{FF2B5EF4-FFF2-40B4-BE49-F238E27FC236}">
                <a16:creationId xmlns:a16="http://schemas.microsoft.com/office/drawing/2014/main" id="{9FE518D1-433B-41FC-939E-546EAF641D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90195" y="2730239"/>
            <a:ext cx="2691352" cy="41362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630CA625-0B7D-4343-91C4-04D00302BFDD}"/>
              </a:ext>
            </a:extLst>
          </p:cNvPr>
          <p:cNvSpPr/>
          <p:nvPr/>
        </p:nvSpPr>
        <p:spPr bwMode="auto">
          <a:xfrm>
            <a:off x="2073360" y="2786621"/>
            <a:ext cx="800940" cy="2398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タイトル 6">
            <a:extLst>
              <a:ext uri="{FF2B5EF4-FFF2-40B4-BE49-F238E27FC236}">
                <a16:creationId xmlns:a16="http://schemas.microsoft.com/office/drawing/2014/main" id="{1A7F6CAE-16AF-4644-8E0C-0AC68AD2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9907" y="685801"/>
            <a:ext cx="8808924" cy="510952"/>
          </a:xfrm>
        </p:spPr>
        <p:txBody>
          <a:bodyPr/>
          <a:lstStyle/>
          <a:p>
            <a:r>
              <a:rPr kumimoji="1" lang="en-US" altLang="ja-JP" dirty="0"/>
              <a:t>UL Use Case:  Low Power Sensor UL Broadcast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D01DE11-9DE7-CE4D-879A-33E27F6B2A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5BE2F5-1DF0-1343-9198-5DC88D362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21DC62-80AA-7E44-84EB-12E38E2FD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080384B8-EF5D-0748-AE1F-35A049A9783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924103" y="1556792"/>
            <a:ext cx="4605765" cy="1198187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kumimoji="1" lang="en-US" altLang="ja-JP" sz="1400" dirty="0"/>
              <a:t>Stakeholders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Users of IoT devices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IoT System Operators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Manufacturers of semiconductor, APs, IoT devices, networking and mobile devices</a:t>
            </a:r>
            <a:endParaRPr kumimoji="1" lang="ja-JP" altLang="en-US" sz="1200" b="1" dirty="0">
              <a:cs typeface="+mn-cs"/>
            </a:endParaRPr>
          </a:p>
        </p:txBody>
      </p:sp>
      <p:sp>
        <p:nvSpPr>
          <p:cNvPr id="10" name="コンテンツ プレースホルダー 7">
            <a:extLst>
              <a:ext uri="{FF2B5EF4-FFF2-40B4-BE49-F238E27FC236}">
                <a16:creationId xmlns:a16="http://schemas.microsoft.com/office/drawing/2014/main" id="{4F9F409D-D9DC-674B-9DF5-975869D57FE7}"/>
              </a:ext>
            </a:extLst>
          </p:cNvPr>
          <p:cNvSpPr txBox="1">
            <a:spLocks/>
          </p:cNvSpPr>
          <p:nvPr/>
        </p:nvSpPr>
        <p:spPr bwMode="auto">
          <a:xfrm>
            <a:off x="1055439" y="1516260"/>
            <a:ext cx="4536505" cy="3424908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Topology/Architecture</a:t>
            </a:r>
          </a:p>
        </p:txBody>
      </p:sp>
      <p:sp>
        <p:nvSpPr>
          <p:cNvPr id="11" name="コンテンツ プレースホルダー 7">
            <a:extLst>
              <a:ext uri="{FF2B5EF4-FFF2-40B4-BE49-F238E27FC236}">
                <a16:creationId xmlns:a16="http://schemas.microsoft.com/office/drawing/2014/main" id="{622817C9-C3F0-7A47-91AF-F2063FB34E89}"/>
              </a:ext>
            </a:extLst>
          </p:cNvPr>
          <p:cNvSpPr txBox="1">
            <a:spLocks/>
          </p:cNvSpPr>
          <p:nvPr/>
        </p:nvSpPr>
        <p:spPr bwMode="auto">
          <a:xfrm>
            <a:off x="5924104" y="5172098"/>
            <a:ext cx="4605764" cy="1209230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Expected benefits: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broadcast information destined to the end server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reduce cost and implementation complexity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enable low power sensor STA operations</a:t>
            </a:r>
          </a:p>
          <a:p>
            <a:endParaRPr kumimoji="1" lang="ja-JP" altLang="en-US" kern="0" dirty="0"/>
          </a:p>
        </p:txBody>
      </p:sp>
      <p:sp>
        <p:nvSpPr>
          <p:cNvPr id="13" name="コンテンツ プレースホルダー 7">
            <a:extLst>
              <a:ext uri="{FF2B5EF4-FFF2-40B4-BE49-F238E27FC236}">
                <a16:creationId xmlns:a16="http://schemas.microsoft.com/office/drawing/2014/main" id="{821D0DE3-B04C-2245-BF99-45A08C620B1D}"/>
              </a:ext>
            </a:extLst>
          </p:cNvPr>
          <p:cNvSpPr txBox="1">
            <a:spLocks/>
          </p:cNvSpPr>
          <p:nvPr/>
        </p:nvSpPr>
        <p:spPr bwMode="auto">
          <a:xfrm>
            <a:off x="5924103" y="2880428"/>
            <a:ext cx="4605766" cy="2060739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Service scene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forwarding service for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non-AP STAs that are not associated with itself to end-servers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STAs have pre-configured keys to enable secure message delivery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non-AP STAs are expected to generate low rate data: e.g., 100bps short burst once a day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APs may enforce service policy  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kumimoji="1" lang="en-US" altLang="ja-JP" sz="1200" b="1" dirty="0"/>
          </a:p>
        </p:txBody>
      </p:sp>
      <p:sp>
        <p:nvSpPr>
          <p:cNvPr id="14" name="コンテンツ プレースホルダー 7">
            <a:extLst>
              <a:ext uri="{FF2B5EF4-FFF2-40B4-BE49-F238E27FC236}">
                <a16:creationId xmlns:a16="http://schemas.microsoft.com/office/drawing/2014/main" id="{4A8EF0D3-987F-EF49-8ED9-3F113DF8931C}"/>
              </a:ext>
            </a:extLst>
          </p:cNvPr>
          <p:cNvSpPr txBox="1">
            <a:spLocks/>
          </p:cNvSpPr>
          <p:nvPr/>
        </p:nvSpPr>
        <p:spPr bwMode="auto">
          <a:xfrm>
            <a:off x="1055440" y="5150019"/>
            <a:ext cx="4536505" cy="1231309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200" kern="0" dirty="0"/>
              <a:t>Required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Pre-configured IoT devices automatically connect to the end server through 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 APs with zero setup action required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Low power IoT devices in mobility report to their servers through 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 APs without  scanning and association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kern="0" dirty="0"/>
          </a:p>
          <a:p>
            <a:endParaRPr kumimoji="1" lang="en-US" altLang="ja-JP" kern="0" dirty="0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9876B940-A82D-4BF9-82DE-838B133B8C79}"/>
              </a:ext>
            </a:extLst>
          </p:cNvPr>
          <p:cNvGrpSpPr/>
          <p:nvPr/>
        </p:nvGrpSpPr>
        <p:grpSpPr>
          <a:xfrm>
            <a:off x="1387600" y="3592561"/>
            <a:ext cx="3988319" cy="1385890"/>
            <a:chOff x="7123588" y="3570085"/>
            <a:chExt cx="4474491" cy="2393607"/>
          </a:xfrm>
        </p:grpSpPr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9A6A0AAE-E837-494C-875D-654B3C2DEB4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565418" y="4766731"/>
              <a:ext cx="3019425" cy="714375"/>
            </a:xfrm>
            <a:prstGeom prst="rect">
              <a:avLst/>
            </a:prstGeom>
          </p:spPr>
        </p:pic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7AE8EBA8-0F96-4D18-9279-D158A5C1E86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2430" y="3660572"/>
              <a:ext cx="374005" cy="533400"/>
            </a:xfrm>
            <a:prstGeom prst="rect">
              <a:avLst/>
            </a:prstGeom>
          </p:spPr>
        </p:pic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C920A7FA-FB2F-43B1-BD6F-816583502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357230" y="3570085"/>
              <a:ext cx="3019425" cy="714375"/>
            </a:xfrm>
            <a:prstGeom prst="rect">
              <a:avLst/>
            </a:prstGeom>
          </p:spPr>
        </p:pic>
        <p:cxnSp>
          <p:nvCxnSpPr>
            <p:cNvPr id="46" name="Elbow Connector 27">
              <a:extLst>
                <a:ext uri="{FF2B5EF4-FFF2-40B4-BE49-F238E27FC236}">
                  <a16:creationId xmlns:a16="http://schemas.microsoft.com/office/drawing/2014/main" id="{ECCB1300-C2EF-4791-B8D7-1B4F429836EE}"/>
                </a:ext>
              </a:extLst>
            </p:cNvPr>
            <p:cNvCxnSpPr/>
            <p:nvPr/>
          </p:nvCxnSpPr>
          <p:spPr bwMode="auto">
            <a:xfrm flipV="1">
              <a:off x="10329030" y="3927272"/>
              <a:ext cx="565795" cy="133881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30411DC6-23FF-4BE8-9DC9-1BDF9146BCA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3588" y="3810000"/>
              <a:ext cx="407694" cy="266700"/>
            </a:xfrm>
            <a:prstGeom prst="rect">
              <a:avLst/>
            </a:prstGeom>
          </p:spPr>
        </p:pic>
        <p:sp>
          <p:nvSpPr>
            <p:cNvPr id="48" name="TextBox 29">
              <a:extLst>
                <a:ext uri="{FF2B5EF4-FFF2-40B4-BE49-F238E27FC236}">
                  <a16:creationId xmlns:a16="http://schemas.microsoft.com/office/drawing/2014/main" id="{2A72A7B1-DAA3-491D-B33A-B4EB82340986}"/>
                </a:ext>
              </a:extLst>
            </p:cNvPr>
            <p:cNvSpPr txBox="1"/>
            <p:nvPr/>
          </p:nvSpPr>
          <p:spPr>
            <a:xfrm>
              <a:off x="9623123" y="4220065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Internet</a:t>
              </a:r>
            </a:p>
          </p:txBody>
        </p:sp>
        <p:sp>
          <p:nvSpPr>
            <p:cNvPr id="49" name="TextBox 30">
              <a:extLst>
                <a:ext uri="{FF2B5EF4-FFF2-40B4-BE49-F238E27FC236}">
                  <a16:creationId xmlns:a16="http://schemas.microsoft.com/office/drawing/2014/main" id="{E405BC0F-0382-4961-806B-E7016AEC56A9}"/>
                </a:ext>
              </a:extLst>
            </p:cNvPr>
            <p:cNvSpPr txBox="1"/>
            <p:nvPr/>
          </p:nvSpPr>
          <p:spPr>
            <a:xfrm>
              <a:off x="10836080" y="4220065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Server</a:t>
              </a:r>
            </a:p>
          </p:txBody>
        </p:sp>
        <p:sp>
          <p:nvSpPr>
            <p:cNvPr id="50" name="TextBox 31">
              <a:extLst>
                <a:ext uri="{FF2B5EF4-FFF2-40B4-BE49-F238E27FC236}">
                  <a16:creationId xmlns:a16="http://schemas.microsoft.com/office/drawing/2014/main" id="{011B5FE7-1118-4E5E-937F-12FDAA35B645}"/>
                </a:ext>
              </a:extLst>
            </p:cNvPr>
            <p:cNvSpPr txBox="1"/>
            <p:nvPr/>
          </p:nvSpPr>
          <p:spPr>
            <a:xfrm>
              <a:off x="8503879" y="4220065"/>
              <a:ext cx="6947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AP 1</a:t>
              </a:r>
            </a:p>
          </p:txBody>
        </p:sp>
        <p:sp>
          <p:nvSpPr>
            <p:cNvPr id="51" name="TextBox 32">
              <a:extLst>
                <a:ext uri="{FF2B5EF4-FFF2-40B4-BE49-F238E27FC236}">
                  <a16:creationId xmlns:a16="http://schemas.microsoft.com/office/drawing/2014/main" id="{345BB324-B7FC-4C90-9C4D-61F5B681A916}"/>
                </a:ext>
              </a:extLst>
            </p:cNvPr>
            <p:cNvSpPr txBox="1"/>
            <p:nvPr/>
          </p:nvSpPr>
          <p:spPr>
            <a:xfrm>
              <a:off x="7123588" y="4097916"/>
              <a:ext cx="76935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  <a:p>
              <a:r>
                <a:rPr lang="en-US" sz="1100" b="1" dirty="0"/>
                <a:t>@ </a:t>
              </a:r>
              <a:r>
                <a:rPr lang="en-US" sz="1100" b="1" i="1" dirty="0"/>
                <a:t>t</a:t>
              </a:r>
              <a:r>
                <a:rPr lang="en-US" sz="1100" b="1" dirty="0"/>
                <a:t>=T</a:t>
              </a:r>
              <a:r>
                <a:rPr lang="en-US" sz="1100" b="1" baseline="-25000" dirty="0"/>
                <a:t>1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EE8A45A3-54F0-4934-A420-AD9DA55F31FE}"/>
                </a:ext>
              </a:extLst>
            </p:cNvPr>
            <p:cNvSpPr/>
            <p:nvPr/>
          </p:nvSpPr>
          <p:spPr bwMode="auto">
            <a:xfrm>
              <a:off x="7357230" y="3869794"/>
              <a:ext cx="1040449" cy="8129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AAD623A8-AED7-4BD3-938F-163073C38C41}"/>
                </a:ext>
              </a:extLst>
            </p:cNvPr>
            <p:cNvCxnSpPr/>
            <p:nvPr/>
          </p:nvCxnSpPr>
          <p:spPr bwMode="auto">
            <a:xfrm flipV="1">
              <a:off x="7653561" y="3994213"/>
              <a:ext cx="694998" cy="5194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B629D3C2-E9FC-4E8F-AD54-2426B93729D3}"/>
                </a:ext>
              </a:extLst>
            </p:cNvPr>
            <p:cNvSpPr/>
            <p:nvPr/>
          </p:nvSpPr>
          <p:spPr bwMode="auto">
            <a:xfrm>
              <a:off x="9296400" y="4766731"/>
              <a:ext cx="1598425" cy="71437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039CA281-ABC9-4906-9C9E-AD93102AF4D8}"/>
                </a:ext>
              </a:extLst>
            </p:cNvPr>
            <p:cNvSpPr/>
            <p:nvPr/>
          </p:nvSpPr>
          <p:spPr bwMode="auto">
            <a:xfrm>
              <a:off x="7726721" y="5058398"/>
              <a:ext cx="883879" cy="34555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4490C417-FE6F-49B0-A66B-E86F2D90D99A}"/>
                </a:ext>
              </a:extLst>
            </p:cNvPr>
            <p:cNvCxnSpPr/>
            <p:nvPr/>
          </p:nvCxnSpPr>
          <p:spPr bwMode="auto">
            <a:xfrm flipV="1">
              <a:off x="9071341" y="4208640"/>
              <a:ext cx="551782" cy="80668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/>
            </a:ln>
            <a:effectLst/>
          </p:spPr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40D3D482-CAA9-411D-AFE3-C9D8236E18C1}"/>
                </a:ext>
              </a:extLst>
            </p:cNvPr>
            <p:cNvCxnSpPr/>
            <p:nvPr/>
          </p:nvCxnSpPr>
          <p:spPr bwMode="auto">
            <a:xfrm flipV="1">
              <a:off x="7799639" y="5187250"/>
              <a:ext cx="779128" cy="5576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sp>
          <p:nvSpPr>
            <p:cNvPr id="58" name="TextBox 50">
              <a:extLst>
                <a:ext uri="{FF2B5EF4-FFF2-40B4-BE49-F238E27FC236}">
                  <a16:creationId xmlns:a16="http://schemas.microsoft.com/office/drawing/2014/main" id="{EF673DC9-DE04-417A-85BC-6978A6364BA3}"/>
                </a:ext>
              </a:extLst>
            </p:cNvPr>
            <p:cNvSpPr txBox="1"/>
            <p:nvPr/>
          </p:nvSpPr>
          <p:spPr>
            <a:xfrm>
              <a:off x="8683631" y="5403949"/>
              <a:ext cx="6947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AP 2</a:t>
              </a: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D134A9AC-F785-411F-800E-5CE6EF1F900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8118" y="4931580"/>
              <a:ext cx="407694" cy="266700"/>
            </a:xfrm>
            <a:prstGeom prst="rect">
              <a:avLst/>
            </a:prstGeom>
          </p:spPr>
        </p:pic>
        <p:sp>
          <p:nvSpPr>
            <p:cNvPr id="60" name="TextBox 55">
              <a:extLst>
                <a:ext uri="{FF2B5EF4-FFF2-40B4-BE49-F238E27FC236}">
                  <a16:creationId xmlns:a16="http://schemas.microsoft.com/office/drawing/2014/main" id="{ADDACD80-15EC-44DB-9AC4-7C51DFA3BC43}"/>
                </a:ext>
              </a:extLst>
            </p:cNvPr>
            <p:cNvSpPr txBox="1"/>
            <p:nvPr/>
          </p:nvSpPr>
          <p:spPr>
            <a:xfrm>
              <a:off x="7328117" y="5219496"/>
              <a:ext cx="960252" cy="744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  <a:p>
              <a:r>
                <a:rPr lang="en-US" sz="1100" b="1" i="1" dirty="0"/>
                <a:t>@ t</a:t>
              </a:r>
              <a:r>
                <a:rPr lang="en-US" sz="1100" b="1" dirty="0"/>
                <a:t>=T</a:t>
              </a:r>
              <a:r>
                <a:rPr lang="en-US" sz="1100" b="1" baseline="-25000" dirty="0"/>
                <a:t>2</a:t>
              </a:r>
              <a:endParaRPr lang="en-US" sz="1100" b="1" dirty="0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48CD0E5-E081-411B-B5ED-1CF718B75F07}"/>
              </a:ext>
            </a:extLst>
          </p:cNvPr>
          <p:cNvSpPr txBox="1"/>
          <p:nvPr/>
        </p:nvSpPr>
        <p:spPr>
          <a:xfrm>
            <a:off x="3463109" y="3179521"/>
            <a:ext cx="1941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70C0"/>
                </a:solidFill>
              </a:rPr>
              <a:t>Zero Setup Sensor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8BEC531-F252-40CB-83F8-E9B4261677A7}"/>
              </a:ext>
            </a:extLst>
          </p:cNvPr>
          <p:cNvSpPr txBox="1"/>
          <p:nvPr/>
        </p:nvSpPr>
        <p:spPr>
          <a:xfrm>
            <a:off x="3428981" y="4380862"/>
            <a:ext cx="2050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70C0"/>
                </a:solidFill>
              </a:rPr>
              <a:t>Sensor on the move</a:t>
            </a:r>
          </a:p>
        </p:txBody>
      </p:sp>
      <p:sp>
        <p:nvSpPr>
          <p:cNvPr id="63" name="TextBox 31">
            <a:extLst>
              <a:ext uri="{FF2B5EF4-FFF2-40B4-BE49-F238E27FC236}">
                <a16:creationId xmlns:a16="http://schemas.microsoft.com/office/drawing/2014/main" id="{30132A16-C2EB-40F8-8E59-2D23FED87A13}"/>
              </a:ext>
            </a:extLst>
          </p:cNvPr>
          <p:cNvSpPr txBox="1"/>
          <p:nvPr/>
        </p:nvSpPr>
        <p:spPr>
          <a:xfrm>
            <a:off x="2674353" y="2507952"/>
            <a:ext cx="619279" cy="151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sz="1100" b="1" dirty="0"/>
              <a:t>AP 1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15C7C057-CE32-4A09-9E01-15380D13B9FB}"/>
              </a:ext>
            </a:extLst>
          </p:cNvPr>
          <p:cNvCxnSpPr>
            <a:cxnSpLocks/>
          </p:cNvCxnSpPr>
          <p:nvPr/>
        </p:nvCxnSpPr>
        <p:spPr bwMode="auto">
          <a:xfrm flipV="1">
            <a:off x="2085410" y="3003805"/>
            <a:ext cx="635107" cy="1469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sm" len="sm"/>
            <a:tailEnd type="stealth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06BBD-AC93-4BFE-96E6-967E55F71773}"/>
              </a:ext>
            </a:extLst>
          </p:cNvPr>
          <p:cNvSpPr/>
          <p:nvPr/>
        </p:nvSpPr>
        <p:spPr bwMode="auto">
          <a:xfrm>
            <a:off x="3463110" y="2749326"/>
            <a:ext cx="1218438" cy="43379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TextBox 50">
            <a:extLst>
              <a:ext uri="{FF2B5EF4-FFF2-40B4-BE49-F238E27FC236}">
                <a16:creationId xmlns:a16="http://schemas.microsoft.com/office/drawing/2014/main" id="{D55C077F-8FAE-424C-A680-07948F54F431}"/>
              </a:ext>
            </a:extLst>
          </p:cNvPr>
          <p:cNvSpPr txBox="1"/>
          <p:nvPr/>
        </p:nvSpPr>
        <p:spPr>
          <a:xfrm>
            <a:off x="2941532" y="3116175"/>
            <a:ext cx="619279" cy="151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sz="1100" b="1" dirty="0"/>
              <a:t>AP 2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ADA9CC7F-61AE-471D-8C79-689CB3595A11}"/>
              </a:ext>
            </a:extLst>
          </p:cNvPr>
          <p:cNvCxnSpPr>
            <a:cxnSpLocks/>
          </p:cNvCxnSpPr>
          <p:nvPr/>
        </p:nvCxnSpPr>
        <p:spPr bwMode="auto">
          <a:xfrm flipV="1">
            <a:off x="3492591" y="2504706"/>
            <a:ext cx="344218" cy="28655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/>
          </a:ln>
          <a:effectLst/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29C6DFB2-2B18-49CC-A91D-66D2490A9C43}"/>
              </a:ext>
            </a:extLst>
          </p:cNvPr>
          <p:cNvCxnSpPr>
            <a:cxnSpLocks/>
          </p:cNvCxnSpPr>
          <p:nvPr/>
        </p:nvCxnSpPr>
        <p:spPr bwMode="auto">
          <a:xfrm flipV="1">
            <a:off x="2059556" y="2487251"/>
            <a:ext cx="500125" cy="45601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sm" len="sm"/>
            <a:tailEnd type="stealth"/>
          </a:ln>
          <a:effectLst/>
        </p:spPr>
      </p:cxnSp>
    </p:spTree>
    <p:extLst>
      <p:ext uri="{BB962C8B-B14F-4D97-AF65-F5344CB8AC3E}">
        <p14:creationId xmlns:p14="http://schemas.microsoft.com/office/powerpoint/2010/main" val="1224169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D6A5F0-07CD-8249-90F8-DB8784A71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Frame Types</a:t>
            </a:r>
            <a:endParaRPr kumimoji="1"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3319024-6740-104C-A5DC-1070308E1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EBCS DL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EBCS Info frame (Public Action frame):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Key, Content information…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b="1" u="sng" dirty="0">
                <a:solidFill>
                  <a:srgbClr val="C00000"/>
                </a:solidFill>
              </a:rPr>
              <a:t>EBCS Data frame (Data frame, Class 1):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Content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EBCS UL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EBCS UL frame (Public Action frame):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Content, Key…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Public Action frames does not affect data plain architecture.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99E8330-4EE3-FF45-92A1-28881C4F27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5FE0653-3548-FC45-92F8-DDE0FF85E6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7341406-A850-BB40-A4B0-1E9EDE5313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22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81295</TotalTime>
  <Words>2204</Words>
  <Application>Microsoft Macintosh PowerPoint</Application>
  <PresentationFormat>ワイド画面</PresentationFormat>
  <Paragraphs>631</Paragraphs>
  <Slides>29</Slides>
  <Notes>5</Notes>
  <HiddenSlides>1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29</vt:i4>
      </vt:variant>
    </vt:vector>
  </HeadingPairs>
  <TitlesOfParts>
    <vt:vector size="34" baseType="lpstr">
      <vt:lpstr>Arial</vt:lpstr>
      <vt:lpstr>Helvetica</vt:lpstr>
      <vt:lpstr>Times New Roman</vt:lpstr>
      <vt:lpstr>Office テーマ</vt:lpstr>
      <vt:lpstr>文書</vt:lpstr>
      <vt:lpstr>EBCS Architecture</vt:lpstr>
      <vt:lpstr>Abstract</vt:lpstr>
      <vt:lpstr>Control Plane</vt:lpstr>
      <vt:lpstr>Data Plane</vt:lpstr>
      <vt:lpstr>Control Plane with MIB</vt:lpstr>
      <vt:lpstr>EBCS</vt:lpstr>
      <vt:lpstr>DL Use Case:  Stadium Video Distribution</vt:lpstr>
      <vt:lpstr>UL Use Case:  Low Power Sensor UL Broadcast</vt:lpstr>
      <vt:lpstr>Frame Types</vt:lpstr>
      <vt:lpstr>EBCS DL</vt:lpstr>
      <vt:lpstr>DL Architecture Option 1</vt:lpstr>
      <vt:lpstr>PowerPoint プレゼンテーション</vt:lpstr>
      <vt:lpstr>Traffic Category</vt:lpstr>
      <vt:lpstr>AP (Category 1)</vt:lpstr>
      <vt:lpstr>Share</vt:lpstr>
      <vt:lpstr>AP (Category 2)</vt:lpstr>
      <vt:lpstr>AP (Category 3)</vt:lpstr>
      <vt:lpstr>Content List Item (Enhanced Broadcast Services Tuple field, Figure 9-839b)</vt:lpstr>
      <vt:lpstr>Option 2: EBCS role</vt:lpstr>
      <vt:lpstr>Option 2: EBCS role</vt:lpstr>
      <vt:lpstr>PowerPoint プレゼンテーション</vt:lpstr>
      <vt:lpstr>Define New eBCS Data frame (Copied from 11-19/1506r3)</vt:lpstr>
      <vt:lpstr>EBCS AP MIB Variables</vt:lpstr>
      <vt:lpstr>EBCS AP MLME SAP interfaces</vt:lpstr>
      <vt:lpstr>EBCS receiver MLME SAP interfaces</vt:lpstr>
      <vt:lpstr>2021 July</vt:lpstr>
      <vt:lpstr>EBCS AP</vt:lpstr>
      <vt:lpstr>Discussion</vt:lpstr>
      <vt:lpstr>Practical 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166</cp:revision>
  <cp:lastPrinted>1601-01-01T00:00:00Z</cp:lastPrinted>
  <dcterms:created xsi:type="dcterms:W3CDTF">2019-03-11T15:18:40Z</dcterms:created>
  <dcterms:modified xsi:type="dcterms:W3CDTF">2021-07-16T12:06:19Z</dcterms:modified>
</cp:coreProperties>
</file>