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306" r:id="rId4"/>
    <p:sldId id="287" r:id="rId5"/>
    <p:sldId id="285" r:id="rId6"/>
    <p:sldId id="307" r:id="rId7"/>
    <p:sldId id="266" r:id="rId8"/>
    <p:sldId id="259" r:id="rId9"/>
    <p:sldId id="312" r:id="rId10"/>
    <p:sldId id="313" r:id="rId11"/>
    <p:sldId id="314" r:id="rId12"/>
    <p:sldId id="317" r:id="rId13"/>
    <p:sldId id="318" r:id="rId14"/>
    <p:sldId id="319" r:id="rId15"/>
    <p:sldId id="305" r:id="rId16"/>
    <p:sldId id="303" r:id="rId17"/>
    <p:sldId id="308" r:id="rId18"/>
    <p:sldId id="309" r:id="rId19"/>
    <p:sldId id="311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2" autoAdjust="0"/>
    <p:restoredTop sz="96359"/>
  </p:normalViewPr>
  <p:slideViewPr>
    <p:cSldViewPr snapToGrid="0">
      <p:cViewPr varScale="1">
        <p:scale>
          <a:sx n="162" d="100"/>
          <a:sy n="162" d="100"/>
        </p:scale>
        <p:origin x="200" y="10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4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24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802.11-21/0900r2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D20DBC8A-1090-BD41-814D-C3AD9E1A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Traffic Category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DE0A63-C738-3048-BCC3-0F9EEF105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07BDFD-9B68-6544-8FCB-D9BC092257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71EF6BF-1EF2-0145-84D1-6A7CE1329D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/>
          </a:p>
        </p:txBody>
      </p:sp>
      <p:graphicFrame>
        <p:nvGraphicFramePr>
          <p:cNvPr id="9" name="表 4">
            <a:extLst>
              <a:ext uri="{FF2B5EF4-FFF2-40B4-BE49-F238E27FC236}">
                <a16:creationId xmlns:a16="http://schemas.microsoft.com/office/drawing/2014/main" id="{4F79A51C-ACD1-C043-843A-2BD93AFC8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98423"/>
              </p:ext>
            </p:extLst>
          </p:nvPr>
        </p:nvGraphicFramePr>
        <p:xfrm>
          <a:off x="1144599" y="1742771"/>
          <a:ext cx="10001615" cy="3205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2880">
                  <a:extLst>
                    <a:ext uri="{9D8B030D-6E8A-4147-A177-3AD203B41FA5}">
                      <a16:colId xmlns:a16="http://schemas.microsoft.com/office/drawing/2014/main" val="1915874262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2931876351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1192917400"/>
                    </a:ext>
                  </a:extLst>
                </a:gridCol>
                <a:gridCol w="2658475">
                  <a:extLst>
                    <a:ext uri="{9D8B030D-6E8A-4147-A177-3AD203B41FA5}">
                      <a16:colId xmlns:a16="http://schemas.microsoft.com/office/drawing/2014/main" val="3224184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Category #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consume EBCS traffic stream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request over the air TX of EBCS traffic stream to AP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Note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711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-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1, Hitoshi 1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7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6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Associated STAs only</a:t>
                      </a:r>
                      <a:endParaRPr kumimoji="1" lang="ja-JP" altLang="en-US"/>
                    </a:p>
                    <a:p>
                      <a:pPr algn="l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3/4, Hitoshi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1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Hitoshi 3, Out of scope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096295"/>
                  </a:ext>
                </a:extLst>
              </a:tr>
            </a:tbl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1C716DF0-28DA-4D4E-88D8-DFC6F36F947D}"/>
              </a:ext>
            </a:extLst>
          </p:cNvPr>
          <p:cNvSpPr txBox="1"/>
          <p:nvPr/>
        </p:nvSpPr>
        <p:spPr>
          <a:xfrm>
            <a:off x="1144599" y="5098774"/>
            <a:ext cx="97258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1 is transmitted over the air by the AP without the need of a request from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2/3/4 will not be transmitted over the air by AP without previous request by </a:t>
            </a:r>
            <a:r>
              <a:rPr lang="en-ES" sz="1800">
                <a:solidFill>
                  <a:schemeClr val="tx1"/>
                </a:solidFill>
              </a:rPr>
              <a:t>a STA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“consume” means decode and optionally authenticate the EBCS traffic stream in IEEE 802.11 layer.</a:t>
            </a:r>
            <a:endParaRPr lang="en-E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06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89834" y="2792289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1)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99796" y="3940614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48080" y="2640088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82071" y="3941513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89236" y="3941513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937829" y="3941513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54172" y="3964596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81815" y="4241595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610405" y="346399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610408" y="3697685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610406" y="392565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610407" y="4156488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610405" y="4391821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610404" y="4629671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610403" y="485764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610402" y="508561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805374" y="3463992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805374" y="4548695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88304" y="3463992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240704" y="4233002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86724" y="4233901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83172" y="5060318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90337" y="5060318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938930" y="5060318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55273" y="5083401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82916" y="5360400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87825" y="5352706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240704" y="4525389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240704" y="2488489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84540" y="3992615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827977" y="4998535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48080" y="2188407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510769" y="2319212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49958" y="4106452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510769" y="2488489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436969" y="3070975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62397" y="3086600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825857" y="3504977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93318" y="3351088"/>
            <a:ext cx="180850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50528" y="3070123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5" name="円/楕円 74">
            <a:extLst>
              <a:ext uri="{FF2B5EF4-FFF2-40B4-BE49-F238E27FC236}">
                <a16:creationId xmlns:a16="http://schemas.microsoft.com/office/drawing/2014/main" id="{BCAB8D5F-6A31-B04A-AA50-4E4DE02FBBC3}"/>
              </a:ext>
            </a:extLst>
          </p:cNvPr>
          <p:cNvSpPr/>
          <p:nvPr/>
        </p:nvSpPr>
        <p:spPr bwMode="auto">
          <a:xfrm rot="19587864">
            <a:off x="2615876" y="2517732"/>
            <a:ext cx="690281" cy="1310185"/>
          </a:xfrm>
          <a:prstGeom prst="ellips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3FF139F-EE80-8140-8F36-89C423238A84}"/>
              </a:ext>
            </a:extLst>
          </p:cNvPr>
          <p:cNvSpPr txBox="1"/>
          <p:nvPr/>
        </p:nvSpPr>
        <p:spPr>
          <a:xfrm>
            <a:off x="1349747" y="2154312"/>
            <a:ext cx="1151277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better?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F635D30C-BC84-C148-8A99-1CBFB04B87E8}"/>
              </a:ext>
            </a:extLst>
          </p:cNvPr>
          <p:cNvCxnSpPr>
            <a:stCxn id="75" idx="0"/>
          </p:cNvCxnSpPr>
          <p:nvPr/>
        </p:nvCxnSpPr>
        <p:spPr bwMode="auto">
          <a:xfrm flipH="1" flipV="1">
            <a:off x="2328042" y="2388234"/>
            <a:ext cx="271066" cy="2385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610615" y="2450017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37F3BF9-1F2F-F94C-8B15-D37EF9DACC4B}"/>
              </a:ext>
            </a:extLst>
          </p:cNvPr>
          <p:cNvSpPr txBox="1"/>
          <p:nvPr/>
        </p:nvSpPr>
        <p:spPr>
          <a:xfrm>
            <a:off x="5990030" y="1912387"/>
            <a:ext cx="5572733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list is required by the EBCS Info frame, EBCS ANQP element and EBCS filter.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MLME via MIB variable or MLME-SAP?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EBCS filter via MIB variable or direct configuration?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フリーフォーム 2">
            <a:extLst>
              <a:ext uri="{FF2B5EF4-FFF2-40B4-BE49-F238E27FC236}">
                <a16:creationId xmlns:a16="http://schemas.microsoft.com/office/drawing/2014/main" id="{74300497-D305-954D-BE7D-7BB181124CAE}"/>
              </a:ext>
            </a:extLst>
          </p:cNvPr>
          <p:cNvSpPr/>
          <p:nvPr/>
        </p:nvSpPr>
        <p:spPr bwMode="auto">
          <a:xfrm>
            <a:off x="967409" y="2604052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1D346F83-8B89-044C-97B3-EDE89B6F0B8F}"/>
              </a:ext>
            </a:extLst>
          </p:cNvPr>
          <p:cNvSpPr txBox="1"/>
          <p:nvPr/>
        </p:nvSpPr>
        <p:spPr>
          <a:xfrm>
            <a:off x="1016474" y="5645093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65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2)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1016474" y="5320419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864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</a:t>
            </a:r>
            <a:r>
              <a:rPr lang="en-US" altLang="ja-JP" dirty="0"/>
              <a:t>3</a:t>
            </a:r>
            <a:r>
              <a:rPr kumimoji="1" lang="en-US" altLang="ja-JP" dirty="0"/>
              <a:t>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871192" y="5599064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フリーフォーム 64">
            <a:extLst>
              <a:ext uri="{FF2B5EF4-FFF2-40B4-BE49-F238E27FC236}">
                <a16:creationId xmlns:a16="http://schemas.microsoft.com/office/drawing/2014/main" id="{C2A050F3-6467-5C49-93F2-2529611B627D}"/>
              </a:ext>
            </a:extLst>
          </p:cNvPr>
          <p:cNvSpPr/>
          <p:nvPr/>
        </p:nvSpPr>
        <p:spPr bwMode="auto">
          <a:xfrm>
            <a:off x="1383925" y="2069910"/>
            <a:ext cx="7135123" cy="3661699"/>
          </a:xfrm>
          <a:custGeom>
            <a:avLst/>
            <a:gdLst>
              <a:gd name="connsiteX0" fmla="*/ 7492931 w 7492931"/>
              <a:gd name="connsiteY0" fmla="*/ 3678072 h 3678072"/>
              <a:gd name="connsiteX1" fmla="*/ 6401110 w 7492931"/>
              <a:gd name="connsiteY1" fmla="*/ 3439236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6956218 w 6964480"/>
              <a:gd name="connsiteY0" fmla="*/ 762593 h 3830902"/>
              <a:gd name="connsiteX1" fmla="*/ 6353343 w 6964480"/>
              <a:gd name="connsiteY1" fmla="*/ 3630305 h 3830902"/>
              <a:gd name="connsiteX2" fmla="*/ 1481093 w 6964480"/>
              <a:gd name="connsiteY2" fmla="*/ 3418764 h 3830902"/>
              <a:gd name="connsiteX3" fmla="*/ 310 w 6964480"/>
              <a:gd name="connsiteY3" fmla="*/ 2047164 h 3830902"/>
              <a:gd name="connsiteX4" fmla="*/ 1337791 w 6964480"/>
              <a:gd name="connsiteY4" fmla="*/ 0 h 3830902"/>
              <a:gd name="connsiteX5" fmla="*/ 1337791 w 6964480"/>
              <a:gd name="connsiteY5" fmla="*/ 0 h 3830902"/>
              <a:gd name="connsiteX0" fmla="*/ 6969470 w 6973295"/>
              <a:gd name="connsiteY0" fmla="*/ 716211 h 3834337"/>
              <a:gd name="connsiteX1" fmla="*/ 6353343 w 6973295"/>
              <a:gd name="connsiteY1" fmla="*/ 3630305 h 3834337"/>
              <a:gd name="connsiteX2" fmla="*/ 1481093 w 6973295"/>
              <a:gd name="connsiteY2" fmla="*/ 3418764 h 3834337"/>
              <a:gd name="connsiteX3" fmla="*/ 310 w 6973295"/>
              <a:gd name="connsiteY3" fmla="*/ 2047164 h 3834337"/>
              <a:gd name="connsiteX4" fmla="*/ 1337791 w 6973295"/>
              <a:gd name="connsiteY4" fmla="*/ 0 h 3834337"/>
              <a:gd name="connsiteX5" fmla="*/ 1337791 w 6973295"/>
              <a:gd name="connsiteY5" fmla="*/ 0 h 3834337"/>
              <a:gd name="connsiteX0" fmla="*/ 6969470 w 7004178"/>
              <a:gd name="connsiteY0" fmla="*/ 716211 h 3706521"/>
              <a:gd name="connsiteX1" fmla="*/ 6426230 w 7004178"/>
              <a:gd name="connsiteY1" fmla="*/ 3458027 h 3706521"/>
              <a:gd name="connsiteX2" fmla="*/ 1481093 w 7004178"/>
              <a:gd name="connsiteY2" fmla="*/ 3418764 h 3706521"/>
              <a:gd name="connsiteX3" fmla="*/ 310 w 7004178"/>
              <a:gd name="connsiteY3" fmla="*/ 2047164 h 3706521"/>
              <a:gd name="connsiteX4" fmla="*/ 1337791 w 7004178"/>
              <a:gd name="connsiteY4" fmla="*/ 0 h 3706521"/>
              <a:gd name="connsiteX5" fmla="*/ 1337791 w 7004178"/>
              <a:gd name="connsiteY5" fmla="*/ 0 h 3706521"/>
              <a:gd name="connsiteX0" fmla="*/ 6989349 w 7016170"/>
              <a:gd name="connsiteY0" fmla="*/ 709585 h 3706997"/>
              <a:gd name="connsiteX1" fmla="*/ 6426230 w 7016170"/>
              <a:gd name="connsiteY1" fmla="*/ 3458027 h 3706997"/>
              <a:gd name="connsiteX2" fmla="*/ 1481093 w 7016170"/>
              <a:gd name="connsiteY2" fmla="*/ 3418764 h 3706997"/>
              <a:gd name="connsiteX3" fmla="*/ 310 w 7016170"/>
              <a:gd name="connsiteY3" fmla="*/ 2047164 h 3706997"/>
              <a:gd name="connsiteX4" fmla="*/ 1337791 w 7016170"/>
              <a:gd name="connsiteY4" fmla="*/ 0 h 3706997"/>
              <a:gd name="connsiteX5" fmla="*/ 1337791 w 7016170"/>
              <a:gd name="connsiteY5" fmla="*/ 0 h 3706997"/>
              <a:gd name="connsiteX0" fmla="*/ 6989349 w 6989349"/>
              <a:gd name="connsiteY0" fmla="*/ 709585 h 3770288"/>
              <a:gd name="connsiteX1" fmla="*/ 6426230 w 6989349"/>
              <a:gd name="connsiteY1" fmla="*/ 3458027 h 3770288"/>
              <a:gd name="connsiteX2" fmla="*/ 1481093 w 6989349"/>
              <a:gd name="connsiteY2" fmla="*/ 3418764 h 3770288"/>
              <a:gd name="connsiteX3" fmla="*/ 310 w 6989349"/>
              <a:gd name="connsiteY3" fmla="*/ 2047164 h 3770288"/>
              <a:gd name="connsiteX4" fmla="*/ 1337791 w 6989349"/>
              <a:gd name="connsiteY4" fmla="*/ 0 h 3770288"/>
              <a:gd name="connsiteX5" fmla="*/ 1337791 w 6989349"/>
              <a:gd name="connsiteY5" fmla="*/ 0 h 3770288"/>
              <a:gd name="connsiteX0" fmla="*/ 6989349 w 6989349"/>
              <a:gd name="connsiteY0" fmla="*/ 709585 h 3653323"/>
              <a:gd name="connsiteX1" fmla="*/ 6426230 w 6989349"/>
              <a:gd name="connsiteY1" fmla="*/ 3458027 h 3653323"/>
              <a:gd name="connsiteX2" fmla="*/ 1481093 w 6989349"/>
              <a:gd name="connsiteY2" fmla="*/ 3418764 h 3653323"/>
              <a:gd name="connsiteX3" fmla="*/ 310 w 6989349"/>
              <a:gd name="connsiteY3" fmla="*/ 2047164 h 3653323"/>
              <a:gd name="connsiteX4" fmla="*/ 1337791 w 6989349"/>
              <a:gd name="connsiteY4" fmla="*/ 0 h 3653323"/>
              <a:gd name="connsiteX5" fmla="*/ 1337791 w 6989349"/>
              <a:gd name="connsiteY5" fmla="*/ 0 h 3653323"/>
              <a:gd name="connsiteX0" fmla="*/ 6976097 w 7008138"/>
              <a:gd name="connsiteY0" fmla="*/ 736090 h 3705094"/>
              <a:gd name="connsiteX1" fmla="*/ 6426230 w 7008138"/>
              <a:gd name="connsiteY1" fmla="*/ 3458027 h 3705094"/>
              <a:gd name="connsiteX2" fmla="*/ 1481093 w 7008138"/>
              <a:gd name="connsiteY2" fmla="*/ 3418764 h 3705094"/>
              <a:gd name="connsiteX3" fmla="*/ 310 w 7008138"/>
              <a:gd name="connsiteY3" fmla="*/ 2047164 h 3705094"/>
              <a:gd name="connsiteX4" fmla="*/ 1337791 w 7008138"/>
              <a:gd name="connsiteY4" fmla="*/ 0 h 3705094"/>
              <a:gd name="connsiteX5" fmla="*/ 1337791 w 7008138"/>
              <a:gd name="connsiteY5" fmla="*/ 0 h 3705094"/>
              <a:gd name="connsiteX0" fmla="*/ 6976097 w 6976097"/>
              <a:gd name="connsiteY0" fmla="*/ 736090 h 3665436"/>
              <a:gd name="connsiteX1" fmla="*/ 6426230 w 6976097"/>
              <a:gd name="connsiteY1" fmla="*/ 3458027 h 3665436"/>
              <a:gd name="connsiteX2" fmla="*/ 1481093 w 6976097"/>
              <a:gd name="connsiteY2" fmla="*/ 3418764 h 3665436"/>
              <a:gd name="connsiteX3" fmla="*/ 310 w 6976097"/>
              <a:gd name="connsiteY3" fmla="*/ 2047164 h 3665436"/>
              <a:gd name="connsiteX4" fmla="*/ 1337791 w 6976097"/>
              <a:gd name="connsiteY4" fmla="*/ 0 h 3665436"/>
              <a:gd name="connsiteX5" fmla="*/ 1337791 w 6976097"/>
              <a:gd name="connsiteY5" fmla="*/ 0 h 3665436"/>
              <a:gd name="connsiteX0" fmla="*/ 6976097 w 6976097"/>
              <a:gd name="connsiteY0" fmla="*/ 736090 h 3619737"/>
              <a:gd name="connsiteX1" fmla="*/ 6792666 w 6976097"/>
              <a:gd name="connsiteY1" fmla="*/ 1952124 h 3619737"/>
              <a:gd name="connsiteX2" fmla="*/ 6426230 w 6976097"/>
              <a:gd name="connsiteY2" fmla="*/ 3458027 h 3619737"/>
              <a:gd name="connsiteX3" fmla="*/ 1481093 w 6976097"/>
              <a:gd name="connsiteY3" fmla="*/ 3418764 h 3619737"/>
              <a:gd name="connsiteX4" fmla="*/ 310 w 6976097"/>
              <a:gd name="connsiteY4" fmla="*/ 2047164 h 3619737"/>
              <a:gd name="connsiteX5" fmla="*/ 1337791 w 6976097"/>
              <a:gd name="connsiteY5" fmla="*/ 0 h 3619737"/>
              <a:gd name="connsiteX6" fmla="*/ 1337791 w 6976097"/>
              <a:gd name="connsiteY6" fmla="*/ 0 h 3619737"/>
              <a:gd name="connsiteX0" fmla="*/ 6976097 w 6976097"/>
              <a:gd name="connsiteY0" fmla="*/ 736090 h 3682575"/>
              <a:gd name="connsiteX1" fmla="*/ 6911935 w 6976097"/>
              <a:gd name="connsiteY1" fmla="*/ 1050976 h 3682575"/>
              <a:gd name="connsiteX2" fmla="*/ 6426230 w 6976097"/>
              <a:gd name="connsiteY2" fmla="*/ 3458027 h 3682575"/>
              <a:gd name="connsiteX3" fmla="*/ 1481093 w 6976097"/>
              <a:gd name="connsiteY3" fmla="*/ 3418764 h 3682575"/>
              <a:gd name="connsiteX4" fmla="*/ 310 w 6976097"/>
              <a:gd name="connsiteY4" fmla="*/ 2047164 h 3682575"/>
              <a:gd name="connsiteX5" fmla="*/ 1337791 w 6976097"/>
              <a:gd name="connsiteY5" fmla="*/ 0 h 3682575"/>
              <a:gd name="connsiteX6" fmla="*/ 1337791 w 6976097"/>
              <a:gd name="connsiteY6" fmla="*/ 0 h 3682575"/>
              <a:gd name="connsiteX0" fmla="*/ 7135123 w 7135123"/>
              <a:gd name="connsiteY0" fmla="*/ 590316 h 3682575"/>
              <a:gd name="connsiteX1" fmla="*/ 6911935 w 7135123"/>
              <a:gd name="connsiteY1" fmla="*/ 1050976 h 3682575"/>
              <a:gd name="connsiteX2" fmla="*/ 6426230 w 7135123"/>
              <a:gd name="connsiteY2" fmla="*/ 3458027 h 3682575"/>
              <a:gd name="connsiteX3" fmla="*/ 1481093 w 7135123"/>
              <a:gd name="connsiteY3" fmla="*/ 3418764 h 3682575"/>
              <a:gd name="connsiteX4" fmla="*/ 310 w 7135123"/>
              <a:gd name="connsiteY4" fmla="*/ 2047164 h 3682575"/>
              <a:gd name="connsiteX5" fmla="*/ 1337791 w 7135123"/>
              <a:gd name="connsiteY5" fmla="*/ 0 h 3682575"/>
              <a:gd name="connsiteX6" fmla="*/ 1337791 w 7135123"/>
              <a:gd name="connsiteY6" fmla="*/ 0 h 3682575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661699"/>
              <a:gd name="connsiteX1" fmla="*/ 6426230 w 7135123"/>
              <a:gd name="connsiteY1" fmla="*/ 3458027 h 3661699"/>
              <a:gd name="connsiteX2" fmla="*/ 1481093 w 7135123"/>
              <a:gd name="connsiteY2" fmla="*/ 3418764 h 3661699"/>
              <a:gd name="connsiteX3" fmla="*/ 310 w 7135123"/>
              <a:gd name="connsiteY3" fmla="*/ 2047164 h 3661699"/>
              <a:gd name="connsiteX4" fmla="*/ 1337791 w 7135123"/>
              <a:gd name="connsiteY4" fmla="*/ 0 h 3661699"/>
              <a:gd name="connsiteX5" fmla="*/ 1337791 w 7135123"/>
              <a:gd name="connsiteY5" fmla="*/ 0 h 3661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35123" h="3661699">
                <a:moveTo>
                  <a:pt x="7135123" y="590316"/>
                </a:moveTo>
                <a:cubicBezTo>
                  <a:pt x="6742272" y="704051"/>
                  <a:pt x="6937872" y="3112515"/>
                  <a:pt x="6426230" y="3458027"/>
                </a:cubicBezTo>
                <a:cubicBezTo>
                  <a:pt x="5914588" y="3803539"/>
                  <a:pt x="2552080" y="3653908"/>
                  <a:pt x="1481093" y="3418764"/>
                </a:cubicBezTo>
                <a:cubicBezTo>
                  <a:pt x="410106" y="3183620"/>
                  <a:pt x="24194" y="2616958"/>
                  <a:pt x="310" y="2047164"/>
                </a:cubicBezTo>
                <a:cubicBezTo>
                  <a:pt x="-23574" y="1477370"/>
                  <a:pt x="1337791" y="0"/>
                  <a:pt x="1337791" y="0"/>
                </a:cubicBezTo>
                <a:lnTo>
                  <a:pt x="1337791" y="0"/>
                </a:lnTo>
              </a:path>
            </a:pathLst>
          </a:cu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7BD6E9C-61D8-FE40-817A-E5BD4A4FE1DB}"/>
              </a:ext>
            </a:extLst>
          </p:cNvPr>
          <p:cNvSpPr txBox="1"/>
          <p:nvPr/>
        </p:nvSpPr>
        <p:spPr>
          <a:xfrm>
            <a:off x="321012" y="3233383"/>
            <a:ext cx="800219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フリーフォーム 73">
            <a:extLst>
              <a:ext uri="{FF2B5EF4-FFF2-40B4-BE49-F238E27FC236}">
                <a16:creationId xmlns:a16="http://schemas.microsoft.com/office/drawing/2014/main" id="{F0F443DE-42D9-A74E-8868-C1AA8CE66970}"/>
              </a:ext>
            </a:extLst>
          </p:cNvPr>
          <p:cNvSpPr/>
          <p:nvPr/>
        </p:nvSpPr>
        <p:spPr bwMode="auto">
          <a:xfrm>
            <a:off x="713291" y="2821147"/>
            <a:ext cx="7787757" cy="3011418"/>
          </a:xfrm>
          <a:custGeom>
            <a:avLst/>
            <a:gdLst>
              <a:gd name="connsiteX0" fmla="*/ 100706 w 8023231"/>
              <a:gd name="connsiteY0" fmla="*/ 0 h 2176818"/>
              <a:gd name="connsiteX1" fmla="*/ 1110640 w 8023231"/>
              <a:gd name="connsiteY1" fmla="*/ 1767385 h 2176818"/>
              <a:gd name="connsiteX2" fmla="*/ 8023231 w 8023231"/>
              <a:gd name="connsiteY2" fmla="*/ 2176818 h 2176818"/>
              <a:gd name="connsiteX0" fmla="*/ 89567 w 8059859"/>
              <a:gd name="connsiteY0" fmla="*/ 0 h 2169994"/>
              <a:gd name="connsiteX1" fmla="*/ 1147268 w 8059859"/>
              <a:gd name="connsiteY1" fmla="*/ 1760561 h 2169994"/>
              <a:gd name="connsiteX2" fmla="*/ 8059859 w 8059859"/>
              <a:gd name="connsiteY2" fmla="*/ 2169994 h 2169994"/>
              <a:gd name="connsiteX0" fmla="*/ 29500 w 7999792"/>
              <a:gd name="connsiteY0" fmla="*/ 0 h 2169994"/>
              <a:gd name="connsiteX1" fmla="*/ 1087201 w 7999792"/>
              <a:gd name="connsiteY1" fmla="*/ 1760561 h 2169994"/>
              <a:gd name="connsiteX2" fmla="*/ 7999792 w 7999792"/>
              <a:gd name="connsiteY2" fmla="*/ 2169994 h 2169994"/>
              <a:gd name="connsiteX0" fmla="*/ 29500 w 8435717"/>
              <a:gd name="connsiteY0" fmla="*/ 0 h 2206368"/>
              <a:gd name="connsiteX1" fmla="*/ 1087201 w 8435717"/>
              <a:gd name="connsiteY1" fmla="*/ 1760561 h 2206368"/>
              <a:gd name="connsiteX2" fmla="*/ 7900621 w 8435717"/>
              <a:gd name="connsiteY2" fmla="*/ 2177649 h 2206368"/>
              <a:gd name="connsiteX3" fmla="*/ 7999792 w 8435717"/>
              <a:gd name="connsiteY3" fmla="*/ 2169994 h 2206368"/>
              <a:gd name="connsiteX0" fmla="*/ 29500 w 8303969"/>
              <a:gd name="connsiteY0" fmla="*/ 0 h 2211530"/>
              <a:gd name="connsiteX1" fmla="*/ 1087201 w 8303969"/>
              <a:gd name="connsiteY1" fmla="*/ 1760561 h 2211530"/>
              <a:gd name="connsiteX2" fmla="*/ 7708464 w 8303969"/>
              <a:gd name="connsiteY2" fmla="*/ 2184275 h 2211530"/>
              <a:gd name="connsiteX3" fmla="*/ 7999792 w 8303969"/>
              <a:gd name="connsiteY3" fmla="*/ 2169994 h 2211530"/>
              <a:gd name="connsiteX0" fmla="*/ 29500 w 8192544"/>
              <a:gd name="connsiteY0" fmla="*/ 0 h 2186869"/>
              <a:gd name="connsiteX1" fmla="*/ 1087201 w 8192544"/>
              <a:gd name="connsiteY1" fmla="*/ 1760561 h 2186869"/>
              <a:gd name="connsiteX2" fmla="*/ 7708464 w 8192544"/>
              <a:gd name="connsiteY2" fmla="*/ 2184275 h 2186869"/>
              <a:gd name="connsiteX3" fmla="*/ 7608852 w 8192544"/>
              <a:gd name="connsiteY3" fmla="*/ 950794 h 2186869"/>
              <a:gd name="connsiteX0" fmla="*/ 29500 w 8198786"/>
              <a:gd name="connsiteY0" fmla="*/ 646093 h 2831554"/>
              <a:gd name="connsiteX1" fmla="*/ 1087201 w 8198786"/>
              <a:gd name="connsiteY1" fmla="*/ 2406654 h 2831554"/>
              <a:gd name="connsiteX2" fmla="*/ 7708464 w 8198786"/>
              <a:gd name="connsiteY2" fmla="*/ 2830368 h 2831554"/>
              <a:gd name="connsiteX3" fmla="*/ 7635357 w 8198786"/>
              <a:gd name="connsiteY3" fmla="*/ 0 h 2831554"/>
              <a:gd name="connsiteX0" fmla="*/ 29500 w 8237989"/>
              <a:gd name="connsiteY0" fmla="*/ 897884 h 3083252"/>
              <a:gd name="connsiteX1" fmla="*/ 1087201 w 8237989"/>
              <a:gd name="connsiteY1" fmla="*/ 2658445 h 3083252"/>
              <a:gd name="connsiteX2" fmla="*/ 7708464 w 8237989"/>
              <a:gd name="connsiteY2" fmla="*/ 3082159 h 3083252"/>
              <a:gd name="connsiteX3" fmla="*/ 7787757 w 8237989"/>
              <a:gd name="connsiteY3" fmla="*/ 0 h 3083252"/>
              <a:gd name="connsiteX0" fmla="*/ 29500 w 8201007"/>
              <a:gd name="connsiteY0" fmla="*/ 897884 h 3083268"/>
              <a:gd name="connsiteX1" fmla="*/ 1087201 w 8201007"/>
              <a:gd name="connsiteY1" fmla="*/ 2658445 h 3083268"/>
              <a:gd name="connsiteX2" fmla="*/ 7708464 w 8201007"/>
              <a:gd name="connsiteY2" fmla="*/ 3082159 h 3083268"/>
              <a:gd name="connsiteX3" fmla="*/ 7787757 w 8201007"/>
              <a:gd name="connsiteY3" fmla="*/ 0 h 3083268"/>
              <a:gd name="connsiteX0" fmla="*/ 29500 w 8194090"/>
              <a:gd name="connsiteY0" fmla="*/ 898357 h 3083709"/>
              <a:gd name="connsiteX1" fmla="*/ 1087201 w 8194090"/>
              <a:gd name="connsiteY1" fmla="*/ 2658918 h 3083709"/>
              <a:gd name="connsiteX2" fmla="*/ 7708464 w 8194090"/>
              <a:gd name="connsiteY2" fmla="*/ 3082632 h 3083709"/>
              <a:gd name="connsiteX3" fmla="*/ 7787757 w 8194090"/>
              <a:gd name="connsiteY3" fmla="*/ 473 h 3083709"/>
              <a:gd name="connsiteX0" fmla="*/ 29500 w 7801257"/>
              <a:gd name="connsiteY0" fmla="*/ 898361 h 3050593"/>
              <a:gd name="connsiteX1" fmla="*/ 1087201 w 7801257"/>
              <a:gd name="connsiteY1" fmla="*/ 2658922 h 3050593"/>
              <a:gd name="connsiteX2" fmla="*/ 7112117 w 7801257"/>
              <a:gd name="connsiteY2" fmla="*/ 3049505 h 3050593"/>
              <a:gd name="connsiteX3" fmla="*/ 7787757 w 7801257"/>
              <a:gd name="connsiteY3" fmla="*/ 477 h 3050593"/>
              <a:gd name="connsiteX0" fmla="*/ 29500 w 7787757"/>
              <a:gd name="connsiteY0" fmla="*/ 898468 h 3049612"/>
              <a:gd name="connsiteX1" fmla="*/ 1087201 w 7787757"/>
              <a:gd name="connsiteY1" fmla="*/ 2659029 h 3049612"/>
              <a:gd name="connsiteX2" fmla="*/ 7112117 w 7787757"/>
              <a:gd name="connsiteY2" fmla="*/ 3049612 h 3049612"/>
              <a:gd name="connsiteX3" fmla="*/ 7787757 w 7787757"/>
              <a:gd name="connsiteY3" fmla="*/ 584 h 3049612"/>
              <a:gd name="connsiteX0" fmla="*/ 29500 w 7787757"/>
              <a:gd name="connsiteY0" fmla="*/ 898468 h 3111470"/>
              <a:gd name="connsiteX1" fmla="*/ 1087201 w 7787757"/>
              <a:gd name="connsiteY1" fmla="*/ 2659029 h 3111470"/>
              <a:gd name="connsiteX2" fmla="*/ 7112117 w 7787757"/>
              <a:gd name="connsiteY2" fmla="*/ 3049612 h 3111470"/>
              <a:gd name="connsiteX3" fmla="*/ 7787757 w 7787757"/>
              <a:gd name="connsiteY3" fmla="*/ 584 h 3111470"/>
              <a:gd name="connsiteX0" fmla="*/ 29500 w 7787757"/>
              <a:gd name="connsiteY0" fmla="*/ 898498 h 3011498"/>
              <a:gd name="connsiteX1" fmla="*/ 1087201 w 7787757"/>
              <a:gd name="connsiteY1" fmla="*/ 2659059 h 3011498"/>
              <a:gd name="connsiteX2" fmla="*/ 7052482 w 7787757"/>
              <a:gd name="connsiteY2" fmla="*/ 2923746 h 3011498"/>
              <a:gd name="connsiteX3" fmla="*/ 7787757 w 7787757"/>
              <a:gd name="connsiteY3" fmla="*/ 614 h 3011498"/>
              <a:gd name="connsiteX0" fmla="*/ 29500 w 7787757"/>
              <a:gd name="connsiteY0" fmla="*/ 898428 h 3011428"/>
              <a:gd name="connsiteX1" fmla="*/ 1087201 w 7787757"/>
              <a:gd name="connsiteY1" fmla="*/ 2658989 h 3011428"/>
              <a:gd name="connsiteX2" fmla="*/ 7052482 w 7787757"/>
              <a:gd name="connsiteY2" fmla="*/ 2923676 h 3011428"/>
              <a:gd name="connsiteX3" fmla="*/ 7787757 w 7787757"/>
              <a:gd name="connsiteY3" fmla="*/ 544 h 3011428"/>
              <a:gd name="connsiteX0" fmla="*/ 29500 w 7787757"/>
              <a:gd name="connsiteY0" fmla="*/ 898418 h 3011418"/>
              <a:gd name="connsiteX1" fmla="*/ 1087201 w 7787757"/>
              <a:gd name="connsiteY1" fmla="*/ 2658979 h 3011418"/>
              <a:gd name="connsiteX2" fmla="*/ 7052482 w 7787757"/>
              <a:gd name="connsiteY2" fmla="*/ 2923666 h 3011418"/>
              <a:gd name="connsiteX3" fmla="*/ 7787757 w 7787757"/>
              <a:gd name="connsiteY3" fmla="*/ 534 h 301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7757" h="3011418">
                <a:moveTo>
                  <a:pt x="29500" y="898418"/>
                </a:moveTo>
                <a:cubicBezTo>
                  <a:pt x="10733" y="1587061"/>
                  <a:pt x="-233220" y="2296176"/>
                  <a:pt x="1087201" y="2658979"/>
                </a:cubicBezTo>
                <a:cubicBezTo>
                  <a:pt x="2399055" y="3021921"/>
                  <a:pt x="6669010" y="3093966"/>
                  <a:pt x="7052482" y="2923666"/>
                </a:cubicBezTo>
                <a:cubicBezTo>
                  <a:pt x="7422702" y="2786496"/>
                  <a:pt x="7572446" y="-44572"/>
                  <a:pt x="7787757" y="534"/>
                </a:cubicBezTo>
              </a:path>
            </a:pathLst>
          </a:custGeom>
          <a:ln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6C23FF0-FEC6-7E48-B481-AB68E5C3E964}"/>
              </a:ext>
            </a:extLst>
          </p:cNvPr>
          <p:cNvSpPr txBox="1"/>
          <p:nvPr/>
        </p:nvSpPr>
        <p:spPr>
          <a:xfrm>
            <a:off x="2676817" y="5795716"/>
            <a:ext cx="6216510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Layer (i.e. HTTPS, SNMP) API to control SME (start/stop forwarding)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IGMP to control router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0AECC2B-E154-0B4F-9676-2CC4E6358864}"/>
              </a:ext>
            </a:extLst>
          </p:cNvPr>
          <p:cNvCxnSpPr>
            <a:endCxn id="38" idx="3"/>
          </p:cNvCxnSpPr>
          <p:nvPr/>
        </p:nvCxnSpPr>
        <p:spPr bwMode="auto">
          <a:xfrm flipH="1">
            <a:off x="7765532" y="2666702"/>
            <a:ext cx="803927" cy="23610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9024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78899-EE6F-3E43-8E1D-DE9016B83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Content List Item</a:t>
            </a:r>
            <a:br>
              <a:rPr kumimoji="1" lang="en-US" altLang="ja-JP" sz="2800" dirty="0"/>
            </a:br>
            <a:r>
              <a:rPr kumimoji="1" lang="en-US" altLang="ja-JP" sz="2800" dirty="0"/>
              <a:t>(Enhanced Broadcast Services Tuple field, Figure 9-839b)</a:t>
            </a:r>
            <a:endParaRPr kumimoji="1" lang="ja-JP" altLang="en-US" sz="28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B040FD-C55F-8B48-85AF-10E033B4F3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2A371D-0917-7F4E-A29B-30FC16C6BA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C0FE44F-D83E-FE4E-B322-041EC53803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9BC083-CA89-E341-89DE-22FA5F83BD47}"/>
              </a:ext>
            </a:extLst>
          </p:cNvPr>
          <p:cNvSpPr/>
          <p:nvPr/>
        </p:nvSpPr>
        <p:spPr bwMode="auto">
          <a:xfrm>
            <a:off x="1365261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DCEC455-68CD-EC43-9CDB-7B3A6FE9DB5F}"/>
              </a:ext>
            </a:extLst>
          </p:cNvPr>
          <p:cNvSpPr/>
          <p:nvPr/>
        </p:nvSpPr>
        <p:spPr bwMode="auto">
          <a:xfrm>
            <a:off x="2183564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ID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63E3BE-CC17-434D-BB83-BBCF6D54CD86}"/>
              </a:ext>
            </a:extLst>
          </p:cNvPr>
          <p:cNvSpPr/>
          <p:nvPr/>
        </p:nvSpPr>
        <p:spPr bwMode="auto">
          <a:xfrm>
            <a:off x="2998571" y="2108353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Negotiation Method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71B3BC-141C-BD48-975D-940E234BA6C1}"/>
              </a:ext>
            </a:extLst>
          </p:cNvPr>
          <p:cNvSpPr/>
          <p:nvPr/>
        </p:nvSpPr>
        <p:spPr bwMode="auto">
          <a:xfrm>
            <a:off x="3952404" y="2109496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A73481-DCB7-8A42-82E7-AD57FD143B45}"/>
              </a:ext>
            </a:extLst>
          </p:cNvPr>
          <p:cNvSpPr/>
          <p:nvPr/>
        </p:nvSpPr>
        <p:spPr bwMode="auto">
          <a:xfrm>
            <a:off x="4906236" y="2108353"/>
            <a:ext cx="102474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BD6D23E-7861-E843-BE5E-0D03CE7D6E5F}"/>
              </a:ext>
            </a:extLst>
          </p:cNvPr>
          <p:cNvSpPr/>
          <p:nvPr/>
        </p:nvSpPr>
        <p:spPr bwMode="auto">
          <a:xfrm>
            <a:off x="5930977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Authentication Algorithm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33573E2-0A0A-3A4D-8575-3C4B5123322F}"/>
              </a:ext>
            </a:extLst>
          </p:cNvPr>
          <p:cNvSpPr/>
          <p:nvPr/>
        </p:nvSpPr>
        <p:spPr bwMode="auto">
          <a:xfrm>
            <a:off x="7089743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Type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6B3F22-C29B-2545-8C28-0F16962F7738}"/>
              </a:ext>
            </a:extLst>
          </p:cNvPr>
          <p:cNvSpPr/>
          <p:nvPr/>
        </p:nvSpPr>
        <p:spPr bwMode="auto">
          <a:xfrm>
            <a:off x="8248509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6A186C4-E9C8-8948-8394-7FA3576AB7DF}"/>
              </a:ext>
            </a:extLst>
          </p:cNvPr>
          <p:cNvSpPr/>
          <p:nvPr/>
        </p:nvSpPr>
        <p:spPr bwMode="auto">
          <a:xfrm>
            <a:off x="9257501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 Length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E0651BC-9035-DE49-B221-D4459F50819E}"/>
              </a:ext>
            </a:extLst>
          </p:cNvPr>
          <p:cNvSpPr/>
          <p:nvPr/>
        </p:nvSpPr>
        <p:spPr bwMode="auto">
          <a:xfrm>
            <a:off x="10266493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6E7B4E-1266-2042-A78A-704C0FCD446E}"/>
              </a:ext>
            </a:extLst>
          </p:cNvPr>
          <p:cNvSpPr/>
          <p:nvPr/>
        </p:nvSpPr>
        <p:spPr bwMode="auto">
          <a:xfrm>
            <a:off x="1365261" y="3974396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63C3424-6731-3640-A1F1-3802488C1D35}"/>
              </a:ext>
            </a:extLst>
          </p:cNvPr>
          <p:cNvSpPr/>
          <p:nvPr/>
        </p:nvSpPr>
        <p:spPr bwMode="auto">
          <a:xfrm>
            <a:off x="2183564" y="3974396"/>
            <a:ext cx="101683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0980C06-E890-8C40-A19F-B6E5037FA399}"/>
              </a:ext>
            </a:extLst>
          </p:cNvPr>
          <p:cNvSpPr/>
          <p:nvPr/>
        </p:nvSpPr>
        <p:spPr bwMode="auto">
          <a:xfrm>
            <a:off x="3200400" y="3978623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FE38DC8-72F8-DC4F-B173-99A64AFFE7C0}"/>
              </a:ext>
            </a:extLst>
          </p:cNvPr>
          <p:cNvSpPr/>
          <p:nvPr/>
        </p:nvSpPr>
        <p:spPr bwMode="auto">
          <a:xfrm>
            <a:off x="4091152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79F6E95-CA4D-8842-A826-F14AA0F07EF8}"/>
              </a:ext>
            </a:extLst>
          </p:cNvPr>
          <p:cNvSpPr/>
          <p:nvPr/>
        </p:nvSpPr>
        <p:spPr bwMode="auto">
          <a:xfrm>
            <a:off x="4981904" y="3982850"/>
            <a:ext cx="102013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Required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EC0598D-CA00-4C46-A16C-A24C0C1E87FD}"/>
              </a:ext>
            </a:extLst>
          </p:cNvPr>
          <p:cNvSpPr/>
          <p:nvPr/>
        </p:nvSpPr>
        <p:spPr bwMode="auto">
          <a:xfrm>
            <a:off x="6002035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sng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endParaRPr kumimoji="0" lang="ja-JP" altLang="en-US" sz="1200" b="0" i="0" u="sng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0534051-3587-F84D-8F88-4F17218A27B6}"/>
              </a:ext>
            </a:extLst>
          </p:cNvPr>
          <p:cNvSpPr/>
          <p:nvPr/>
        </p:nvSpPr>
        <p:spPr bwMode="auto">
          <a:xfrm>
            <a:off x="6892787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Reserved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68E2631E-1500-3B4A-8FA3-559B2B332334}"/>
              </a:ext>
            </a:extLst>
          </p:cNvPr>
          <p:cNvCxnSpPr/>
          <p:nvPr/>
        </p:nvCxnSpPr>
        <p:spPr bwMode="auto">
          <a:xfrm>
            <a:off x="1365261" y="2883605"/>
            <a:ext cx="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3348347C-AA03-0941-B7ED-E8266488FCE2}"/>
              </a:ext>
            </a:extLst>
          </p:cNvPr>
          <p:cNvCxnSpPr/>
          <p:nvPr/>
        </p:nvCxnSpPr>
        <p:spPr bwMode="auto">
          <a:xfrm>
            <a:off x="2179099" y="2883605"/>
            <a:ext cx="560444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CA6DBC5-9D47-3C41-812C-4FC96321A8D0}"/>
              </a:ext>
            </a:extLst>
          </p:cNvPr>
          <p:cNvSpPr txBox="1"/>
          <p:nvPr/>
        </p:nvSpPr>
        <p:spPr>
          <a:xfrm>
            <a:off x="1570041" y="3666619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B0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9EC60CA-95EB-6348-A1E9-D9CB5FAC452D}"/>
              </a:ext>
            </a:extLst>
          </p:cNvPr>
          <p:cNvSpPr txBox="1"/>
          <p:nvPr/>
        </p:nvSpPr>
        <p:spPr>
          <a:xfrm>
            <a:off x="2489843" y="3658165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DBD73A-3B9D-3640-9918-71C94228A623}"/>
              </a:ext>
            </a:extLst>
          </p:cNvPr>
          <p:cNvSpPr txBox="1"/>
          <p:nvPr/>
        </p:nvSpPr>
        <p:spPr>
          <a:xfrm>
            <a:off x="3445914" y="3657714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204F8E3-02AC-414F-A6F1-6500AF815FBD}"/>
              </a:ext>
            </a:extLst>
          </p:cNvPr>
          <p:cNvSpPr txBox="1"/>
          <p:nvPr/>
        </p:nvSpPr>
        <p:spPr>
          <a:xfrm>
            <a:off x="4334389" y="365771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18DE67B-D705-8146-98A7-8D798F99B149}"/>
              </a:ext>
            </a:extLst>
          </p:cNvPr>
          <p:cNvSpPr txBox="1"/>
          <p:nvPr/>
        </p:nvSpPr>
        <p:spPr>
          <a:xfrm>
            <a:off x="5292165" y="3657712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8BB6608-0437-C547-BFD4-1EC8D7CA10C4}"/>
              </a:ext>
            </a:extLst>
          </p:cNvPr>
          <p:cNvSpPr txBox="1"/>
          <p:nvPr/>
        </p:nvSpPr>
        <p:spPr>
          <a:xfrm>
            <a:off x="6245272" y="367507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B5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FE9E5F5-CF56-EC4E-BF56-3B0907D344C4}"/>
              </a:ext>
            </a:extLst>
          </p:cNvPr>
          <p:cNvSpPr txBox="1"/>
          <p:nvPr/>
        </p:nvSpPr>
        <p:spPr>
          <a:xfrm>
            <a:off x="7056675" y="3675072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B6-7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222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8" y="2497262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1977712" y="1962876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2208666" y="3376465"/>
            <a:ext cx="126829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EBCS filter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  <a:endCxn id="16" idx="3"/>
          </p:cNvCxnSpPr>
          <p:nvPr/>
        </p:nvCxnSpPr>
        <p:spPr bwMode="auto">
          <a:xfrm flipH="1" flipV="1">
            <a:off x="3476962" y="3561131"/>
            <a:ext cx="514190" cy="106387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C755540B-4B07-DE44-A5E5-76C947147919}"/>
              </a:ext>
            </a:extLst>
          </p:cNvPr>
          <p:cNvCxnSpPr>
            <a:cxnSpLocks/>
          </p:cNvCxnSpPr>
          <p:nvPr/>
        </p:nvCxnSpPr>
        <p:spPr bwMode="auto">
          <a:xfrm flipH="1">
            <a:off x="1247951" y="3561130"/>
            <a:ext cx="960715" cy="106387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1977712" y="3745797"/>
            <a:ext cx="230956" cy="87920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1" y="4625000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8" y="4624998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2" y="3906894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C067CE9-817B-D548-A51F-CBBD01B41451}"/>
              </a:ext>
            </a:extLst>
          </p:cNvPr>
          <p:cNvSpPr/>
          <p:nvPr/>
        </p:nvSpPr>
        <p:spPr bwMode="auto">
          <a:xfrm>
            <a:off x="5283944" y="2497262"/>
            <a:ext cx="2137061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DDBC11B-DBEA-344C-899F-2FB5EEF3A6EE}"/>
              </a:ext>
            </a:extLst>
          </p:cNvPr>
          <p:cNvSpPr txBox="1"/>
          <p:nvPr/>
        </p:nvSpPr>
        <p:spPr>
          <a:xfrm>
            <a:off x="5263874" y="1962876"/>
            <a:ext cx="217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receiver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7" y="3845691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6" y="4880200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2" y="4185398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C656F27-0D3B-214B-BFA9-D0BBA59B70B7}"/>
              </a:ext>
            </a:extLst>
          </p:cNvPr>
          <p:cNvCxnSpPr/>
          <p:nvPr/>
        </p:nvCxnSpPr>
        <p:spPr bwMode="auto">
          <a:xfrm>
            <a:off x="2084963" y="4185398"/>
            <a:ext cx="292659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B763D68F-1C4E-4E46-9548-1625EA21D6F8}"/>
              </a:ext>
            </a:extLst>
          </p:cNvPr>
          <p:cNvCxnSpPr>
            <a:cxnSpLocks/>
          </p:cNvCxnSpPr>
          <p:nvPr/>
        </p:nvCxnSpPr>
        <p:spPr bwMode="auto">
          <a:xfrm flipH="1">
            <a:off x="5889722" y="2513268"/>
            <a:ext cx="6203" cy="21058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5BE0AB09-E21E-7142-BC8E-53393486B6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477741" y="2513269"/>
            <a:ext cx="242229" cy="210584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F1C392A9-F142-AB40-8C0F-309EF075909D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325" y="2507381"/>
            <a:ext cx="0" cy="105374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円/楕円 70">
            <a:extLst>
              <a:ext uri="{FF2B5EF4-FFF2-40B4-BE49-F238E27FC236}">
                <a16:creationId xmlns:a16="http://schemas.microsoft.com/office/drawing/2014/main" id="{7A6432A1-3606-3342-BA21-2F53BC5B0C63}"/>
              </a:ext>
            </a:extLst>
          </p:cNvPr>
          <p:cNvSpPr/>
          <p:nvPr/>
        </p:nvSpPr>
        <p:spPr bwMode="auto">
          <a:xfrm>
            <a:off x="6685987" y="3566663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C49E02F4-E1AC-9343-B5CA-AA9F451CE7E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881" y="3677340"/>
            <a:ext cx="0" cy="94177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B1E8A76-C892-9E45-B98E-E45B8B8B3FD9}"/>
              </a:ext>
            </a:extLst>
          </p:cNvPr>
          <p:cNvSpPr txBox="1"/>
          <p:nvPr/>
        </p:nvSpPr>
        <p:spPr>
          <a:xfrm rot="16562898">
            <a:off x="5772161" y="3591908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36063B1-1236-4C4A-85D7-2DC679B5AB02}"/>
              </a:ext>
            </a:extLst>
          </p:cNvPr>
          <p:cNvSpPr txBox="1"/>
          <p:nvPr/>
        </p:nvSpPr>
        <p:spPr>
          <a:xfrm>
            <a:off x="7076939" y="3222576"/>
            <a:ext cx="1019574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DA address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filtering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BFE719AB-4174-F04B-9704-B9753AC5C327}"/>
              </a:ext>
            </a:extLst>
          </p:cNvPr>
          <p:cNvCxnSpPr>
            <a:stCxn id="75" idx="1"/>
            <a:endCxn id="71" idx="6"/>
          </p:cNvCxnSpPr>
          <p:nvPr/>
        </p:nvCxnSpPr>
        <p:spPr bwMode="auto">
          <a:xfrm flipH="1">
            <a:off x="6796663" y="3484186"/>
            <a:ext cx="280276" cy="1378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 w="med" len="med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CEEC4AB-4897-9A44-976C-453132743858}"/>
              </a:ext>
            </a:extLst>
          </p:cNvPr>
          <p:cNvSpPr txBox="1"/>
          <p:nvPr/>
        </p:nvSpPr>
        <p:spPr>
          <a:xfrm>
            <a:off x="6467063" y="5099731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FC65DBA3-6D2F-0A4C-A042-CEF6F29E99B3}"/>
              </a:ext>
            </a:extLst>
          </p:cNvPr>
          <p:cNvCxnSpPr>
            <a:cxnSpLocks/>
          </p:cNvCxnSpPr>
          <p:nvPr/>
        </p:nvCxnSpPr>
        <p:spPr bwMode="auto">
          <a:xfrm>
            <a:off x="6763617" y="4171379"/>
            <a:ext cx="274584" cy="9563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95FDF38-85BB-B646-93F7-FF4C4978B75A}"/>
              </a:ext>
            </a:extLst>
          </p:cNvPr>
          <p:cNvSpPr txBox="1"/>
          <p:nvPr/>
        </p:nvSpPr>
        <p:spPr>
          <a:xfrm>
            <a:off x="6030422" y="4604522"/>
            <a:ext cx="734496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bypass)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1060081" y="4634095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725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7582F-DA32-3146-A1C4-3168EAE8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Define New </a:t>
            </a:r>
            <a:r>
              <a:rPr lang="en-US" altLang="ja-JP" dirty="0" err="1"/>
              <a:t>eBCS</a:t>
            </a:r>
            <a:r>
              <a:rPr lang="en-US" altLang="ja-JP" dirty="0"/>
              <a:t> Data frame</a:t>
            </a:r>
            <a:br>
              <a:rPr lang="en-US" altLang="ja-JP" dirty="0"/>
            </a:br>
            <a:r>
              <a:rPr lang="en-US" altLang="ja-JP" dirty="0"/>
              <a:t>(Copied from 11-19/1506r3)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A49515-06F0-B847-848D-FD9229C66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Add a definition for Class 1 frames in 11.3.3 like following.</a:t>
            </a:r>
          </a:p>
          <a:p>
            <a:pPr marL="0" indent="0"/>
            <a:r>
              <a:rPr lang="en-US" altLang="ja-JP" dirty="0"/>
              <a:t>	3) Data frames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dirty="0" err="1"/>
              <a:t>i</a:t>
            </a:r>
            <a:r>
              <a:rPr lang="en-US" altLang="ja-JP" dirty="0"/>
              <a:t>) Data frames between IBSS STAs</a:t>
            </a:r>
          </a:p>
          <a:p>
            <a:pPr marL="0" indent="0"/>
            <a:r>
              <a:rPr lang="en-US" altLang="ja-JP" dirty="0"/>
              <a:t>		ii) Data frames within PBSS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u="sng" dirty="0">
                <a:solidFill>
                  <a:srgbClr val="FF0000"/>
                </a:solidFill>
              </a:rPr>
              <a:t>iii) </a:t>
            </a:r>
            <a:r>
              <a:rPr lang="en-US" altLang="ja-JP" u="sng" dirty="0" err="1">
                <a:solidFill>
                  <a:srgbClr val="FF0000"/>
                </a:solidFill>
              </a:rPr>
              <a:t>eBCS</a:t>
            </a:r>
            <a:r>
              <a:rPr lang="en-US" altLang="ja-JP" u="sng" dirty="0">
                <a:solidFill>
                  <a:srgbClr val="FF0000"/>
                </a:solidFill>
              </a:rPr>
              <a:t> Data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One or more subtype value(s) for Frame Control field should be assigned.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63C6-C2B8-544F-ACFD-94A94F0C2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D78918-3E8C-4349-BEAC-49B9559E9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910EFE1-F006-D648-9D94-6D737BB8FC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54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979D0D-592B-F647-ABAB-17540B82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MIB Variables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E65ADE-9AC5-9C45-B9D7-7780A4261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dot11EBCSInfoInterval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dot11EBCSHCFAKeyChangeInterval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dot11EBCSHCFAHashDistance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dot11EBCSInfoTxRate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dot11EBCSDataTxRate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dot11EBCSContentList (will be added in D1.03)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C74E4E-D7FA-4040-A7E5-28BDE0F2A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7BE15B-0A55-994D-B968-22D7AB810D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5A28882-D37A-A74F-A2A2-DF677178CE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301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4F4BC-469C-8C4F-8A6C-A28388D6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D224C6-BB28-7049-9763-004D5E25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EBCSINFO.request</a:t>
            </a:r>
            <a:r>
              <a:rPr kumimoji="1" lang="en-US" altLang="ja-JP" dirty="0"/>
              <a:t> (6.3.200.2)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transmit EBCS Info frame.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42CBC9-C5E4-1340-A840-6EE7D9A8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AB3E2A-329D-344E-864F-C616FA758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863EBF2-B434-CD44-830A-75A94F1DF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15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BB0E3-F065-7045-AD1F-EE5801A2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receiver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18E073-56BC-6947-B874-53DDA9060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EBCSINFO.indication</a:t>
            </a:r>
            <a:r>
              <a:rPr kumimoji="1" lang="en-US" altLang="ja-JP" dirty="0"/>
              <a:t> (6.3.200.3)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Indicates EBCS Info frame reception.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EBCSRECEIVE.request</a:t>
            </a:r>
            <a:r>
              <a:rPr kumimoji="1" lang="en-US" altLang="ja-JP" dirty="0"/>
              <a:t> (not in D1.02)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receive specified EBCS traffic stream.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141248-4F0F-6D4A-BFD1-FD2ABFBCD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D7DA4-2836-244A-A796-41DD93D4A6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8B07040-5BDE-874A-A62E-40E40C1314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45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EBCS architecture.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R1: Add slides 9-13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30294-6D6B-C948-9F59-43003A6C1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7C6554-E1D2-FD46-A234-CF41FEA2E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provides 2 types of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DL: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An EBCS AP distributes multicast contents to both associated and unassociated EBCS receivers with origin authenticity.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EBCS UL: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The EBCS UL Service procedure allows a non-AP STA to transmit an EBCS UL frame with the</a:t>
            </a:r>
            <a:r>
              <a:rPr lang="ja-JP" altLang="en-US"/>
              <a:t>　</a:t>
            </a:r>
            <a:r>
              <a:rPr lang="en-US" altLang="ja-JP" dirty="0"/>
              <a:t>expectation that one or more EBCS APs in the neighborhood would relay the HLP payload carried in the frame to a destination specified in the frame.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E25E96-DC94-8540-A2BD-01E292B2D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D47A-1666-2242-A4DE-E4A713F4B7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0C4554A-CE7A-FC40-B1A7-76892ABFC6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217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DL Use Case:  Stadium Video Distribution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4"/>
            <a:ext cx="4780409" cy="1375272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audience, coaches and referees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Broadcasters, e.g., Live TV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244104"/>
            <a:ext cx="478040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Reuse existing technology while reducing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916482"/>
            <a:ext cx="4780408" cy="216152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videos to a large number of densely located STAs, which may be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multiple video streams, e.g.: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live video feed/Video Highlights Replay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from different angles of the game (e.g., in soccer)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of different sport activities that take place in parallel (e.g., athletics)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videos to a large number of densely located STAs. These STAs may be associated, or unassociated with the AP or may be  STAs that do not transmit.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268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CD67C1-AA58-45BA-8EA6-CF6040F8A425}"/>
              </a:ext>
            </a:extLst>
          </p:cNvPr>
          <p:cNvGrpSpPr/>
          <p:nvPr/>
        </p:nvGrpSpPr>
        <p:grpSpPr>
          <a:xfrm>
            <a:off x="1254831" y="1916832"/>
            <a:ext cx="4511479" cy="1561470"/>
            <a:chOff x="7070921" y="990600"/>
            <a:chExt cx="4511479" cy="1687715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A2CF56-51DF-4AF8-8572-DAC83B4D7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6751" y="1081087"/>
              <a:ext cx="374005" cy="5334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E67DF28-AEBE-42E8-A63C-EF6A5D7C4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41551" y="990600"/>
              <a:ext cx="3019425" cy="714375"/>
            </a:xfrm>
            <a:prstGeom prst="rect">
              <a:avLst/>
            </a:prstGeom>
          </p:spPr>
        </p:pic>
        <p:cxnSp>
          <p:nvCxnSpPr>
            <p:cNvPr id="29" name="Elbow Connector 6">
              <a:extLst>
                <a:ext uri="{FF2B5EF4-FFF2-40B4-BE49-F238E27FC236}">
                  <a16:creationId xmlns:a16="http://schemas.microsoft.com/office/drawing/2014/main" id="{FFA7E8E5-67DC-407A-8B90-7C0688796AE6}"/>
                </a:ext>
              </a:extLst>
            </p:cNvPr>
            <p:cNvCxnSpPr/>
            <p:nvPr/>
          </p:nvCxnSpPr>
          <p:spPr bwMode="auto">
            <a:xfrm flipV="1">
              <a:off x="10313351" y="1347787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355A7BC-1291-426B-8BD4-D516D4AB3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0921" y="1233815"/>
              <a:ext cx="407694" cy="266700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A7B15D0C-72E9-403C-9CC5-21805DFD50BC}"/>
                </a:ext>
              </a:extLst>
            </p:cNvPr>
            <p:cNvSpPr txBox="1"/>
            <p:nvPr/>
          </p:nvSpPr>
          <p:spPr>
            <a:xfrm>
              <a:off x="9607444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32" name="TextBox 9">
              <a:extLst>
                <a:ext uri="{FF2B5EF4-FFF2-40B4-BE49-F238E27FC236}">
                  <a16:creationId xmlns:a16="http://schemas.microsoft.com/office/drawing/2014/main" id="{92C02D96-6361-4F83-AAB6-E73DCA4C711F}"/>
                </a:ext>
              </a:extLst>
            </p:cNvPr>
            <p:cNvSpPr txBox="1"/>
            <p:nvPr/>
          </p:nvSpPr>
          <p:spPr>
            <a:xfrm>
              <a:off x="10820401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2A9AA08C-62EE-47C7-9F9E-54F7D24B9186}"/>
                </a:ext>
              </a:extLst>
            </p:cNvPr>
            <p:cNvSpPr txBox="1"/>
            <p:nvPr/>
          </p:nvSpPr>
          <p:spPr>
            <a:xfrm>
              <a:off x="7070921" y="1521731"/>
              <a:ext cx="65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A902458E-7B0E-4522-9363-E7FF40317ED1}"/>
                </a:ext>
              </a:extLst>
            </p:cNvPr>
            <p:cNvSpPr txBox="1"/>
            <p:nvPr/>
          </p:nvSpPr>
          <p:spPr>
            <a:xfrm>
              <a:off x="7573401" y="2416705"/>
              <a:ext cx="656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STA 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9EDC09D-AA76-46B1-B938-5D065F7B8457}"/>
                </a:ext>
              </a:extLst>
            </p:cNvPr>
            <p:cNvSpPr/>
            <p:nvPr/>
          </p:nvSpPr>
          <p:spPr bwMode="auto">
            <a:xfrm>
              <a:off x="7341551" y="1290309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D0359DF-17A2-4E61-BB53-8401A7A0949A}"/>
                </a:ext>
              </a:extLst>
            </p:cNvPr>
            <p:cNvCxnSpPr/>
            <p:nvPr/>
          </p:nvCxnSpPr>
          <p:spPr bwMode="auto">
            <a:xfrm>
              <a:off x="7596845" y="1392981"/>
              <a:ext cx="736035" cy="21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A144301-ECE1-4275-906D-168FE092C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072" y="2032103"/>
              <a:ext cx="407694" cy="203413"/>
            </a:xfrm>
            <a:prstGeom prst="rect">
              <a:avLst/>
            </a:prstGeom>
          </p:spPr>
        </p:pic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5B4D999-B822-49DD-980A-25F3AB955DC0}"/>
                </a:ext>
              </a:extLst>
            </p:cNvPr>
            <p:cNvCxnSpPr/>
            <p:nvPr/>
          </p:nvCxnSpPr>
          <p:spPr bwMode="auto">
            <a:xfrm flipV="1">
              <a:off x="7892942" y="1600200"/>
              <a:ext cx="489058" cy="5186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id="{9FE518D1-433B-41FC-939E-546EAF641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195" y="2730239"/>
            <a:ext cx="2691352" cy="41362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907" y="685801"/>
            <a:ext cx="8808924" cy="510952"/>
          </a:xfrm>
        </p:spPr>
        <p:txBody>
          <a:bodyPr/>
          <a:lstStyle/>
          <a:p>
            <a:r>
              <a:rPr kumimoji="1" lang="en-US" altLang="ja-JP" dirty="0"/>
              <a:t>UL Use Case:  Low Power Sensor UL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2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IoT 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APs, IoT devices,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172098"/>
            <a:ext cx="4605764" cy="1209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enable low power sensor STA operations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880428"/>
            <a:ext cx="4605766" cy="206073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are not associated with itself to end-servers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STAs have pre-configured keys to enable secure message delivery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are expected to generate low rate data: e.g., 100bps short burst once a day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APs may enforce service policy 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150019"/>
            <a:ext cx="4536505" cy="123130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IoT devices automatically connect to the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 zero setup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Low power IoT devices in mobility report to their servers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 scanning and association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876B940-A82D-4BF9-82DE-838B133B8C79}"/>
              </a:ext>
            </a:extLst>
          </p:cNvPr>
          <p:cNvGrpSpPr/>
          <p:nvPr/>
        </p:nvGrpSpPr>
        <p:grpSpPr>
          <a:xfrm>
            <a:off x="1387600" y="3592561"/>
            <a:ext cx="3988319" cy="1385890"/>
            <a:chOff x="7123588" y="3570085"/>
            <a:chExt cx="4474491" cy="239360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A6A0AAE-E837-494C-875D-654B3C2DE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65418" y="4766731"/>
              <a:ext cx="3019425" cy="714375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E8EBA8-0F96-4D18-9279-D158A5C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430" y="3660572"/>
              <a:ext cx="374005" cy="53340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920A7FA-FB2F-43B1-BD6F-81658350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57230" y="3570085"/>
              <a:ext cx="3019425" cy="714375"/>
            </a:xfrm>
            <a:prstGeom prst="rect">
              <a:avLst/>
            </a:prstGeom>
          </p:spPr>
        </p:pic>
        <p:cxnSp>
          <p:nvCxnSpPr>
            <p:cNvPr id="46" name="Elbow Connector 27">
              <a:extLst>
                <a:ext uri="{FF2B5EF4-FFF2-40B4-BE49-F238E27FC236}">
                  <a16:creationId xmlns:a16="http://schemas.microsoft.com/office/drawing/2014/main" id="{ECCB1300-C2EF-4791-B8D7-1B4F429836EE}"/>
                </a:ext>
              </a:extLst>
            </p:cNvPr>
            <p:cNvCxnSpPr/>
            <p:nvPr/>
          </p:nvCxnSpPr>
          <p:spPr bwMode="auto">
            <a:xfrm flipV="1">
              <a:off x="10329030" y="3927272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0411DC6-23FF-4BE8-9DC9-1BDF9146B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88" y="3810000"/>
              <a:ext cx="407694" cy="266700"/>
            </a:xfrm>
            <a:prstGeom prst="rect">
              <a:avLst/>
            </a:prstGeom>
          </p:spPr>
        </p:pic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2A72A7B1-DAA3-491D-B33A-B4EB82340986}"/>
                </a:ext>
              </a:extLst>
            </p:cNvPr>
            <p:cNvSpPr txBox="1"/>
            <p:nvPr/>
          </p:nvSpPr>
          <p:spPr>
            <a:xfrm>
              <a:off x="9623123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E405BC0F-0382-4961-806B-E7016AEC56A9}"/>
                </a:ext>
              </a:extLst>
            </p:cNvPr>
            <p:cNvSpPr txBox="1"/>
            <p:nvPr/>
          </p:nvSpPr>
          <p:spPr>
            <a:xfrm>
              <a:off x="10836080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011B5FE7-1118-4E5E-937F-12FDAA35B645}"/>
                </a:ext>
              </a:extLst>
            </p:cNvPr>
            <p:cNvSpPr txBox="1"/>
            <p:nvPr/>
          </p:nvSpPr>
          <p:spPr>
            <a:xfrm>
              <a:off x="8503879" y="4220065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1</a:t>
              </a:r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345BB324-B7FC-4C90-9C4D-61F5B681A916}"/>
                </a:ext>
              </a:extLst>
            </p:cNvPr>
            <p:cNvSpPr txBox="1"/>
            <p:nvPr/>
          </p:nvSpPr>
          <p:spPr>
            <a:xfrm>
              <a:off x="7123588" y="4097916"/>
              <a:ext cx="7693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dirty="0"/>
                <a:t>@ </a:t>
              </a:r>
              <a:r>
                <a:rPr lang="en-US" sz="1100" b="1" i="1" dirty="0"/>
                <a:t>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E8A45A3-54F0-4934-A420-AD9DA55F31FE}"/>
                </a:ext>
              </a:extLst>
            </p:cNvPr>
            <p:cNvSpPr/>
            <p:nvPr/>
          </p:nvSpPr>
          <p:spPr bwMode="auto">
            <a:xfrm>
              <a:off x="7357230" y="3869794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AD623A8-AED7-4BD3-938F-163073C38C41}"/>
                </a:ext>
              </a:extLst>
            </p:cNvPr>
            <p:cNvCxnSpPr/>
            <p:nvPr/>
          </p:nvCxnSpPr>
          <p:spPr bwMode="auto">
            <a:xfrm flipV="1">
              <a:off x="7653561" y="3994213"/>
              <a:ext cx="694998" cy="519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629D3C2-E9FC-4E8F-AD54-2426B93729D3}"/>
                </a:ext>
              </a:extLst>
            </p:cNvPr>
            <p:cNvSpPr/>
            <p:nvPr/>
          </p:nvSpPr>
          <p:spPr bwMode="auto">
            <a:xfrm>
              <a:off x="9296400" y="4766731"/>
              <a:ext cx="1598425" cy="714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39CA281-ABC9-4906-9C9E-AD93102AF4D8}"/>
                </a:ext>
              </a:extLst>
            </p:cNvPr>
            <p:cNvSpPr/>
            <p:nvPr/>
          </p:nvSpPr>
          <p:spPr bwMode="auto">
            <a:xfrm>
              <a:off x="7726721" y="5058398"/>
              <a:ext cx="883879" cy="34555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90C417-FE6F-49B0-A66B-E86F2D90D99A}"/>
                </a:ext>
              </a:extLst>
            </p:cNvPr>
            <p:cNvCxnSpPr/>
            <p:nvPr/>
          </p:nvCxnSpPr>
          <p:spPr bwMode="auto">
            <a:xfrm flipV="1">
              <a:off x="9071341" y="4208640"/>
              <a:ext cx="551782" cy="8066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0D3D482-CAA9-411D-AFE3-C9D8236E18C1}"/>
                </a:ext>
              </a:extLst>
            </p:cNvPr>
            <p:cNvCxnSpPr/>
            <p:nvPr/>
          </p:nvCxnSpPr>
          <p:spPr bwMode="auto">
            <a:xfrm flipV="1">
              <a:off x="7799639" y="5187250"/>
              <a:ext cx="779128" cy="5576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8" name="TextBox 50">
              <a:extLst>
                <a:ext uri="{FF2B5EF4-FFF2-40B4-BE49-F238E27FC236}">
                  <a16:creationId xmlns:a16="http://schemas.microsoft.com/office/drawing/2014/main" id="{EF673DC9-DE04-417A-85BC-6978A6364BA3}"/>
                </a:ext>
              </a:extLst>
            </p:cNvPr>
            <p:cNvSpPr txBox="1"/>
            <p:nvPr/>
          </p:nvSpPr>
          <p:spPr>
            <a:xfrm>
              <a:off x="8683631" y="5403949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2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D134A9AC-F785-411F-800E-5CE6EF1F9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8118" y="4931580"/>
              <a:ext cx="407694" cy="266700"/>
            </a:xfrm>
            <a:prstGeom prst="rect">
              <a:avLst/>
            </a:prstGeom>
          </p:spPr>
        </p:pic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ADDACD80-15EC-44DB-9AC4-7C51DFA3BC43}"/>
                </a:ext>
              </a:extLst>
            </p:cNvPr>
            <p:cNvSpPr txBox="1"/>
            <p:nvPr/>
          </p:nvSpPr>
          <p:spPr>
            <a:xfrm>
              <a:off x="7328117" y="5219496"/>
              <a:ext cx="960252" cy="744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i="1" dirty="0"/>
                <a:t>@ 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2</a:t>
              </a:r>
              <a:endParaRPr lang="en-US" sz="1100" b="1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3463109" y="3179521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Zero Setup Sensor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3428981" y="4380862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Sensor on the move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30132A16-C2EB-40F8-8E59-2D23FED87A13}"/>
              </a:ext>
            </a:extLst>
          </p:cNvPr>
          <p:cNvSpPr txBox="1"/>
          <p:nvPr/>
        </p:nvSpPr>
        <p:spPr>
          <a:xfrm>
            <a:off x="2674353" y="2507952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7C057-CE32-4A09-9E01-15380D13B9F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85410" y="3003805"/>
            <a:ext cx="635107" cy="146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463110" y="2749326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50">
            <a:extLst>
              <a:ext uri="{FF2B5EF4-FFF2-40B4-BE49-F238E27FC236}">
                <a16:creationId xmlns:a16="http://schemas.microsoft.com/office/drawing/2014/main" id="{D55C077F-8FAE-424C-A680-07948F54F431}"/>
              </a:ext>
            </a:extLst>
          </p:cNvPr>
          <p:cNvSpPr txBox="1"/>
          <p:nvPr/>
        </p:nvSpPr>
        <p:spPr>
          <a:xfrm>
            <a:off x="2941532" y="3116175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2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DA9CC7F-61AE-471D-8C79-689CB3595A11}"/>
              </a:ext>
            </a:extLst>
          </p:cNvPr>
          <p:cNvCxnSpPr>
            <a:cxnSpLocks/>
          </p:cNvCxnSpPr>
          <p:nvPr/>
        </p:nvCxnSpPr>
        <p:spPr bwMode="auto">
          <a:xfrm flipV="1">
            <a:off x="3492591" y="2504706"/>
            <a:ext cx="344218" cy="2865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9C6DFB2-2B18-49CC-A91D-66D2490A9C43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9556" y="2487251"/>
            <a:ext cx="500125" cy="4560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6A5F0-07CD-8249-90F8-DB8784A7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Frame Types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319024-6740-104C-A5DC-1070308E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Info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Key, Content information…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C00000"/>
                </a:solidFill>
              </a:rPr>
              <a:t>EBCS Data frame (Data frame, Class 1):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UL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Content, Key…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Public Action frames does not affect data plain architecture.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9E8330-4EE3-FF45-92A1-28881C4F27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FE0653-3548-FC45-92F8-DDE0FF85E6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341406-A850-BB40-A4B0-1E9EDE5313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22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C55B3-5460-6545-A1BF-4B30AC84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DL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F4FE80-1BDD-2D4E-8066-A538A0D147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36C807-EF5A-0940-BABD-226A926C0B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A4E711B-ECFB-524A-8CA6-E0520FCB01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288122-EA5A-3743-A58A-C6F98C223482}"/>
              </a:ext>
            </a:extLst>
          </p:cNvPr>
          <p:cNvSpPr txBox="1"/>
          <p:nvPr/>
        </p:nvSpPr>
        <p:spPr>
          <a:xfrm>
            <a:off x="4727848" y="1846141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DF04CC-231F-8F42-ACB2-9D0952169025}"/>
              </a:ext>
            </a:extLst>
          </p:cNvPr>
          <p:cNvSpPr txBox="1"/>
          <p:nvPr/>
        </p:nvSpPr>
        <p:spPr>
          <a:xfrm>
            <a:off x="8400256" y="1854780"/>
            <a:ext cx="127631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Receiver</a:t>
            </a:r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DF668170-0747-494A-86AB-4E444096BB91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 bwMode="auto">
          <a:xfrm>
            <a:off x="5306853" y="2076974"/>
            <a:ext cx="3093403" cy="8639"/>
          </a:xfrm>
          <a:prstGeom prst="straightConnector1">
            <a:avLst/>
          </a:prstGeom>
          <a:ln w="57150"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円柱 10">
            <a:extLst>
              <a:ext uri="{FF2B5EF4-FFF2-40B4-BE49-F238E27FC236}">
                <a16:creationId xmlns:a16="http://schemas.microsoft.com/office/drawing/2014/main" id="{F6237826-2C13-C341-A5A4-A074FC23B496}"/>
              </a:ext>
            </a:extLst>
          </p:cNvPr>
          <p:cNvSpPr/>
          <p:nvPr/>
        </p:nvSpPr>
        <p:spPr bwMode="auto">
          <a:xfrm>
            <a:off x="1226270" y="1802330"/>
            <a:ext cx="1212190" cy="504056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7AEC97F-4CEF-8040-B127-5C1B08C66CE6}"/>
              </a:ext>
            </a:extLst>
          </p:cNvPr>
          <p:cNvCxnSpPr>
            <a:cxnSpLocks/>
            <a:stCxn id="11" idx="4"/>
            <a:endCxn id="8" idx="1"/>
          </p:cNvCxnSpPr>
          <p:nvPr/>
        </p:nvCxnSpPr>
        <p:spPr bwMode="auto">
          <a:xfrm>
            <a:off x="2438460" y="2054358"/>
            <a:ext cx="2289388" cy="22616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770A67-1F8D-2440-B844-824EEEB97C1F}"/>
              </a:ext>
            </a:extLst>
          </p:cNvPr>
          <p:cNvSpPr txBox="1"/>
          <p:nvPr/>
        </p:nvSpPr>
        <p:spPr>
          <a:xfrm>
            <a:off x="1208636" y="2306386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IPv4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(RFC1112)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3808C1-8FD4-A641-AC21-3EA02AD301B6}"/>
              </a:ext>
            </a:extLst>
          </p:cNvPr>
          <p:cNvSpPr txBox="1"/>
          <p:nvPr/>
        </p:nvSpPr>
        <p:spPr>
          <a:xfrm>
            <a:off x="2855640" y="2131302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400" dirty="0">
                <a:solidFill>
                  <a:schemeClr val="tx1"/>
                </a:solidFill>
              </a:rPr>
              <a:t> MAC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F9BBD9-7CF6-7D43-8EC1-0B9637E556F5}"/>
              </a:ext>
            </a:extLst>
          </p:cNvPr>
          <p:cNvSpPr txBox="1"/>
          <p:nvPr/>
        </p:nvSpPr>
        <p:spPr>
          <a:xfrm>
            <a:off x="2639616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554B720-3740-B64D-92F8-415B6B6C9437}"/>
              </a:ext>
            </a:extLst>
          </p:cNvPr>
          <p:cNvSpPr txBox="1"/>
          <p:nvPr/>
        </p:nvSpPr>
        <p:spPr>
          <a:xfrm>
            <a:off x="1191003" y="2790529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IPv6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(RFC2464)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7F7DA9F-B966-2242-93B9-7B110424CE94}"/>
              </a:ext>
            </a:extLst>
          </p:cNvPr>
          <p:cNvSpPr txBox="1"/>
          <p:nvPr/>
        </p:nvSpPr>
        <p:spPr>
          <a:xfrm>
            <a:off x="2621983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125CC8-A4B4-4C42-9175-0AAA9300BD45}"/>
              </a:ext>
            </a:extLst>
          </p:cNvPr>
          <p:cNvSpPr txBox="1"/>
          <p:nvPr/>
        </p:nvSpPr>
        <p:spPr>
          <a:xfrm>
            <a:off x="1055440" y="3408017"/>
            <a:ext cx="106544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If the combination of the source IP address, the destination IP address and the destination UDP port of the packet is in the dot11EBCSContentList,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the AP uses EBCS to forward the frames.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Otherwise, the AP uses GTKSA to forward the frames. (If associated STA exists)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043F586-DD25-E443-8A21-F1C5C4A39EA5}"/>
              </a:ext>
            </a:extLst>
          </p:cNvPr>
          <p:cNvSpPr txBox="1"/>
          <p:nvPr/>
        </p:nvSpPr>
        <p:spPr>
          <a:xfrm>
            <a:off x="6621663" y="2152497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RA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3C0CC7-72B4-7C46-8D4F-003EDF1FD3DC}"/>
              </a:ext>
            </a:extLst>
          </p:cNvPr>
          <p:cNvSpPr txBox="1"/>
          <p:nvPr/>
        </p:nvSpPr>
        <p:spPr>
          <a:xfrm>
            <a:off x="6073050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CA4F6D5-C2D6-9D45-A29B-2F3468126981}"/>
              </a:ext>
            </a:extLst>
          </p:cNvPr>
          <p:cNvSpPr txBox="1"/>
          <p:nvPr/>
        </p:nvSpPr>
        <p:spPr>
          <a:xfrm>
            <a:off x="6055417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B8A446BA-2D50-A74D-830C-92C97620D6D3}"/>
              </a:ext>
            </a:extLst>
          </p:cNvPr>
          <p:cNvCxnSpPr>
            <a:stCxn id="19" idx="3"/>
            <a:endCxn id="24" idx="1"/>
          </p:cNvCxnSpPr>
          <p:nvPr/>
        </p:nvCxnSpPr>
        <p:spPr bwMode="auto">
          <a:xfrm>
            <a:off x="4140348" y="2558414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C38E267C-F2EA-494F-8AE8-EE2A17DD25D8}"/>
              </a:ext>
            </a:extLst>
          </p:cNvPr>
          <p:cNvCxnSpPr/>
          <p:nvPr/>
        </p:nvCxnSpPr>
        <p:spPr bwMode="auto">
          <a:xfrm>
            <a:off x="4122715" y="3052139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03935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3CFD2BF6-92EC-D847-92AC-9E941CB9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926841" cy="1065213"/>
          </a:xfrm>
        </p:spPr>
        <p:txBody>
          <a:bodyPr/>
          <a:lstStyle/>
          <a:p>
            <a:r>
              <a:rPr lang="en-US" altLang="ja-JP" dirty="0"/>
              <a:t>DL Architecture Option 1</a:t>
            </a:r>
            <a:endParaRPr lang="ja-JP" altLang="en-US"/>
          </a:p>
        </p:txBody>
      </p:sp>
      <p:sp>
        <p:nvSpPr>
          <p:cNvPr id="33" name="コンテンツ プレースホルダー 32">
            <a:extLst>
              <a:ext uri="{FF2B5EF4-FFF2-40B4-BE49-F238E27FC236}">
                <a16:creationId xmlns:a16="http://schemas.microsoft.com/office/drawing/2014/main" id="{F4CAAAC2-B7A8-5F4F-ADB0-DDEC313742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altLang="ja-JP" dirty="0"/>
              <a:t>EBCS Proxy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TX</a:t>
            </a: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Filtering packets according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Higher layer information (IP addresses, port number…) of the packets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MIB variable dot11EBCSContentList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upper layers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ja-JP" altLang="en-US" sz="16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81FC090-E99D-6044-B30C-E04B5085E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FCFE8-D692-FC4B-8F4A-CADB487704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D8823-A6C1-FD46-9835-E371A1B9F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6122A6E-D033-B242-A287-D872DB50E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689" y="836712"/>
            <a:ext cx="3075179" cy="551723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3EACEF-9B4C-1B4C-8467-343FCE267CD6}"/>
              </a:ext>
            </a:extLst>
          </p:cNvPr>
          <p:cNvSpPr/>
          <p:nvPr/>
        </p:nvSpPr>
        <p:spPr bwMode="auto">
          <a:xfrm>
            <a:off x="6757729" y="4941168"/>
            <a:ext cx="1152128" cy="432048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A2323-33D4-2D44-8D43-653062AD432E}"/>
              </a:ext>
            </a:extLst>
          </p:cNvPr>
          <p:cNvSpPr txBox="1"/>
          <p:nvPr/>
        </p:nvSpPr>
        <p:spPr>
          <a:xfrm>
            <a:off x="8682742" y="2996952"/>
            <a:ext cx="2792217" cy="224676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Common to PKFA and HCFA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No encryption / decryption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Integrity check only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PKFA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 is set by MLME-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EBCSINFO.request</a:t>
            </a:r>
            <a:r>
              <a:rPr kumimoji="1" lang="en-US" altLang="ja-JP" sz="1000" dirty="0">
                <a:solidFill>
                  <a:schemeClr val="tx1"/>
                </a:solidFill>
              </a:rPr>
              <a:t> (TX)</a:t>
            </a:r>
            <a:br>
              <a:rPr kumimoji="1" lang="en-US" altLang="ja-JP" sz="1000" dirty="0">
                <a:solidFill>
                  <a:schemeClr val="tx1"/>
                </a:solidFill>
              </a:rPr>
            </a:br>
            <a:r>
              <a:rPr kumimoji="1" lang="en-US" altLang="ja-JP" sz="1000" dirty="0">
                <a:solidFill>
                  <a:schemeClr val="tx1"/>
                </a:solidFill>
              </a:rPr>
              <a:t>and is gotten from 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000" dirty="0">
                <a:solidFill>
                  <a:schemeClr val="tx1"/>
                </a:solidFill>
              </a:rPr>
              <a:t> Info frame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HCFA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Keys are generated in MAC (TX) and are gotten from MPDU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HLSA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Pass through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3187335-F1EA-4041-B04E-3B574C1ED642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 flipV="1">
            <a:off x="7909857" y="4120337"/>
            <a:ext cx="772885" cy="1036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C8B218-CC1B-8E42-8C13-467A64AB475A}"/>
              </a:ext>
            </a:extLst>
          </p:cNvPr>
          <p:cNvSpPr/>
          <p:nvPr/>
        </p:nvSpPr>
        <p:spPr>
          <a:xfrm>
            <a:off x="8184232" y="5928606"/>
            <a:ext cx="3446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Helvetica" pitchFamily="2" charset="0"/>
              </a:rPr>
              <a:t>Figure 5-1—MAC data plane architecture</a:t>
            </a:r>
            <a:endParaRPr lang="en-US" altLang="ja-JP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0E5365-3414-F340-832F-AE3F3AA4B665}"/>
              </a:ext>
            </a:extLst>
          </p:cNvPr>
          <p:cNvSpPr/>
          <p:nvPr/>
        </p:nvSpPr>
        <p:spPr bwMode="auto">
          <a:xfrm>
            <a:off x="6001558" y="932471"/>
            <a:ext cx="432048" cy="32037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Proxy</a:t>
            </a:r>
            <a:endParaRPr kumimoji="1" lang="ja-JP" altLang="en-US" sz="5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7A36F0F-7AF3-9A4D-9D48-C072878C5A95}"/>
              </a:ext>
            </a:extLst>
          </p:cNvPr>
          <p:cNvSpPr/>
          <p:nvPr/>
        </p:nvSpPr>
        <p:spPr bwMode="auto">
          <a:xfrm>
            <a:off x="6001558" y="1252847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LPD/EPD</a:t>
            </a:r>
            <a:endParaRPr kumimoji="0" lang="ja-JP" altLang="en-US" sz="5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A7DF1AF-457D-4B40-B2EF-CE0FB378EC76}"/>
              </a:ext>
            </a:extLst>
          </p:cNvPr>
          <p:cNvSpPr/>
          <p:nvPr/>
        </p:nvSpPr>
        <p:spPr bwMode="auto">
          <a:xfrm>
            <a:off x="6001558" y="1525979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0" lang="ja-JP" altLang="en-US" sz="5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809D74E-A632-944F-BAF9-31FAF8EC5307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6214628" y="1799111"/>
            <a:ext cx="534676" cy="1031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451E376-DCDE-C044-80E1-18A203062E72}"/>
              </a:ext>
            </a:extLst>
          </p:cNvPr>
          <p:cNvSpPr/>
          <p:nvPr/>
        </p:nvSpPr>
        <p:spPr bwMode="auto">
          <a:xfrm>
            <a:off x="6524601" y="2830625"/>
            <a:ext cx="449405" cy="253769"/>
          </a:xfrm>
          <a:prstGeom prst="rect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Pass through for EBCS</a:t>
            </a:r>
            <a:endParaRPr kumimoji="0" lang="ja-JP" altLang="en-US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28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6EA862-509A-9C4A-ABDB-CF5ED54FB2A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CAE6C2-1458-7348-9D6D-F2F09D7EE4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653BE7-D37C-A54F-902E-DB5269607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2FF24A-D752-8145-B169-76ECD1A2CFC6}"/>
              </a:ext>
            </a:extLst>
          </p:cNvPr>
          <p:cNvSpPr txBox="1"/>
          <p:nvPr/>
        </p:nvSpPr>
        <p:spPr>
          <a:xfrm>
            <a:off x="4640366" y="760576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filter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16B16F-A00B-8E4F-A08D-B8D8F8E135FF}"/>
              </a:ext>
            </a:extLst>
          </p:cNvPr>
          <p:cNvSpPr txBox="1"/>
          <p:nvPr/>
        </p:nvSpPr>
        <p:spPr>
          <a:xfrm>
            <a:off x="3134882" y="2357215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A0660B-A4F8-5945-B03E-5074D8B15933}"/>
              </a:ext>
            </a:extLst>
          </p:cNvPr>
          <p:cNvSpPr txBox="1"/>
          <p:nvPr/>
        </p:nvSpPr>
        <p:spPr>
          <a:xfrm>
            <a:off x="6096000" y="2357215"/>
            <a:ext cx="1088760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Legacy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7AD14394-E4D3-3345-9C13-B981E70B9144}"/>
              </a:ext>
            </a:extLst>
          </p:cNvPr>
          <p:cNvCxnSpPr/>
          <p:nvPr/>
        </p:nvCxnSpPr>
        <p:spPr bwMode="auto">
          <a:xfrm flipH="1">
            <a:off x="4088989" y="1591573"/>
            <a:ext cx="551377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57E370E-B0ED-FC45-AC4B-DC58DD8B486D}"/>
              </a:ext>
            </a:extLst>
          </p:cNvPr>
          <p:cNvCxnSpPr/>
          <p:nvPr/>
        </p:nvCxnSpPr>
        <p:spPr bwMode="auto">
          <a:xfrm>
            <a:off x="5594473" y="1591573"/>
            <a:ext cx="551269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8CF1472-89D9-4F46-ABA6-193E03387D97}"/>
              </a:ext>
            </a:extLst>
          </p:cNvPr>
          <p:cNvSpPr txBox="1"/>
          <p:nvPr/>
        </p:nvSpPr>
        <p:spPr>
          <a:xfrm>
            <a:off x="6054997" y="4611880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C417AEA9-7EED-5D41-92B1-7C0EE9DB509D}"/>
              </a:ext>
            </a:extLst>
          </p:cNvPr>
          <p:cNvCxnSpPr>
            <a:stCxn id="10" idx="2"/>
            <a:endCxn id="15" idx="0"/>
          </p:cNvCxnSpPr>
          <p:nvPr/>
        </p:nvCxnSpPr>
        <p:spPr bwMode="auto">
          <a:xfrm flipH="1">
            <a:off x="6425964" y="3188212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293AC096-E9C7-FB4F-AF6C-4C2FFD83D774}"/>
              </a:ext>
            </a:extLst>
          </p:cNvPr>
          <p:cNvCxnSpPr>
            <a:stCxn id="9" idx="2"/>
          </p:cNvCxnSpPr>
          <p:nvPr/>
        </p:nvCxnSpPr>
        <p:spPr bwMode="auto">
          <a:xfrm>
            <a:off x="3611936" y="3188212"/>
            <a:ext cx="2443061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4F5D0BB-2E1B-4F4E-BCC8-53EF052AC0ED}"/>
              </a:ext>
            </a:extLst>
          </p:cNvPr>
          <p:cNvSpPr txBox="1"/>
          <p:nvPr/>
        </p:nvSpPr>
        <p:spPr>
          <a:xfrm>
            <a:off x="3593100" y="1241195"/>
            <a:ext cx="954107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B2A0194-B4BE-7540-BC5C-22DD8D517A67}"/>
              </a:ext>
            </a:extLst>
          </p:cNvPr>
          <p:cNvSpPr txBox="1"/>
          <p:nvPr/>
        </p:nvSpPr>
        <p:spPr>
          <a:xfrm>
            <a:off x="5879497" y="1341552"/>
            <a:ext cx="151836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non-EBCS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C7ABCCD-CD9E-434B-967B-555B6280F76E}"/>
              </a:ext>
            </a:extLst>
          </p:cNvPr>
          <p:cNvSpPr txBox="1"/>
          <p:nvPr/>
        </p:nvSpPr>
        <p:spPr>
          <a:xfrm>
            <a:off x="3887623" y="3780883"/>
            <a:ext cx="95410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E24D6D0-7600-C747-AAAE-43A67DE10EFD}"/>
              </a:ext>
            </a:extLst>
          </p:cNvPr>
          <p:cNvSpPr txBox="1"/>
          <p:nvPr/>
        </p:nvSpPr>
        <p:spPr>
          <a:xfrm>
            <a:off x="6534293" y="3734716"/>
            <a:ext cx="1212191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GTKSA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90F16EF-E101-4A4E-92DC-209EEF3EDE98}"/>
              </a:ext>
            </a:extLst>
          </p:cNvPr>
          <p:cNvSpPr/>
          <p:nvPr/>
        </p:nvSpPr>
        <p:spPr bwMode="auto">
          <a:xfrm>
            <a:off x="2409914" y="683664"/>
            <a:ext cx="5336570" cy="27453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EBABD85-9BC9-1447-80FF-5F700DEB2D47}"/>
              </a:ext>
            </a:extLst>
          </p:cNvPr>
          <p:cNvCxnSpPr/>
          <p:nvPr/>
        </p:nvCxnSpPr>
        <p:spPr bwMode="auto">
          <a:xfrm flipH="1">
            <a:off x="6237368" y="3177313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8B03B5-10E1-DE43-8DA2-18102F3AE0C0}"/>
              </a:ext>
            </a:extLst>
          </p:cNvPr>
          <p:cNvSpPr txBox="1"/>
          <p:nvPr/>
        </p:nvSpPr>
        <p:spPr>
          <a:xfrm>
            <a:off x="5405881" y="3505912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C9C0FA8-CD8D-7447-97BE-EC3067C58AC7}"/>
              </a:ext>
            </a:extLst>
          </p:cNvPr>
          <p:cNvSpPr txBox="1"/>
          <p:nvPr/>
        </p:nvSpPr>
        <p:spPr>
          <a:xfrm>
            <a:off x="2907622" y="4563974"/>
            <a:ext cx="1755609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unassociated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0147C022-A27A-0E4F-B41B-A64B3781A32E}"/>
              </a:ext>
            </a:extLst>
          </p:cNvPr>
          <p:cNvCxnSpPr>
            <a:stCxn id="9" idx="2"/>
            <a:endCxn id="27" idx="0"/>
          </p:cNvCxnSpPr>
          <p:nvPr/>
        </p:nvCxnSpPr>
        <p:spPr bwMode="auto">
          <a:xfrm>
            <a:off x="3611936" y="3188212"/>
            <a:ext cx="173491" cy="13757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13F8F50-278D-9A47-BFD3-70A9F58D7BC6}"/>
              </a:ext>
            </a:extLst>
          </p:cNvPr>
          <p:cNvSpPr txBox="1"/>
          <p:nvPr/>
        </p:nvSpPr>
        <p:spPr>
          <a:xfrm>
            <a:off x="9900404" y="3018935"/>
            <a:ext cx="27603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5BAFE86-85F7-D544-ACBB-31A9BC0B6633}"/>
              </a:ext>
            </a:extLst>
          </p:cNvPr>
          <p:cNvSpPr txBox="1"/>
          <p:nvPr/>
        </p:nvSpPr>
        <p:spPr>
          <a:xfrm>
            <a:off x="4442315" y="5734035"/>
            <a:ext cx="150714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B4E3C4-7C28-7843-905C-C0C2CD005519}"/>
              </a:ext>
            </a:extLst>
          </p:cNvPr>
          <p:cNvSpPr txBox="1"/>
          <p:nvPr/>
        </p:nvSpPr>
        <p:spPr>
          <a:xfrm>
            <a:off x="1469805" y="4242548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14765B3-1D46-5240-B56F-914DC80C2FAE}"/>
              </a:ext>
            </a:extLst>
          </p:cNvPr>
          <p:cNvCxnSpPr>
            <a:cxnSpLocks/>
          </p:cNvCxnSpPr>
          <p:nvPr/>
        </p:nvCxnSpPr>
        <p:spPr bwMode="auto">
          <a:xfrm flipH="1">
            <a:off x="2220368" y="3188212"/>
            <a:ext cx="887668" cy="11054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3180E3E-F350-4647-86F2-00B3F557C040}"/>
              </a:ext>
            </a:extLst>
          </p:cNvPr>
          <p:cNvSpPr txBox="1"/>
          <p:nvPr/>
        </p:nvSpPr>
        <p:spPr>
          <a:xfrm>
            <a:off x="1577045" y="3688671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F1532F55-886D-DE42-A1B1-57125308229B}"/>
              </a:ext>
            </a:extLst>
          </p:cNvPr>
          <p:cNvCxnSpPr>
            <a:cxnSpLocks/>
            <a:endCxn id="46" idx="3"/>
          </p:cNvCxnSpPr>
          <p:nvPr/>
        </p:nvCxnSpPr>
        <p:spPr bwMode="auto">
          <a:xfrm flipH="1">
            <a:off x="2211739" y="3177313"/>
            <a:ext cx="1397824" cy="12960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97856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63523</TotalTime>
  <Words>1766</Words>
  <Application>Microsoft Macintosh PowerPoint</Application>
  <PresentationFormat>ワイド画面</PresentationFormat>
  <Paragraphs>474</Paragraphs>
  <Slides>19</Slides>
  <Notes>5</Notes>
  <HiddenSlides>1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4" baseType="lpstr">
      <vt:lpstr>Arial</vt:lpstr>
      <vt:lpstr>Helvetica</vt:lpstr>
      <vt:lpstr>Times New Roman</vt:lpstr>
      <vt:lpstr>Office テーマ</vt:lpstr>
      <vt:lpstr>文書</vt:lpstr>
      <vt:lpstr>EBCS Architecture</vt:lpstr>
      <vt:lpstr>Abstract</vt:lpstr>
      <vt:lpstr>EBCS</vt:lpstr>
      <vt:lpstr>DL Use Case:  Stadium Video Distribution</vt:lpstr>
      <vt:lpstr>UL Use Case:  Low Power Sensor UL Broadcast</vt:lpstr>
      <vt:lpstr>Frame Types</vt:lpstr>
      <vt:lpstr>EBCS DL</vt:lpstr>
      <vt:lpstr>DL Architecture Option 1</vt:lpstr>
      <vt:lpstr>PowerPoint プレゼンテーション</vt:lpstr>
      <vt:lpstr>Traffic Category</vt:lpstr>
      <vt:lpstr>AP (Category 1)</vt:lpstr>
      <vt:lpstr>AP (Category 2)</vt:lpstr>
      <vt:lpstr>AP (Category 3)</vt:lpstr>
      <vt:lpstr>Content List Item (Enhanced Broadcast Services Tuple field, Figure 9-839b)</vt:lpstr>
      <vt:lpstr>Option 2: EBCS role</vt:lpstr>
      <vt:lpstr>Define New eBCS Data frame (Copied from 11-19/1506r3)</vt:lpstr>
      <vt:lpstr>EBCS AP MIB Variables</vt:lpstr>
      <vt:lpstr>EBCS AP MLME SAP interfaces</vt:lpstr>
      <vt:lpstr>EBCS receiver MLME SAP interfaces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144</cp:revision>
  <cp:lastPrinted>1601-01-01T00:00:00Z</cp:lastPrinted>
  <dcterms:created xsi:type="dcterms:W3CDTF">2019-03-11T15:18:40Z</dcterms:created>
  <dcterms:modified xsi:type="dcterms:W3CDTF">2021-06-15T09:53:59Z</dcterms:modified>
</cp:coreProperties>
</file>