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306" r:id="rId4"/>
    <p:sldId id="287" r:id="rId5"/>
    <p:sldId id="285" r:id="rId6"/>
    <p:sldId id="307" r:id="rId7"/>
    <p:sldId id="266" r:id="rId8"/>
    <p:sldId id="259" r:id="rId9"/>
    <p:sldId id="305" r:id="rId10"/>
    <p:sldId id="303" r:id="rId11"/>
    <p:sldId id="308" r:id="rId12"/>
    <p:sldId id="309" r:id="rId13"/>
    <p:sldId id="311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9B"/>
    <a:srgbClr val="FF4640"/>
    <a:srgbClr val="5DC5FF"/>
    <a:srgbClr val="55FF52"/>
    <a:srgbClr val="FFF649"/>
    <a:srgbClr val="FFFCB4"/>
    <a:srgbClr val="000000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F97FE4-6B8C-EE49-8392-D7228A8ED399}" v="5" dt="2021-05-30T14:29:28.8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80" autoAdjust="0"/>
    <p:restoredTop sz="96274"/>
  </p:normalViewPr>
  <p:slideViewPr>
    <p:cSldViewPr snapToGrid="0">
      <p:cViewPr varScale="1">
        <p:scale>
          <a:sx n="163" d="100"/>
          <a:sy n="163" d="100"/>
        </p:scale>
        <p:origin x="208" y="10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842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38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802.11-21/0900r0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EBCS Architecture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2021-05-31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B7582F-DA32-3146-A1C4-3168EAE85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Define New </a:t>
            </a:r>
            <a:r>
              <a:rPr lang="en-US" altLang="ja-JP" dirty="0" err="1"/>
              <a:t>eBCS</a:t>
            </a:r>
            <a:r>
              <a:rPr lang="en-US" altLang="ja-JP" dirty="0"/>
              <a:t> Data frame</a:t>
            </a:r>
            <a:br>
              <a:rPr lang="en-US" altLang="ja-JP" dirty="0"/>
            </a:br>
            <a:r>
              <a:rPr lang="en-US" altLang="ja-JP" dirty="0"/>
              <a:t>(Copied from 11-19/1506r3)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A49515-06F0-B847-848D-FD9229C66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Add a definition for Class 1 frames in 11.3.3 like following.</a:t>
            </a:r>
          </a:p>
          <a:p>
            <a:pPr marL="0" indent="0"/>
            <a:r>
              <a:rPr lang="en-US" altLang="ja-JP" dirty="0"/>
              <a:t>	3) Data frames</a:t>
            </a:r>
          </a:p>
          <a:p>
            <a:pPr marL="0" indent="0"/>
            <a:r>
              <a:rPr lang="en-US" altLang="ja-JP" dirty="0"/>
              <a:t>		</a:t>
            </a:r>
            <a:r>
              <a:rPr lang="en-US" altLang="ja-JP" dirty="0" err="1"/>
              <a:t>i</a:t>
            </a:r>
            <a:r>
              <a:rPr lang="en-US" altLang="ja-JP" dirty="0"/>
              <a:t>) Data frames between IBSS STAs</a:t>
            </a:r>
          </a:p>
          <a:p>
            <a:pPr marL="0" indent="0"/>
            <a:r>
              <a:rPr lang="en-US" altLang="ja-JP" dirty="0"/>
              <a:t>		ii) Data frames within PBSS</a:t>
            </a:r>
          </a:p>
          <a:p>
            <a:pPr marL="0" indent="0"/>
            <a:r>
              <a:rPr lang="en-US" altLang="ja-JP" dirty="0"/>
              <a:t>		</a:t>
            </a:r>
            <a:r>
              <a:rPr lang="en-US" altLang="ja-JP" u="sng" dirty="0">
                <a:solidFill>
                  <a:srgbClr val="FF0000"/>
                </a:solidFill>
              </a:rPr>
              <a:t>iii) </a:t>
            </a:r>
            <a:r>
              <a:rPr lang="en-US" altLang="ja-JP" u="sng" dirty="0" err="1">
                <a:solidFill>
                  <a:srgbClr val="FF0000"/>
                </a:solidFill>
              </a:rPr>
              <a:t>eBCS</a:t>
            </a:r>
            <a:r>
              <a:rPr lang="en-US" altLang="ja-JP" u="sng" dirty="0">
                <a:solidFill>
                  <a:srgbClr val="FF0000"/>
                </a:solidFill>
              </a:rPr>
              <a:t> Data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One or more subtype value(s) for Frame Control field should be assigned.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4763C6-C2B8-544F-ACFD-94A94F0C2F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D78918-3E8C-4349-BEAC-49B9559E9C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910EFE1-F006-D648-9D94-6D737BB8FC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54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979D0D-592B-F647-ABAB-17540B82D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MIB Variables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E65ADE-9AC5-9C45-B9D7-7780A4261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dot11EBCSInfoInterval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dot11EBCSHCFAKeyChangeInterval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dot11EBCSHCFAHashDistance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dot11EBCSInfoTxRate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dot11EBCSDataTxRate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dot11EBCSContentList (will be added in D1.03)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C74E4E-D7FA-4040-A7E5-28BDE0F2A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7BE15B-0A55-994D-B968-22D7AB810D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5A28882-D37A-A74F-A2A2-DF677178CE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301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34F4BC-469C-8C4F-8A6C-A28388D65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MLME SAP interfaces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D224C6-BB28-7049-9763-004D5E250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EBCSINFO.request</a:t>
            </a:r>
            <a:r>
              <a:rPr kumimoji="1" lang="en-US" altLang="ja-JP" dirty="0"/>
              <a:t> (6.3.200.2)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Request to transmit EBCS Info frame.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42CBC9-C5E4-1340-A840-6EE7D9A83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AB3E2A-329D-344E-864F-C616FA7580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863EBF2-B434-CD44-830A-75A94F1DF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815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CBB0E3-F065-7045-AD1F-EE5801A20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receiver MLME SAP interfaces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18E073-56BC-6947-B874-53DDA9060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EBCSINFO.indication</a:t>
            </a:r>
            <a:r>
              <a:rPr kumimoji="1" lang="en-US" altLang="ja-JP" dirty="0"/>
              <a:t> (6.3.200.3)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Indicates EBCS Info frame reception.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EBCSRECEIVE.request</a:t>
            </a:r>
            <a:r>
              <a:rPr kumimoji="1" lang="en-US" altLang="ja-JP" dirty="0"/>
              <a:t> (not in D1.02)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Request to receive specified EBCS traffic stream.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141248-4F0F-6D4A-BFD1-FD2ABFBCDC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5D7DA4-2836-244A-A796-41DD93D4A6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8B07040-5BDE-874A-A62E-40E40C1314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45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EBCS architecture.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D30294-6D6B-C948-9F59-43003A6C1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7C6554-E1D2-FD46-A234-CF41FEA2E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EBCS provides 2 types of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DL: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An EBCS AP distributes multicast contents to both associated and unassociated EBCS receivers with origin authenticity.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EBCS UL: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The EBCS UL Service procedure allows a non-AP STA to transmit an EBCS UL frame with the</a:t>
            </a:r>
            <a:r>
              <a:rPr lang="ja-JP" altLang="en-US"/>
              <a:t>　</a:t>
            </a:r>
            <a:r>
              <a:rPr lang="en-US" altLang="ja-JP" dirty="0"/>
              <a:t>expectation that one or more EBCS APs in the neighborhood would relay the HLP payload carried in the frame to a destination specified in the frame.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1E25E96-DC94-8540-A2BD-01E292B2D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16D47A-1666-2242-A4DE-E4A713F4B7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0C4554A-CE7A-FC40-B1A7-76892ABFC6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217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10952"/>
          </a:xfrm>
        </p:spPr>
        <p:txBody>
          <a:bodyPr/>
          <a:lstStyle/>
          <a:p>
            <a:r>
              <a:rPr kumimoji="1" lang="en-US" altLang="ja-JP" dirty="0"/>
              <a:t>DL Use Case:  Stadium Video Distribution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457524"/>
            <a:ext cx="4780409" cy="1375272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audience, coaches and referees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Broadcasters, e.g., Live TV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Manufacturers of semiconductor,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171577" y="1457524"/>
            <a:ext cx="4420367" cy="362766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3" y="5244104"/>
            <a:ext cx="478040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simultaneous information to a large number of users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Reuse existing technology while reducing cost and implementation complexity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916482"/>
            <a:ext cx="4780408" cy="216152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for videos to a large number of densely located STAs, which may be mobile devices.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multiple </a:t>
            </a:r>
            <a:r>
              <a:rPr kumimoji="1" lang="en-US" altLang="ja-JP" sz="1200" b="1" dirty="0" err="1"/>
              <a:t>eBCSs</a:t>
            </a:r>
            <a:r>
              <a:rPr kumimoji="1" lang="en-US" altLang="ja-JP" sz="1200" b="1" dirty="0"/>
              <a:t> for multiple video streams, e.g.: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live video feed/Video Highlights Replay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from different angles of the game (e.g., in soccer)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of different sport activities that take place in parallel (e.g., athletics)</a:t>
            </a:r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171577" y="5244104"/>
            <a:ext cx="442036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Providing enhanced Broadcast Services (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) for videos to a large number of densely located STAs. These STAs may be associated, or unassociated with the AP or may be  STAs that do not transmit.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F557271D-1FAB-FE48-8FC1-1F1991C48B87}"/>
              </a:ext>
            </a:extLst>
          </p:cNvPr>
          <p:cNvSpPr txBox="1"/>
          <p:nvPr/>
        </p:nvSpPr>
        <p:spPr>
          <a:xfrm>
            <a:off x="1390817" y="2164325"/>
            <a:ext cx="114967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Contents</a:t>
            </a:r>
          </a:p>
          <a:p>
            <a:r>
              <a:rPr lang="en-US" altLang="ja-JP" dirty="0"/>
              <a:t>Server</a:t>
            </a:r>
            <a:endParaRPr kumimoji="1" lang="ja-JP" altLang="en-US" dirty="0"/>
          </a:p>
        </p:txBody>
      </p:sp>
      <p:sp>
        <p:nvSpPr>
          <p:cNvPr id="15" name="テキスト ボックス 4">
            <a:extLst>
              <a:ext uri="{FF2B5EF4-FFF2-40B4-BE49-F238E27FC236}">
                <a16:creationId xmlns:a16="http://schemas.microsoft.com/office/drawing/2014/main" id="{064367C9-78A2-4A4A-AF98-AE17BDE5A33B}"/>
              </a:ext>
            </a:extLst>
          </p:cNvPr>
          <p:cNvSpPr txBox="1"/>
          <p:nvPr/>
        </p:nvSpPr>
        <p:spPr>
          <a:xfrm>
            <a:off x="3210031" y="3165692"/>
            <a:ext cx="48603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AP</a:t>
            </a:r>
            <a:endParaRPr kumimoji="1" lang="ja-JP" altLang="en-US" dirty="0"/>
          </a:p>
        </p:txBody>
      </p:sp>
      <p:sp>
        <p:nvSpPr>
          <p:cNvPr id="16" name="テキスト ボックス 5">
            <a:extLst>
              <a:ext uri="{FF2B5EF4-FFF2-40B4-BE49-F238E27FC236}">
                <a16:creationId xmlns:a16="http://schemas.microsoft.com/office/drawing/2014/main" id="{6E20D7B9-5B06-1C46-A844-33DD1BB0C195}"/>
              </a:ext>
            </a:extLst>
          </p:cNvPr>
          <p:cNvSpPr txBox="1"/>
          <p:nvPr/>
        </p:nvSpPr>
        <p:spPr>
          <a:xfrm>
            <a:off x="486607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2A0A79C8-06DE-0143-9DBE-911AE81EA526}"/>
              </a:ext>
            </a:extLst>
          </p:cNvPr>
          <p:cNvSpPr txBox="1"/>
          <p:nvPr/>
        </p:nvSpPr>
        <p:spPr>
          <a:xfrm>
            <a:off x="4031951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8" name="テキスト ボックス 7">
            <a:extLst>
              <a:ext uri="{FF2B5EF4-FFF2-40B4-BE49-F238E27FC236}">
                <a16:creationId xmlns:a16="http://schemas.microsoft.com/office/drawing/2014/main" id="{A63F87AB-63C0-D34F-BF67-2E3CE9EAE596}"/>
              </a:ext>
            </a:extLst>
          </p:cNvPr>
          <p:cNvSpPr txBox="1"/>
          <p:nvPr/>
        </p:nvSpPr>
        <p:spPr>
          <a:xfrm>
            <a:off x="314110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sp>
        <p:nvSpPr>
          <p:cNvPr id="19" name="テキスト ボックス 8">
            <a:extLst>
              <a:ext uri="{FF2B5EF4-FFF2-40B4-BE49-F238E27FC236}">
                <a16:creationId xmlns:a16="http://schemas.microsoft.com/office/drawing/2014/main" id="{F8343CDA-6F66-754B-9234-97D7ECCFC5C8}"/>
              </a:ext>
            </a:extLst>
          </p:cNvPr>
          <p:cNvSpPr txBox="1"/>
          <p:nvPr/>
        </p:nvSpPr>
        <p:spPr>
          <a:xfrm>
            <a:off x="2323074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22" name="円/楕円 11">
            <a:extLst>
              <a:ext uri="{FF2B5EF4-FFF2-40B4-BE49-F238E27FC236}">
                <a16:creationId xmlns:a16="http://schemas.microsoft.com/office/drawing/2014/main" id="{8B541896-9143-7E4F-ACF9-1D2643D083E8}"/>
              </a:ext>
            </a:extLst>
          </p:cNvPr>
          <p:cNvSpPr/>
          <p:nvPr/>
        </p:nvSpPr>
        <p:spPr>
          <a:xfrm>
            <a:off x="3679907" y="2142187"/>
            <a:ext cx="1551997" cy="69060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/>
              <a:t>Network</a:t>
            </a:r>
            <a:endParaRPr kumimoji="1" lang="ja-JP" altLang="en-US" dirty="0"/>
          </a:p>
        </p:txBody>
      </p:sp>
      <p:cxnSp>
        <p:nvCxnSpPr>
          <p:cNvPr id="23" name="直線矢印コネクタ 13">
            <a:extLst>
              <a:ext uri="{FF2B5EF4-FFF2-40B4-BE49-F238E27FC236}">
                <a16:creationId xmlns:a16="http://schemas.microsoft.com/office/drawing/2014/main" id="{351A44D6-26FA-5A4F-BF0D-E485C938DA80}"/>
              </a:ext>
            </a:extLst>
          </p:cNvPr>
          <p:cNvCxnSpPr>
            <a:cxnSpLocks/>
            <a:stCxn id="12" idx="3"/>
            <a:endCxn id="22" idx="2"/>
          </p:cNvCxnSpPr>
          <p:nvPr/>
        </p:nvCxnSpPr>
        <p:spPr>
          <a:xfrm>
            <a:off x="2540491" y="2487491"/>
            <a:ext cx="1139416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稲妻 18">
            <a:extLst>
              <a:ext uri="{FF2B5EF4-FFF2-40B4-BE49-F238E27FC236}">
                <a16:creationId xmlns:a16="http://schemas.microsoft.com/office/drawing/2014/main" id="{8422D2AD-D8C8-B847-A9AC-F878C9A76E51}"/>
              </a:ext>
            </a:extLst>
          </p:cNvPr>
          <p:cNvSpPr/>
          <p:nvPr/>
        </p:nvSpPr>
        <p:spPr>
          <a:xfrm rot="5400000">
            <a:off x="1779768" y="3241987"/>
            <a:ext cx="914400" cy="1149674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6" name="稲妻 20">
            <a:extLst>
              <a:ext uri="{FF2B5EF4-FFF2-40B4-BE49-F238E27FC236}">
                <a16:creationId xmlns:a16="http://schemas.microsoft.com/office/drawing/2014/main" id="{37D765DD-3900-BA41-91F7-26011EB5DA12}"/>
              </a:ext>
            </a:extLst>
          </p:cNvPr>
          <p:cNvSpPr/>
          <p:nvPr/>
        </p:nvSpPr>
        <p:spPr>
          <a:xfrm rot="5400000" flipV="1">
            <a:off x="4339977" y="3171431"/>
            <a:ext cx="914400" cy="1290786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59C3D6C-F3B2-42C3-9145-A52C5CCE8003}"/>
              </a:ext>
            </a:extLst>
          </p:cNvPr>
          <p:cNvCxnSpPr>
            <a:cxnSpLocks/>
            <a:stCxn id="22" idx="6"/>
            <a:endCxn id="15" idx="0"/>
          </p:cNvCxnSpPr>
          <p:nvPr/>
        </p:nvCxnSpPr>
        <p:spPr bwMode="auto">
          <a:xfrm flipH="1">
            <a:off x="3453046" y="2487492"/>
            <a:ext cx="1778858" cy="678200"/>
          </a:xfrm>
          <a:prstGeom prst="bentConnector4">
            <a:avLst>
              <a:gd name="adj1" fmla="val -12851"/>
              <a:gd name="adj2" fmla="val 75457"/>
            </a:avLst>
          </a:prstGeom>
          <a:ln w="317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8">
            <a:extLst>
              <a:ext uri="{FF2B5EF4-FFF2-40B4-BE49-F238E27FC236}">
                <a16:creationId xmlns:a16="http://schemas.microsoft.com/office/drawing/2014/main" id="{969E3B9C-231D-4CF9-9A52-05491E889027}"/>
              </a:ext>
            </a:extLst>
          </p:cNvPr>
          <p:cNvSpPr txBox="1"/>
          <p:nvPr/>
        </p:nvSpPr>
        <p:spPr>
          <a:xfrm>
            <a:off x="1512039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7268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CD67C1-AA58-45BA-8EA6-CF6040F8A425}"/>
              </a:ext>
            </a:extLst>
          </p:cNvPr>
          <p:cNvGrpSpPr/>
          <p:nvPr/>
        </p:nvGrpSpPr>
        <p:grpSpPr>
          <a:xfrm>
            <a:off x="1254831" y="1916832"/>
            <a:ext cx="4511479" cy="1561470"/>
            <a:chOff x="7070921" y="990600"/>
            <a:chExt cx="4511479" cy="1687715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8A2CF56-51DF-4AF8-8572-DAC83B4D7F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6751" y="1081087"/>
              <a:ext cx="374005" cy="533400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FE67DF28-AEBE-42E8-A63C-EF6A5D7C4D0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41551" y="990600"/>
              <a:ext cx="3019425" cy="714375"/>
            </a:xfrm>
            <a:prstGeom prst="rect">
              <a:avLst/>
            </a:prstGeom>
          </p:spPr>
        </p:pic>
        <p:cxnSp>
          <p:nvCxnSpPr>
            <p:cNvPr id="29" name="Elbow Connector 6">
              <a:extLst>
                <a:ext uri="{FF2B5EF4-FFF2-40B4-BE49-F238E27FC236}">
                  <a16:creationId xmlns:a16="http://schemas.microsoft.com/office/drawing/2014/main" id="{FFA7E8E5-67DC-407A-8B90-7C0688796AE6}"/>
                </a:ext>
              </a:extLst>
            </p:cNvPr>
            <p:cNvCxnSpPr/>
            <p:nvPr/>
          </p:nvCxnSpPr>
          <p:spPr bwMode="auto">
            <a:xfrm flipV="1">
              <a:off x="10313351" y="1347787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2355A7BC-1291-426B-8BD4-D516D4AB32E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0921" y="1233815"/>
              <a:ext cx="407694" cy="266700"/>
            </a:xfrm>
            <a:prstGeom prst="rect">
              <a:avLst/>
            </a:prstGeom>
          </p:spPr>
        </p:pic>
        <p:sp>
          <p:nvSpPr>
            <p:cNvPr id="31" name="TextBox 8">
              <a:extLst>
                <a:ext uri="{FF2B5EF4-FFF2-40B4-BE49-F238E27FC236}">
                  <a16:creationId xmlns:a16="http://schemas.microsoft.com/office/drawing/2014/main" id="{A7B15D0C-72E9-403C-9CC5-21805DFD50BC}"/>
                </a:ext>
              </a:extLst>
            </p:cNvPr>
            <p:cNvSpPr txBox="1"/>
            <p:nvPr/>
          </p:nvSpPr>
          <p:spPr>
            <a:xfrm>
              <a:off x="9607444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32" name="TextBox 9">
              <a:extLst>
                <a:ext uri="{FF2B5EF4-FFF2-40B4-BE49-F238E27FC236}">
                  <a16:creationId xmlns:a16="http://schemas.microsoft.com/office/drawing/2014/main" id="{92C02D96-6361-4F83-AAB6-E73DCA4C711F}"/>
                </a:ext>
              </a:extLst>
            </p:cNvPr>
            <p:cNvSpPr txBox="1"/>
            <p:nvPr/>
          </p:nvSpPr>
          <p:spPr>
            <a:xfrm>
              <a:off x="10820401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34" name="TextBox 11">
              <a:extLst>
                <a:ext uri="{FF2B5EF4-FFF2-40B4-BE49-F238E27FC236}">
                  <a16:creationId xmlns:a16="http://schemas.microsoft.com/office/drawing/2014/main" id="{2A9AA08C-62EE-47C7-9F9E-54F7D24B9186}"/>
                </a:ext>
              </a:extLst>
            </p:cNvPr>
            <p:cNvSpPr txBox="1"/>
            <p:nvPr/>
          </p:nvSpPr>
          <p:spPr>
            <a:xfrm>
              <a:off x="7070921" y="1521731"/>
              <a:ext cx="65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</p:txBody>
        </p:sp>
        <p:sp>
          <p:nvSpPr>
            <p:cNvPr id="36" name="TextBox 13">
              <a:extLst>
                <a:ext uri="{FF2B5EF4-FFF2-40B4-BE49-F238E27FC236}">
                  <a16:creationId xmlns:a16="http://schemas.microsoft.com/office/drawing/2014/main" id="{A902458E-7B0E-4522-9363-E7FF40317ED1}"/>
                </a:ext>
              </a:extLst>
            </p:cNvPr>
            <p:cNvSpPr txBox="1"/>
            <p:nvPr/>
          </p:nvSpPr>
          <p:spPr>
            <a:xfrm>
              <a:off x="7573401" y="2416705"/>
              <a:ext cx="6561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 STA 2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9EDC09D-AA76-46B1-B938-5D065F7B8457}"/>
                </a:ext>
              </a:extLst>
            </p:cNvPr>
            <p:cNvSpPr/>
            <p:nvPr/>
          </p:nvSpPr>
          <p:spPr bwMode="auto">
            <a:xfrm>
              <a:off x="7341551" y="1290309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D0359DF-17A2-4E61-BB53-8401A7A0949A}"/>
                </a:ext>
              </a:extLst>
            </p:cNvPr>
            <p:cNvCxnSpPr/>
            <p:nvPr/>
          </p:nvCxnSpPr>
          <p:spPr bwMode="auto">
            <a:xfrm>
              <a:off x="7596845" y="1392981"/>
              <a:ext cx="736035" cy="2174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0A144301-ECE1-4275-906D-168FE092C35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28072" y="2032103"/>
              <a:ext cx="407694" cy="203413"/>
            </a:xfrm>
            <a:prstGeom prst="rect">
              <a:avLst/>
            </a:prstGeom>
          </p:spPr>
        </p:pic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E5B4D999-B822-49DD-980A-25F3AB955DC0}"/>
                </a:ext>
              </a:extLst>
            </p:cNvPr>
            <p:cNvCxnSpPr/>
            <p:nvPr/>
          </p:nvCxnSpPr>
          <p:spPr bwMode="auto">
            <a:xfrm flipV="1">
              <a:off x="7892942" y="1600200"/>
              <a:ext cx="489058" cy="5186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</p:grpSp>
      <p:pic>
        <p:nvPicPr>
          <p:cNvPr id="68" name="Picture 67">
            <a:extLst>
              <a:ext uri="{FF2B5EF4-FFF2-40B4-BE49-F238E27FC236}">
                <a16:creationId xmlns:a16="http://schemas.microsoft.com/office/drawing/2014/main" id="{9FE518D1-433B-41FC-939E-546EAF641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0195" y="2730239"/>
            <a:ext cx="2691352" cy="41362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30CA625-0B7D-4343-91C4-04D00302BFDD}"/>
              </a:ext>
            </a:extLst>
          </p:cNvPr>
          <p:cNvSpPr/>
          <p:nvPr/>
        </p:nvSpPr>
        <p:spPr bwMode="auto">
          <a:xfrm>
            <a:off x="2073360" y="2786621"/>
            <a:ext cx="800940" cy="239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907" y="685801"/>
            <a:ext cx="8808924" cy="510952"/>
          </a:xfrm>
        </p:spPr>
        <p:txBody>
          <a:bodyPr/>
          <a:lstStyle/>
          <a:p>
            <a:r>
              <a:rPr kumimoji="1" lang="en-US" altLang="ja-JP" dirty="0"/>
              <a:t>UL Use Case:  Low Power Sensor UL Broadcast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556792"/>
            <a:ext cx="4605765" cy="1198187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Users of IoT devices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IoT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Manufacturers of semiconductor, APs, IoT devices,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055439" y="1516260"/>
            <a:ext cx="4536505" cy="342490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4" y="5172098"/>
            <a:ext cx="4605764" cy="120923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information destined to the end server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reduce cost and implementation complexity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enable low power sensor STA operations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880428"/>
            <a:ext cx="4605766" cy="206073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forwarding service for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that are not associated with itself to end-servers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STAs have pre-configured keys to enable secure message delivery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are expected to generate low rate data: e.g., 100bps short burst once a day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APs may enforce service policy  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1" lang="en-US" altLang="ja-JP" sz="1200" b="1" dirty="0"/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055440" y="5150019"/>
            <a:ext cx="4536505" cy="123130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Pre-configured IoT devices automatically connect to the end server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 zero setup action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Low power IoT devices in mobility report to their servers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without  scanning and association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876B940-A82D-4BF9-82DE-838B133B8C79}"/>
              </a:ext>
            </a:extLst>
          </p:cNvPr>
          <p:cNvGrpSpPr/>
          <p:nvPr/>
        </p:nvGrpSpPr>
        <p:grpSpPr>
          <a:xfrm>
            <a:off x="1387600" y="3592561"/>
            <a:ext cx="3988319" cy="1385890"/>
            <a:chOff x="7123588" y="3570085"/>
            <a:chExt cx="4474491" cy="2393607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9A6A0AAE-E837-494C-875D-654B3C2DE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65418" y="4766731"/>
              <a:ext cx="3019425" cy="714375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7AE8EBA8-0F96-4D18-9279-D158A5C1E8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2430" y="3660572"/>
              <a:ext cx="374005" cy="533400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C920A7FA-FB2F-43B1-BD6F-816583502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57230" y="3570085"/>
              <a:ext cx="3019425" cy="714375"/>
            </a:xfrm>
            <a:prstGeom prst="rect">
              <a:avLst/>
            </a:prstGeom>
          </p:spPr>
        </p:pic>
        <p:cxnSp>
          <p:nvCxnSpPr>
            <p:cNvPr id="46" name="Elbow Connector 27">
              <a:extLst>
                <a:ext uri="{FF2B5EF4-FFF2-40B4-BE49-F238E27FC236}">
                  <a16:creationId xmlns:a16="http://schemas.microsoft.com/office/drawing/2014/main" id="{ECCB1300-C2EF-4791-B8D7-1B4F429836EE}"/>
                </a:ext>
              </a:extLst>
            </p:cNvPr>
            <p:cNvCxnSpPr/>
            <p:nvPr/>
          </p:nvCxnSpPr>
          <p:spPr bwMode="auto">
            <a:xfrm flipV="1">
              <a:off x="10329030" y="3927272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30411DC6-23FF-4BE8-9DC9-1BDF9146B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588" y="3810000"/>
              <a:ext cx="407694" cy="266700"/>
            </a:xfrm>
            <a:prstGeom prst="rect">
              <a:avLst/>
            </a:prstGeom>
          </p:spPr>
        </p:pic>
        <p:sp>
          <p:nvSpPr>
            <p:cNvPr id="48" name="TextBox 29">
              <a:extLst>
                <a:ext uri="{FF2B5EF4-FFF2-40B4-BE49-F238E27FC236}">
                  <a16:creationId xmlns:a16="http://schemas.microsoft.com/office/drawing/2014/main" id="{2A72A7B1-DAA3-491D-B33A-B4EB82340986}"/>
                </a:ext>
              </a:extLst>
            </p:cNvPr>
            <p:cNvSpPr txBox="1"/>
            <p:nvPr/>
          </p:nvSpPr>
          <p:spPr>
            <a:xfrm>
              <a:off x="9623123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49" name="TextBox 30">
              <a:extLst>
                <a:ext uri="{FF2B5EF4-FFF2-40B4-BE49-F238E27FC236}">
                  <a16:creationId xmlns:a16="http://schemas.microsoft.com/office/drawing/2014/main" id="{E405BC0F-0382-4961-806B-E7016AEC56A9}"/>
                </a:ext>
              </a:extLst>
            </p:cNvPr>
            <p:cNvSpPr txBox="1"/>
            <p:nvPr/>
          </p:nvSpPr>
          <p:spPr>
            <a:xfrm>
              <a:off x="10836080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50" name="TextBox 31">
              <a:extLst>
                <a:ext uri="{FF2B5EF4-FFF2-40B4-BE49-F238E27FC236}">
                  <a16:creationId xmlns:a16="http://schemas.microsoft.com/office/drawing/2014/main" id="{011B5FE7-1118-4E5E-937F-12FDAA35B645}"/>
                </a:ext>
              </a:extLst>
            </p:cNvPr>
            <p:cNvSpPr txBox="1"/>
            <p:nvPr/>
          </p:nvSpPr>
          <p:spPr>
            <a:xfrm>
              <a:off x="8503879" y="4220065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1</a:t>
              </a:r>
            </a:p>
          </p:txBody>
        </p:sp>
        <p:sp>
          <p:nvSpPr>
            <p:cNvPr id="51" name="TextBox 32">
              <a:extLst>
                <a:ext uri="{FF2B5EF4-FFF2-40B4-BE49-F238E27FC236}">
                  <a16:creationId xmlns:a16="http://schemas.microsoft.com/office/drawing/2014/main" id="{345BB324-B7FC-4C90-9C4D-61F5B681A916}"/>
                </a:ext>
              </a:extLst>
            </p:cNvPr>
            <p:cNvSpPr txBox="1"/>
            <p:nvPr/>
          </p:nvSpPr>
          <p:spPr>
            <a:xfrm>
              <a:off x="7123588" y="4097916"/>
              <a:ext cx="76935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dirty="0"/>
                <a:t>@ </a:t>
              </a:r>
              <a:r>
                <a:rPr lang="en-US" sz="1100" b="1" i="1" dirty="0"/>
                <a:t>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1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E8A45A3-54F0-4934-A420-AD9DA55F31FE}"/>
                </a:ext>
              </a:extLst>
            </p:cNvPr>
            <p:cNvSpPr/>
            <p:nvPr/>
          </p:nvSpPr>
          <p:spPr bwMode="auto">
            <a:xfrm>
              <a:off x="7357230" y="3869794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AAD623A8-AED7-4BD3-938F-163073C38C41}"/>
                </a:ext>
              </a:extLst>
            </p:cNvPr>
            <p:cNvCxnSpPr/>
            <p:nvPr/>
          </p:nvCxnSpPr>
          <p:spPr bwMode="auto">
            <a:xfrm flipV="1">
              <a:off x="7653561" y="3994213"/>
              <a:ext cx="694998" cy="5194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629D3C2-E9FC-4E8F-AD54-2426B93729D3}"/>
                </a:ext>
              </a:extLst>
            </p:cNvPr>
            <p:cNvSpPr/>
            <p:nvPr/>
          </p:nvSpPr>
          <p:spPr bwMode="auto">
            <a:xfrm>
              <a:off x="9296400" y="4766731"/>
              <a:ext cx="1598425" cy="71437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39CA281-ABC9-4906-9C9E-AD93102AF4D8}"/>
                </a:ext>
              </a:extLst>
            </p:cNvPr>
            <p:cNvSpPr/>
            <p:nvPr/>
          </p:nvSpPr>
          <p:spPr bwMode="auto">
            <a:xfrm>
              <a:off x="7726721" y="5058398"/>
              <a:ext cx="883879" cy="34555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490C417-FE6F-49B0-A66B-E86F2D90D99A}"/>
                </a:ext>
              </a:extLst>
            </p:cNvPr>
            <p:cNvCxnSpPr/>
            <p:nvPr/>
          </p:nvCxnSpPr>
          <p:spPr bwMode="auto">
            <a:xfrm flipV="1">
              <a:off x="9071341" y="4208640"/>
              <a:ext cx="551782" cy="8066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/>
            </a:ln>
            <a:effectLst/>
          </p:spPr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40D3D482-CAA9-411D-AFE3-C9D8236E18C1}"/>
                </a:ext>
              </a:extLst>
            </p:cNvPr>
            <p:cNvCxnSpPr/>
            <p:nvPr/>
          </p:nvCxnSpPr>
          <p:spPr bwMode="auto">
            <a:xfrm flipV="1">
              <a:off x="7799639" y="5187250"/>
              <a:ext cx="779128" cy="5576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8" name="TextBox 50">
              <a:extLst>
                <a:ext uri="{FF2B5EF4-FFF2-40B4-BE49-F238E27FC236}">
                  <a16:creationId xmlns:a16="http://schemas.microsoft.com/office/drawing/2014/main" id="{EF673DC9-DE04-417A-85BC-6978A6364BA3}"/>
                </a:ext>
              </a:extLst>
            </p:cNvPr>
            <p:cNvSpPr txBox="1"/>
            <p:nvPr/>
          </p:nvSpPr>
          <p:spPr>
            <a:xfrm>
              <a:off x="8683631" y="5403949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2</a:t>
              </a: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D134A9AC-F785-411F-800E-5CE6EF1F900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8118" y="4931580"/>
              <a:ext cx="407694" cy="266700"/>
            </a:xfrm>
            <a:prstGeom prst="rect">
              <a:avLst/>
            </a:prstGeom>
          </p:spPr>
        </p:pic>
        <p:sp>
          <p:nvSpPr>
            <p:cNvPr id="60" name="TextBox 55">
              <a:extLst>
                <a:ext uri="{FF2B5EF4-FFF2-40B4-BE49-F238E27FC236}">
                  <a16:creationId xmlns:a16="http://schemas.microsoft.com/office/drawing/2014/main" id="{ADDACD80-15EC-44DB-9AC4-7C51DFA3BC43}"/>
                </a:ext>
              </a:extLst>
            </p:cNvPr>
            <p:cNvSpPr txBox="1"/>
            <p:nvPr/>
          </p:nvSpPr>
          <p:spPr>
            <a:xfrm>
              <a:off x="7328117" y="5219496"/>
              <a:ext cx="960252" cy="744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i="1" dirty="0"/>
                <a:t>@ 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2</a:t>
              </a:r>
              <a:endParaRPr lang="en-US" sz="1100" b="1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48CD0E5-E081-411B-B5ED-1CF718B75F07}"/>
              </a:ext>
            </a:extLst>
          </p:cNvPr>
          <p:cNvSpPr txBox="1"/>
          <p:nvPr/>
        </p:nvSpPr>
        <p:spPr>
          <a:xfrm>
            <a:off x="3463109" y="3179521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Zero Setup Sensor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8BEC531-F252-40CB-83F8-E9B4261677A7}"/>
              </a:ext>
            </a:extLst>
          </p:cNvPr>
          <p:cNvSpPr txBox="1"/>
          <p:nvPr/>
        </p:nvSpPr>
        <p:spPr>
          <a:xfrm>
            <a:off x="3428981" y="4380862"/>
            <a:ext cx="205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Sensor on the move</a:t>
            </a:r>
          </a:p>
        </p:txBody>
      </p:sp>
      <p:sp>
        <p:nvSpPr>
          <p:cNvPr id="63" name="TextBox 31">
            <a:extLst>
              <a:ext uri="{FF2B5EF4-FFF2-40B4-BE49-F238E27FC236}">
                <a16:creationId xmlns:a16="http://schemas.microsoft.com/office/drawing/2014/main" id="{30132A16-C2EB-40F8-8E59-2D23FED87A13}"/>
              </a:ext>
            </a:extLst>
          </p:cNvPr>
          <p:cNvSpPr txBox="1"/>
          <p:nvPr/>
        </p:nvSpPr>
        <p:spPr>
          <a:xfrm>
            <a:off x="2674353" y="2507952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1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C7C057-CE32-4A09-9E01-15380D13B9FB}"/>
              </a:ext>
            </a:extLst>
          </p:cNvPr>
          <p:cNvCxnSpPr>
            <a:cxnSpLocks/>
          </p:cNvCxnSpPr>
          <p:nvPr/>
        </p:nvCxnSpPr>
        <p:spPr bwMode="auto">
          <a:xfrm flipV="1">
            <a:off x="2085410" y="3003805"/>
            <a:ext cx="635107" cy="146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06BBD-AC93-4BFE-96E6-967E55F71773}"/>
              </a:ext>
            </a:extLst>
          </p:cNvPr>
          <p:cNvSpPr/>
          <p:nvPr/>
        </p:nvSpPr>
        <p:spPr bwMode="auto">
          <a:xfrm>
            <a:off x="3463110" y="2749326"/>
            <a:ext cx="1218438" cy="4337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TextBox 50">
            <a:extLst>
              <a:ext uri="{FF2B5EF4-FFF2-40B4-BE49-F238E27FC236}">
                <a16:creationId xmlns:a16="http://schemas.microsoft.com/office/drawing/2014/main" id="{D55C077F-8FAE-424C-A680-07948F54F431}"/>
              </a:ext>
            </a:extLst>
          </p:cNvPr>
          <p:cNvSpPr txBox="1"/>
          <p:nvPr/>
        </p:nvSpPr>
        <p:spPr>
          <a:xfrm>
            <a:off x="2941532" y="3116175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2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DA9CC7F-61AE-471D-8C79-689CB3595A11}"/>
              </a:ext>
            </a:extLst>
          </p:cNvPr>
          <p:cNvCxnSpPr>
            <a:cxnSpLocks/>
          </p:cNvCxnSpPr>
          <p:nvPr/>
        </p:nvCxnSpPr>
        <p:spPr bwMode="auto">
          <a:xfrm flipV="1">
            <a:off x="3492591" y="2504706"/>
            <a:ext cx="344218" cy="28655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9C6DFB2-2B18-49CC-A91D-66D2490A9C43}"/>
              </a:ext>
            </a:extLst>
          </p:cNvPr>
          <p:cNvCxnSpPr>
            <a:cxnSpLocks/>
          </p:cNvCxnSpPr>
          <p:nvPr/>
        </p:nvCxnSpPr>
        <p:spPr bwMode="auto">
          <a:xfrm flipV="1">
            <a:off x="2059556" y="2487251"/>
            <a:ext cx="500125" cy="4560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1224169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D6A5F0-07CD-8249-90F8-DB8784A71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Frame Types</a:t>
            </a:r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3319024-6740-104C-A5DC-1070308E1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DL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Info frame (Public Action frame):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Key, Content information…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C00000"/>
                </a:solidFill>
              </a:rPr>
              <a:t>EBCS Data frame (Data frame, Class 1):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UL frame (Public Action frame):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Content, Key…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Public Action frames does not affect data plain architecture.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99E8330-4EE3-FF45-92A1-28881C4F27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FE0653-3548-FC45-92F8-DDE0FF85E6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7341406-A850-BB40-A4B0-1E9EDE5313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223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7C55B3-5460-6545-A1BF-4B30AC845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DL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BF4FE80-1BDD-2D4E-8066-A538A0D147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36C807-EF5A-0940-BABD-226A926C0B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A4E711B-ECFB-524A-8CA6-E0520FCB01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2021</a:t>
            </a:r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3288122-EA5A-3743-A58A-C6F98C223482}"/>
              </a:ext>
            </a:extLst>
          </p:cNvPr>
          <p:cNvSpPr txBox="1"/>
          <p:nvPr/>
        </p:nvSpPr>
        <p:spPr>
          <a:xfrm>
            <a:off x="4727848" y="1846141"/>
            <a:ext cx="579005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AP</a:t>
            </a:r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4DF04CC-231F-8F42-ACB2-9D0952169025}"/>
              </a:ext>
            </a:extLst>
          </p:cNvPr>
          <p:cNvSpPr txBox="1"/>
          <p:nvPr/>
        </p:nvSpPr>
        <p:spPr>
          <a:xfrm>
            <a:off x="8400256" y="1854780"/>
            <a:ext cx="1276311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Receiver</a:t>
            </a:r>
            <a:endParaRPr kumimoji="1" lang="ja-JP" altLang="en-US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DF668170-0747-494A-86AB-4E444096BB91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 bwMode="auto">
          <a:xfrm>
            <a:off x="5306853" y="2076974"/>
            <a:ext cx="3093403" cy="8639"/>
          </a:xfrm>
          <a:prstGeom prst="straightConnector1">
            <a:avLst/>
          </a:prstGeom>
          <a:ln w="57150">
            <a:headEnd type="none" w="med" len="med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円柱 10">
            <a:extLst>
              <a:ext uri="{FF2B5EF4-FFF2-40B4-BE49-F238E27FC236}">
                <a16:creationId xmlns:a16="http://schemas.microsoft.com/office/drawing/2014/main" id="{F6237826-2C13-C341-A5A4-A074FC23B496}"/>
              </a:ext>
            </a:extLst>
          </p:cNvPr>
          <p:cNvSpPr/>
          <p:nvPr/>
        </p:nvSpPr>
        <p:spPr bwMode="auto">
          <a:xfrm>
            <a:off x="1226270" y="1802330"/>
            <a:ext cx="1212190" cy="504056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Server</a:t>
            </a: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A7AEC97F-4CEF-8040-B127-5C1B08C66CE6}"/>
              </a:ext>
            </a:extLst>
          </p:cNvPr>
          <p:cNvCxnSpPr>
            <a:cxnSpLocks/>
            <a:stCxn id="11" idx="4"/>
            <a:endCxn id="8" idx="1"/>
          </p:cNvCxnSpPr>
          <p:nvPr/>
        </p:nvCxnSpPr>
        <p:spPr bwMode="auto">
          <a:xfrm>
            <a:off x="2438460" y="2054358"/>
            <a:ext cx="2289388" cy="22616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3770A67-1F8D-2440-B844-824EEEB97C1F}"/>
              </a:ext>
            </a:extLst>
          </p:cNvPr>
          <p:cNvSpPr txBox="1"/>
          <p:nvPr/>
        </p:nvSpPr>
        <p:spPr>
          <a:xfrm>
            <a:off x="1208636" y="2306386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IPv4 Multicast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(RFC1112)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B3808C1-8FD4-A641-AC21-3EA02AD301B6}"/>
              </a:ext>
            </a:extLst>
          </p:cNvPr>
          <p:cNvSpPr txBox="1"/>
          <p:nvPr/>
        </p:nvSpPr>
        <p:spPr>
          <a:xfrm>
            <a:off x="2855640" y="2131302"/>
            <a:ext cx="889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Dst</a:t>
            </a:r>
            <a:r>
              <a:rPr kumimoji="1" lang="en-US" altLang="ja-JP" sz="1400" dirty="0">
                <a:solidFill>
                  <a:schemeClr val="tx1"/>
                </a:solidFill>
              </a:rPr>
              <a:t> MAC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1F9BBD9-7CF6-7D43-8EC1-0B9637E556F5}"/>
              </a:ext>
            </a:extLst>
          </p:cNvPr>
          <p:cNvSpPr txBox="1"/>
          <p:nvPr/>
        </p:nvSpPr>
        <p:spPr>
          <a:xfrm>
            <a:off x="2639616" y="2404525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01:00:5e:xx:xx:xx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554B720-3740-B64D-92F8-415B6B6C9437}"/>
              </a:ext>
            </a:extLst>
          </p:cNvPr>
          <p:cNvSpPr txBox="1"/>
          <p:nvPr/>
        </p:nvSpPr>
        <p:spPr>
          <a:xfrm>
            <a:off x="1191003" y="2790529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IPv6 Multicast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(RFC2464)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7F7DA9F-B966-2242-93B9-7B110424CE94}"/>
              </a:ext>
            </a:extLst>
          </p:cNvPr>
          <p:cNvSpPr txBox="1"/>
          <p:nvPr/>
        </p:nvSpPr>
        <p:spPr>
          <a:xfrm>
            <a:off x="2621983" y="2888668"/>
            <a:ext cx="1510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33:33:xx:xx:xx:xx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8125CC8-A4B4-4C42-9175-0AAA9300BD45}"/>
              </a:ext>
            </a:extLst>
          </p:cNvPr>
          <p:cNvSpPr txBox="1"/>
          <p:nvPr/>
        </p:nvSpPr>
        <p:spPr>
          <a:xfrm>
            <a:off x="1055440" y="3408017"/>
            <a:ext cx="106544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If the combination of the source IP address, the destination IP address and the destination UDP port of the packet is in the dot11EBCSContentList,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the AP uses EBCS to forward the frames.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Otherwise, the AP uses GTKSA to forward the frames. (If associated STA exists)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043F586-DD25-E443-8A21-F1C5C4A39EA5}"/>
              </a:ext>
            </a:extLst>
          </p:cNvPr>
          <p:cNvSpPr txBox="1"/>
          <p:nvPr/>
        </p:nvSpPr>
        <p:spPr>
          <a:xfrm>
            <a:off x="6621663" y="2152497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RA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83C0CC7-72B4-7C46-8D4F-003EDF1FD3DC}"/>
              </a:ext>
            </a:extLst>
          </p:cNvPr>
          <p:cNvSpPr txBox="1"/>
          <p:nvPr/>
        </p:nvSpPr>
        <p:spPr>
          <a:xfrm>
            <a:off x="6073050" y="2404525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01:00:5e:xx:xx:xx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CA4F6D5-C2D6-9D45-A29B-2F3468126981}"/>
              </a:ext>
            </a:extLst>
          </p:cNvPr>
          <p:cNvSpPr txBox="1"/>
          <p:nvPr/>
        </p:nvSpPr>
        <p:spPr>
          <a:xfrm>
            <a:off x="6055417" y="2888668"/>
            <a:ext cx="1510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33:33:xx:xx:xx:xx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B8A446BA-2D50-A74D-830C-92C97620D6D3}"/>
              </a:ext>
            </a:extLst>
          </p:cNvPr>
          <p:cNvCxnSpPr>
            <a:stCxn id="19" idx="3"/>
            <a:endCxn id="24" idx="1"/>
          </p:cNvCxnSpPr>
          <p:nvPr/>
        </p:nvCxnSpPr>
        <p:spPr bwMode="auto">
          <a:xfrm>
            <a:off x="4140348" y="2558414"/>
            <a:ext cx="19327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C38E267C-F2EA-494F-8AE8-EE2A17DD25D8}"/>
              </a:ext>
            </a:extLst>
          </p:cNvPr>
          <p:cNvCxnSpPr/>
          <p:nvPr/>
        </p:nvCxnSpPr>
        <p:spPr bwMode="auto">
          <a:xfrm>
            <a:off x="4122715" y="3052139"/>
            <a:ext cx="19327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03935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>
            <a:extLst>
              <a:ext uri="{FF2B5EF4-FFF2-40B4-BE49-F238E27FC236}">
                <a16:creationId xmlns:a16="http://schemas.microsoft.com/office/drawing/2014/main" id="{3CFD2BF6-92EC-D847-92AC-9E941CB9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4926841" cy="1065213"/>
          </a:xfrm>
        </p:spPr>
        <p:txBody>
          <a:bodyPr/>
          <a:lstStyle/>
          <a:p>
            <a:r>
              <a:rPr lang="en-US" altLang="ja-JP" dirty="0"/>
              <a:t>DL Architecture Option 1</a:t>
            </a:r>
            <a:endParaRPr lang="ja-JP" altLang="en-US"/>
          </a:p>
        </p:txBody>
      </p:sp>
      <p:sp>
        <p:nvSpPr>
          <p:cNvPr id="33" name="コンテンツ プレースホルダー 32">
            <a:extLst>
              <a:ext uri="{FF2B5EF4-FFF2-40B4-BE49-F238E27FC236}">
                <a16:creationId xmlns:a16="http://schemas.microsoft.com/office/drawing/2014/main" id="{F4CAAAC2-B7A8-5F4F-ADB0-DDEC313742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altLang="ja-JP" dirty="0"/>
              <a:t>EBCS Proxy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TX</a:t>
            </a:r>
            <a:endParaRPr lang="en-US" altLang="ja-JP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Filtering packets according to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Higher layer information (IP addresses, port number…) of the packets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MIB variable dot11EBCSContentList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Forwarding packets to MAC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RX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Forwarding packets to upper layers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ja-JP" altLang="en-US" sz="160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81FC090-E99D-6044-B30C-E04B5085EB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3FCFE8-D692-FC4B-8F4A-CADB487704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CD8823-A6C1-FD46-9835-E371A1B9F7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6122A6E-D033-B242-A287-D872DB50E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7689" y="836712"/>
            <a:ext cx="3075179" cy="5517232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43EACEF-9B4C-1B4C-8467-343FCE267CD6}"/>
              </a:ext>
            </a:extLst>
          </p:cNvPr>
          <p:cNvSpPr/>
          <p:nvPr/>
        </p:nvSpPr>
        <p:spPr bwMode="auto">
          <a:xfrm>
            <a:off x="6757729" y="4941168"/>
            <a:ext cx="1152128" cy="432048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AA2323-33D4-2D44-8D43-653062AD432E}"/>
              </a:ext>
            </a:extLst>
          </p:cNvPr>
          <p:cNvSpPr txBox="1"/>
          <p:nvPr/>
        </p:nvSpPr>
        <p:spPr>
          <a:xfrm>
            <a:off x="8682742" y="2996952"/>
            <a:ext cx="2792217" cy="224676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Common to PKFA and HCFA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No encryption / decryption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Integrity check only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PKFA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 is set by MLME-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EBCSINFO.request</a:t>
            </a:r>
            <a:r>
              <a:rPr kumimoji="1" lang="en-US" altLang="ja-JP" sz="1000" dirty="0">
                <a:solidFill>
                  <a:schemeClr val="tx1"/>
                </a:solidFill>
              </a:rPr>
              <a:t> (TX)</a:t>
            </a:r>
            <a:br>
              <a:rPr kumimoji="1" lang="en-US" altLang="ja-JP" sz="1000" dirty="0">
                <a:solidFill>
                  <a:schemeClr val="tx1"/>
                </a:solidFill>
              </a:rPr>
            </a:br>
            <a:r>
              <a:rPr kumimoji="1" lang="en-US" altLang="ja-JP" sz="1000" dirty="0">
                <a:solidFill>
                  <a:schemeClr val="tx1"/>
                </a:solidFill>
              </a:rPr>
              <a:t>and is gotten from 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000" dirty="0">
                <a:solidFill>
                  <a:schemeClr val="tx1"/>
                </a:solidFill>
              </a:rPr>
              <a:t> Info frame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HCFA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Keys are generated in MAC (TX) and are gotten from MPDU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HLSA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Pass through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03187335-F1EA-4041-B04E-3B574C1ED642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 bwMode="auto">
          <a:xfrm flipV="1">
            <a:off x="7909857" y="4120337"/>
            <a:ext cx="772885" cy="10368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6C8B218-CC1B-8E42-8C13-467A64AB475A}"/>
              </a:ext>
            </a:extLst>
          </p:cNvPr>
          <p:cNvSpPr/>
          <p:nvPr/>
        </p:nvSpPr>
        <p:spPr>
          <a:xfrm>
            <a:off x="8184232" y="5928606"/>
            <a:ext cx="34467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  <a:latin typeface="Helvetica" pitchFamily="2" charset="0"/>
              </a:rPr>
              <a:t>Figure 5-1—MAC data plane architecture</a:t>
            </a:r>
            <a:endParaRPr lang="en-US" altLang="ja-JP" sz="14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B0E5365-3414-F340-832F-AE3F3AA4B665}"/>
              </a:ext>
            </a:extLst>
          </p:cNvPr>
          <p:cNvSpPr/>
          <p:nvPr/>
        </p:nvSpPr>
        <p:spPr bwMode="auto">
          <a:xfrm>
            <a:off x="6001558" y="932471"/>
            <a:ext cx="432048" cy="32037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pPr algn="ctr"/>
            <a:r>
              <a:rPr kumimoji="1" lang="en-US" altLang="ja-JP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Proxy</a:t>
            </a:r>
            <a:endParaRPr kumimoji="1" lang="ja-JP" altLang="en-US" sz="5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7A36F0F-7AF3-9A4D-9D48-C072878C5A95}"/>
              </a:ext>
            </a:extLst>
          </p:cNvPr>
          <p:cNvSpPr/>
          <p:nvPr/>
        </p:nvSpPr>
        <p:spPr bwMode="auto">
          <a:xfrm>
            <a:off x="6001558" y="1252847"/>
            <a:ext cx="432048" cy="2731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LPD/EPD</a:t>
            </a:r>
            <a:endParaRPr kumimoji="0" lang="ja-JP" altLang="en-US" sz="5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A7DF1AF-457D-4B40-B2EF-CE0FB378EC76}"/>
              </a:ext>
            </a:extLst>
          </p:cNvPr>
          <p:cNvSpPr/>
          <p:nvPr/>
        </p:nvSpPr>
        <p:spPr bwMode="auto">
          <a:xfrm>
            <a:off x="6001558" y="1525979"/>
            <a:ext cx="432048" cy="2731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0" lang="ja-JP" altLang="en-US" sz="5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8809D74E-A632-944F-BAF9-31FAF8EC5307}"/>
              </a:ext>
            </a:extLst>
          </p:cNvPr>
          <p:cNvCxnSpPr>
            <a:cxnSpLocks/>
            <a:endCxn id="29" idx="0"/>
          </p:cNvCxnSpPr>
          <p:nvPr/>
        </p:nvCxnSpPr>
        <p:spPr bwMode="auto">
          <a:xfrm>
            <a:off x="6214628" y="1799111"/>
            <a:ext cx="534676" cy="10315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451E376-DCDE-C044-80E1-18A203062E72}"/>
              </a:ext>
            </a:extLst>
          </p:cNvPr>
          <p:cNvSpPr/>
          <p:nvPr/>
        </p:nvSpPr>
        <p:spPr bwMode="auto">
          <a:xfrm>
            <a:off x="6524601" y="2830625"/>
            <a:ext cx="449405" cy="253769"/>
          </a:xfrm>
          <a:prstGeom prst="rect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Pass through for EBCS</a:t>
            </a:r>
            <a:endParaRPr kumimoji="0" lang="ja-JP" altLang="en-US" sz="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428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D69F3-7753-AB4E-83DB-2EAE4A42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932245" cy="1065213"/>
          </a:xfrm>
        </p:spPr>
        <p:txBody>
          <a:bodyPr/>
          <a:lstStyle/>
          <a:p>
            <a:r>
              <a:rPr lang="en-US" altLang="ja-JP" dirty="0"/>
              <a:t>Option 2: EBCS role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3E201A-8C41-C24C-A021-83562B5216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D5F7D8-C846-F34E-86EC-696CA37A94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DB336BB-3AED-BB4D-BDC8-555E73DBA9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F11F10-6B30-9E4C-9E8D-C6AC42ACC4FA}"/>
              </a:ext>
            </a:extLst>
          </p:cNvPr>
          <p:cNvSpPr/>
          <p:nvPr/>
        </p:nvSpPr>
        <p:spPr bwMode="auto">
          <a:xfrm>
            <a:off x="1045728" y="2497262"/>
            <a:ext cx="3596054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7CEC4D-0282-B34B-89DC-D044669DE629}"/>
              </a:ext>
            </a:extLst>
          </p:cNvPr>
          <p:cNvSpPr txBox="1"/>
          <p:nvPr/>
        </p:nvSpPr>
        <p:spPr>
          <a:xfrm>
            <a:off x="1977712" y="1962876"/>
            <a:ext cx="1658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AP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CDC7B5-C693-824E-ACB0-969C636037BA}"/>
              </a:ext>
            </a:extLst>
          </p:cNvPr>
          <p:cNvSpPr txBox="1"/>
          <p:nvPr/>
        </p:nvSpPr>
        <p:spPr>
          <a:xfrm>
            <a:off x="2208666" y="3376465"/>
            <a:ext cx="1268296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EBCS filter</a:t>
            </a:r>
            <a:endParaRPr kumimoji="1" lang="ja-JP" altLang="en-US" sz="180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F2C8DEA-5377-5845-BFFD-38AA3EB3C592}"/>
              </a:ext>
            </a:extLst>
          </p:cNvPr>
          <p:cNvCxnSpPr>
            <a:cxnSpLocks/>
            <a:endCxn id="16" idx="3"/>
          </p:cNvCxnSpPr>
          <p:nvPr/>
        </p:nvCxnSpPr>
        <p:spPr bwMode="auto">
          <a:xfrm flipH="1" flipV="1">
            <a:off x="3476962" y="3561131"/>
            <a:ext cx="514190" cy="106387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C755540B-4B07-DE44-A5E5-76C947147919}"/>
              </a:ext>
            </a:extLst>
          </p:cNvPr>
          <p:cNvCxnSpPr>
            <a:cxnSpLocks/>
          </p:cNvCxnSpPr>
          <p:nvPr/>
        </p:nvCxnSpPr>
        <p:spPr bwMode="auto">
          <a:xfrm flipH="1">
            <a:off x="1247951" y="3561130"/>
            <a:ext cx="960715" cy="106387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0EC4D6B-2682-EB4B-A091-3305FEDA1D41}"/>
              </a:ext>
            </a:extLst>
          </p:cNvPr>
          <p:cNvCxnSpPr>
            <a:cxnSpLocks/>
          </p:cNvCxnSpPr>
          <p:nvPr/>
        </p:nvCxnSpPr>
        <p:spPr bwMode="auto">
          <a:xfrm flipH="1">
            <a:off x="1977712" y="3745797"/>
            <a:ext cx="230956" cy="87920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71E727D-70C9-DD4D-AEEB-D40C00D0B097}"/>
              </a:ext>
            </a:extLst>
          </p:cNvPr>
          <p:cNvSpPr txBox="1"/>
          <p:nvPr/>
        </p:nvSpPr>
        <p:spPr>
          <a:xfrm>
            <a:off x="3583571" y="4625000"/>
            <a:ext cx="906017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(DS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33FA060-A15C-AA41-BF92-57EDA960062C}"/>
              </a:ext>
            </a:extLst>
          </p:cNvPr>
          <p:cNvSpPr txBox="1"/>
          <p:nvPr/>
        </p:nvSpPr>
        <p:spPr>
          <a:xfrm>
            <a:off x="1728308" y="4624998"/>
            <a:ext cx="42351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F87C63D-EA8B-6B45-B6E6-DB36287B8ED9}"/>
              </a:ext>
            </a:extLst>
          </p:cNvPr>
          <p:cNvSpPr txBox="1"/>
          <p:nvPr/>
        </p:nvSpPr>
        <p:spPr>
          <a:xfrm>
            <a:off x="537986" y="4624999"/>
            <a:ext cx="1287532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bypass)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6" name="フリーフォーム 45">
            <a:extLst>
              <a:ext uri="{FF2B5EF4-FFF2-40B4-BE49-F238E27FC236}">
                <a16:creationId xmlns:a16="http://schemas.microsoft.com/office/drawing/2014/main" id="{3EECBCCD-7D28-E940-B947-8FCA5474B733}"/>
              </a:ext>
            </a:extLst>
          </p:cNvPr>
          <p:cNvSpPr/>
          <p:nvPr/>
        </p:nvSpPr>
        <p:spPr bwMode="auto">
          <a:xfrm>
            <a:off x="1898582" y="3906894"/>
            <a:ext cx="1934307" cy="712218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7" name="図 46" descr="ダイアグラム, 概略図&#10;&#10;自動的に生成された説明">
            <a:extLst>
              <a:ext uri="{FF2B5EF4-FFF2-40B4-BE49-F238E27FC236}">
                <a16:creationId xmlns:a16="http://schemas.microsoft.com/office/drawing/2014/main" id="{571AB062-F954-774F-864A-F005727A07B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550218" y="751435"/>
            <a:ext cx="3596054" cy="582425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6DB89A7E-0D41-674B-9A63-FDEA2BC3B26D}"/>
              </a:ext>
            </a:extLst>
          </p:cNvPr>
          <p:cNvSpPr/>
          <p:nvPr/>
        </p:nvSpPr>
        <p:spPr bwMode="auto">
          <a:xfrm>
            <a:off x="8308731" y="2883877"/>
            <a:ext cx="298938" cy="26941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EBCS bypass</a:t>
            </a:r>
            <a:endParaRPr kumimoji="0" lang="ja-JP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C067CE9-817B-D548-A51F-CBBD01B41451}"/>
              </a:ext>
            </a:extLst>
          </p:cNvPr>
          <p:cNvSpPr/>
          <p:nvPr/>
        </p:nvSpPr>
        <p:spPr bwMode="auto">
          <a:xfrm>
            <a:off x="5283944" y="2497262"/>
            <a:ext cx="2137061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DDBC11B-DBEA-344C-899F-2FB5EEF3A6EE}"/>
              </a:ext>
            </a:extLst>
          </p:cNvPr>
          <p:cNvSpPr txBox="1"/>
          <p:nvPr/>
        </p:nvSpPr>
        <p:spPr>
          <a:xfrm>
            <a:off x="5263874" y="1962876"/>
            <a:ext cx="21771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receiver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CAD00EA-1A01-274B-B2AE-C86BD6133482}"/>
              </a:ext>
            </a:extLst>
          </p:cNvPr>
          <p:cNvSpPr txBox="1"/>
          <p:nvPr/>
        </p:nvSpPr>
        <p:spPr>
          <a:xfrm>
            <a:off x="219499" y="3614857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D5A0AFF-2D1A-BE46-BD97-E68F4FEEB773}"/>
              </a:ext>
            </a:extLst>
          </p:cNvPr>
          <p:cNvCxnSpPr>
            <a:cxnSpLocks/>
          </p:cNvCxnSpPr>
          <p:nvPr/>
        </p:nvCxnSpPr>
        <p:spPr bwMode="auto">
          <a:xfrm>
            <a:off x="1501197" y="3845691"/>
            <a:ext cx="281255" cy="1923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8515F31-BC08-4545-9F40-E2475F8473D5}"/>
              </a:ext>
            </a:extLst>
          </p:cNvPr>
          <p:cNvSpPr txBox="1"/>
          <p:nvPr/>
        </p:nvSpPr>
        <p:spPr>
          <a:xfrm>
            <a:off x="2093686" y="4880200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F3C3EC7A-EB7B-BF42-BB70-38DB1A9F6B1B}"/>
              </a:ext>
            </a:extLst>
          </p:cNvPr>
          <p:cNvCxnSpPr>
            <a:cxnSpLocks/>
          </p:cNvCxnSpPr>
          <p:nvPr/>
        </p:nvCxnSpPr>
        <p:spPr bwMode="auto">
          <a:xfrm>
            <a:off x="2347082" y="4185398"/>
            <a:ext cx="216364" cy="694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CC656F27-0D3B-214B-BFA9-D0BBA59B70B7}"/>
              </a:ext>
            </a:extLst>
          </p:cNvPr>
          <p:cNvCxnSpPr/>
          <p:nvPr/>
        </p:nvCxnSpPr>
        <p:spPr bwMode="auto">
          <a:xfrm>
            <a:off x="2084963" y="4185398"/>
            <a:ext cx="292659" cy="694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B763D68F-1C4E-4E46-9548-1625EA21D6F8}"/>
              </a:ext>
            </a:extLst>
          </p:cNvPr>
          <p:cNvCxnSpPr>
            <a:cxnSpLocks/>
          </p:cNvCxnSpPr>
          <p:nvPr/>
        </p:nvCxnSpPr>
        <p:spPr bwMode="auto">
          <a:xfrm flipH="1">
            <a:off x="5889722" y="2513268"/>
            <a:ext cx="6203" cy="210584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5BE0AB09-E21E-7142-BC8E-53393486B666}"/>
              </a:ext>
            </a:extLst>
          </p:cNvPr>
          <p:cNvCxnSpPr>
            <a:cxnSpLocks/>
          </p:cNvCxnSpPr>
          <p:nvPr/>
        </p:nvCxnSpPr>
        <p:spPr bwMode="auto">
          <a:xfrm flipV="1">
            <a:off x="6477741" y="2513269"/>
            <a:ext cx="242229" cy="210584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F1C392A9-F142-AB40-8C0F-309EF075909D}"/>
              </a:ext>
            </a:extLst>
          </p:cNvPr>
          <p:cNvCxnSpPr>
            <a:cxnSpLocks/>
          </p:cNvCxnSpPr>
          <p:nvPr/>
        </p:nvCxnSpPr>
        <p:spPr bwMode="auto">
          <a:xfrm flipV="1">
            <a:off x="6741325" y="2507381"/>
            <a:ext cx="0" cy="105374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円/楕円 70">
            <a:extLst>
              <a:ext uri="{FF2B5EF4-FFF2-40B4-BE49-F238E27FC236}">
                <a16:creationId xmlns:a16="http://schemas.microsoft.com/office/drawing/2014/main" id="{7A6432A1-3606-3342-BA21-2F53BC5B0C63}"/>
              </a:ext>
            </a:extLst>
          </p:cNvPr>
          <p:cNvSpPr/>
          <p:nvPr/>
        </p:nvSpPr>
        <p:spPr bwMode="auto">
          <a:xfrm>
            <a:off x="6685987" y="3566663"/>
            <a:ext cx="110676" cy="11067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C49E02F4-E1AC-9343-B5CA-AA9F451CE7EA}"/>
              </a:ext>
            </a:extLst>
          </p:cNvPr>
          <p:cNvCxnSpPr>
            <a:cxnSpLocks/>
          </p:cNvCxnSpPr>
          <p:nvPr/>
        </p:nvCxnSpPr>
        <p:spPr bwMode="auto">
          <a:xfrm flipV="1">
            <a:off x="6741881" y="3677340"/>
            <a:ext cx="0" cy="94177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0B1E8A76-C892-9E45-B98E-E45B8B8B3FD9}"/>
              </a:ext>
            </a:extLst>
          </p:cNvPr>
          <p:cNvSpPr txBox="1"/>
          <p:nvPr/>
        </p:nvSpPr>
        <p:spPr>
          <a:xfrm rot="16562898">
            <a:off x="5772161" y="3591908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36063B1-1236-4C4A-85D7-2DC679B5AB02}"/>
              </a:ext>
            </a:extLst>
          </p:cNvPr>
          <p:cNvSpPr txBox="1"/>
          <p:nvPr/>
        </p:nvSpPr>
        <p:spPr>
          <a:xfrm>
            <a:off x="7076939" y="3222576"/>
            <a:ext cx="1019574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DA address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filtering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BFE719AB-4174-F04B-9704-B9753AC5C327}"/>
              </a:ext>
            </a:extLst>
          </p:cNvPr>
          <p:cNvCxnSpPr>
            <a:stCxn id="75" idx="1"/>
            <a:endCxn id="71" idx="6"/>
          </p:cNvCxnSpPr>
          <p:nvPr/>
        </p:nvCxnSpPr>
        <p:spPr bwMode="auto">
          <a:xfrm flipH="1">
            <a:off x="6796663" y="3484186"/>
            <a:ext cx="280276" cy="1378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 w="med" len="med"/>
          </a:ln>
          <a:effectLst/>
        </p:spPr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CEEC4AB-4897-9A44-976C-453132743858}"/>
              </a:ext>
            </a:extLst>
          </p:cNvPr>
          <p:cNvSpPr txBox="1"/>
          <p:nvPr/>
        </p:nvSpPr>
        <p:spPr>
          <a:xfrm>
            <a:off x="6467063" y="5099731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FC65DBA3-6D2F-0A4C-A042-CEF6F29E99B3}"/>
              </a:ext>
            </a:extLst>
          </p:cNvPr>
          <p:cNvCxnSpPr>
            <a:cxnSpLocks/>
          </p:cNvCxnSpPr>
          <p:nvPr/>
        </p:nvCxnSpPr>
        <p:spPr bwMode="auto">
          <a:xfrm>
            <a:off x="6763617" y="4171379"/>
            <a:ext cx="274584" cy="9563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595FDF38-85BB-B646-93F7-FF4C4978B75A}"/>
              </a:ext>
            </a:extLst>
          </p:cNvPr>
          <p:cNvSpPr txBox="1"/>
          <p:nvPr/>
        </p:nvSpPr>
        <p:spPr>
          <a:xfrm>
            <a:off x="6030422" y="4604522"/>
            <a:ext cx="734496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bypass)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725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58514</TotalTime>
  <Words>1094</Words>
  <Application>Microsoft Macintosh PowerPoint</Application>
  <PresentationFormat>ワイド画面</PresentationFormat>
  <Paragraphs>222</Paragraphs>
  <Slides>13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Arial</vt:lpstr>
      <vt:lpstr>Helvetica</vt:lpstr>
      <vt:lpstr>Times New Roman</vt:lpstr>
      <vt:lpstr>Office テーマ</vt:lpstr>
      <vt:lpstr>文書</vt:lpstr>
      <vt:lpstr>EBCS Architecture</vt:lpstr>
      <vt:lpstr>Abstract</vt:lpstr>
      <vt:lpstr>EBCS</vt:lpstr>
      <vt:lpstr>DL Use Case:  Stadium Video Distribution</vt:lpstr>
      <vt:lpstr>UL Use Case:  Low Power Sensor UL Broadcast</vt:lpstr>
      <vt:lpstr>Frame Types</vt:lpstr>
      <vt:lpstr>EBCS DL</vt:lpstr>
      <vt:lpstr>DL Architecture Option 1</vt:lpstr>
      <vt:lpstr>Option 2: EBCS role</vt:lpstr>
      <vt:lpstr>Define New eBCS Data frame (Copied from 11-19/1506r3)</vt:lpstr>
      <vt:lpstr>EBCS AP MIB Variables</vt:lpstr>
      <vt:lpstr>EBCS AP MLME SAP interfaces</vt:lpstr>
      <vt:lpstr>EBCS receiver MLME SAP interfaces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134</cp:revision>
  <cp:lastPrinted>1601-01-01T00:00:00Z</cp:lastPrinted>
  <dcterms:created xsi:type="dcterms:W3CDTF">2019-03-11T15:18:40Z</dcterms:created>
  <dcterms:modified xsi:type="dcterms:W3CDTF">2021-05-31T12:04:16Z</dcterms:modified>
</cp:coreProperties>
</file>