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448" r:id="rId3"/>
    <p:sldId id="464" r:id="rId4"/>
    <p:sldId id="463" r:id="rId5"/>
    <p:sldId id="465" r:id="rId6"/>
    <p:sldId id="466" r:id="rId7"/>
    <p:sldId id="387" r:id="rId8"/>
    <p:sldId id="443" r:id="rId9"/>
    <p:sldId id="420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44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/>
  <p:cmAuthor id="2" name="Huang, Po-kai" initials="HP" lastIdx="17" clrIdx="1"/>
  <p:cmAuthor id="3" name="Cordeiro, Carlos" initials="CC" lastIdx="10" clrIdx="2"/>
  <p:cmAuthor id="4" name="周培(Zhou Pei)" initials="周培(Zhou" lastIdx="4" clrIdx="3">
    <p:extLst>
      <p:ext uri="{19B8F6BF-5375-455C-9EA6-DF929625EA0E}">
        <p15:presenceInfo xmlns:p15="http://schemas.microsoft.com/office/powerpoint/2012/main" userId="S-1-5-21-1439682878-3164288827-2260694920-843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B48900"/>
    <a:srgbClr val="61D6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5244" autoAdjust="0"/>
  </p:normalViewPr>
  <p:slideViewPr>
    <p:cSldViewPr>
      <p:cViewPr>
        <p:scale>
          <a:sx n="100" d="100"/>
          <a:sy n="100" d="100"/>
        </p:scale>
        <p:origin x="1830" y="396"/>
      </p:cViewPr>
      <p:guideLst>
        <p:guide orient="horz" pos="2160"/>
        <p:guide pos="2904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244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920060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802.11-21/0897r1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732573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746" tIns="46079" rIns="93746" bIns="46079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3450">
              <a:defRPr/>
            </a:lvl5pPr>
          </a:lstStyle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920060" cy="215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 dirty="0"/>
              <a:t>March 2021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802.11-20/xxxr0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9105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63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5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7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905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Boyce Yangbo Huawei</a:t>
            </a:r>
            <a:endParaRPr lang="en-GB" altLang="en-US" dirty="0"/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t>1</a:t>
            </a:fld>
            <a:endParaRPr lang="en-GB" altLang="en-US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1200" baseline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r>
              <a:rPr lang="en-US" altLang="zh-CN" dirty="0"/>
              <a:t>March 2021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/>
              <a:t>Boyce Yangbo Huawei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March 2021</a:t>
            </a:r>
            <a:endParaRPr lang="en-GB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Boyce Yangbo Huawei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xxx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xxx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‹#›</a:t>
            </a:fld>
            <a:endParaRPr lang="en-GB" alt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8655" y="6475413"/>
            <a:ext cx="145527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xxx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2204" y="331014"/>
            <a:ext cx="33599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802.11-21-</a:t>
            </a:r>
            <a:r>
              <a:rPr lang="en-US" altLang="zh-CN" sz="1800" b="1" dirty="0"/>
              <a:t>0897</a:t>
            </a:r>
            <a:r>
              <a:rPr lang="en-GB" altLang="en-US" sz="1800" b="1" dirty="0"/>
              <a:t>/r1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2" y="756829"/>
            <a:ext cx="7761287" cy="1066800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Fast A</a:t>
            </a:r>
            <a:r>
              <a:rPr lang="en-US" altLang="zh-CN" dirty="0"/>
              <a:t>cquisition of EBCS Services</a:t>
            </a:r>
            <a:endParaRPr lang="en-US" altLang="en-GB" dirty="0"/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2021-07-</a:t>
            </a:r>
            <a:r>
              <a:rPr lang="en-US" altLang="en-US" sz="2000" b="0" dirty="0"/>
              <a:t>0</a:t>
            </a:r>
            <a:r>
              <a:rPr lang="en-US" altLang="zh-CN" sz="2000" b="0" dirty="0"/>
              <a:t>9</a:t>
            </a:r>
            <a:endParaRPr lang="en-US" altLang="en-GB" sz="2000" b="0" dirty="0"/>
          </a:p>
        </p:txBody>
      </p:sp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720576" y="2499514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graphicFrame>
        <p:nvGraphicFramePr>
          <p:cNvPr id="10" name="Table"/>
          <p:cNvGraphicFramePr/>
          <p:nvPr>
            <p:custDataLst>
              <p:tags r:id="rId1"/>
            </p:custDataLst>
          </p:nvPr>
        </p:nvGraphicFramePr>
        <p:xfrm>
          <a:off x="792695" y="2952138"/>
          <a:ext cx="7558607" cy="2465795"/>
        </p:xfrm>
        <a:graphic>
          <a:graphicData uri="http://schemas.openxmlformats.org/drawingml/2006/table">
            <a:tbl>
              <a:tblPr firstRow="1" bandRow="1"/>
              <a:tblGrid>
                <a:gridCol w="1406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5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</a:t>
                      </a:r>
                      <a:r>
                        <a:rPr sz="16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</a:t>
                      </a:r>
                      <a:r>
                        <a:rPr sz="1600" b="1" dirty="0">
                          <a:latin typeface="+mj-lt"/>
                        </a:rPr>
                        <a:t>Affiliation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</a:t>
                      </a:r>
                      <a:r>
                        <a:rPr sz="16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600" b="1" dirty="0">
                          <a:latin typeface="+mj-lt"/>
                        </a:rPr>
                        <a:t>  Phone</a:t>
                      </a:r>
                      <a:endParaRPr sz="16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600" b="1" dirty="0">
                          <a:latin typeface="+mj-lt"/>
                        </a:rPr>
                        <a:t>  E</a:t>
                      </a:r>
                      <a:r>
                        <a:rPr sz="1600" b="1" dirty="0">
                          <a:latin typeface="+mj-lt"/>
                        </a:rPr>
                        <a:t>mail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1800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Pei Zhou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OPPO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+mj-lt"/>
                        </a:rPr>
                        <a:t> </a:t>
                      </a:r>
                      <a:r>
                        <a:rPr lang="en-US" altLang="zh-CN" sz="1600" dirty="0">
                          <a:latin typeface="+mj-lt"/>
                        </a:rPr>
                        <a:t>zhoupei1@oppo.com</a:t>
                      </a:r>
                      <a:endParaRPr sz="16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huang.lei1@oppo.com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Chaoming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Luo</a:t>
                      </a: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6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Liuming Lu</a:t>
                      </a:r>
                      <a:endParaRPr lang="zh-CN" altLang="en-US" sz="1600" dirty="0"/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dirty="0"/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dirty="0"/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848" y="609600"/>
            <a:ext cx="8280920" cy="1159024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矩形 2"/>
          <p:cNvSpPr/>
          <p:nvPr/>
        </p:nvSpPr>
        <p:spPr>
          <a:xfrm>
            <a:off x="696913" y="1628800"/>
            <a:ext cx="7847012" cy="2833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1800" dirty="0"/>
              <a:t>Enhanced Broadcast Services Request/Response can be used for the acquisition of EBCS services.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1800" dirty="0"/>
              <a:t>However, if the EBCS data are authenticated by the PKFA or HCFA algorithm,  non-AP STAs still cannot authenticate the EBCS data before receiving the EBCS Info frame. This would degrade the EBCS data acquisition performance in terms of delay.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har char="•"/>
            </a:pPr>
            <a:r>
              <a:rPr lang="en-US" altLang="zh-CN" sz="1800" dirty="0">
                <a:latin typeface="+mn-lt"/>
              </a:rPr>
              <a:t>This contribution intends to modify the Enhanced Broadcast Services Request/Response field, when using them for fast acquisition of EBCS data.</a:t>
            </a:r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2</a:t>
            </a:fld>
            <a:endParaRPr lang="en-GB" altLang="en-US"/>
          </a:p>
        </p:txBody>
      </p:sp>
      <p:sp>
        <p:nvSpPr>
          <p:cNvPr id="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8" name="日期占位符 2">
            <a:extLst>
              <a:ext uri="{FF2B5EF4-FFF2-40B4-BE49-F238E27FC236}">
                <a16:creationId xmlns:a16="http://schemas.microsoft.com/office/drawing/2014/main" id="{D2CB04B2-51A7-4A79-8CA8-88C63B24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572" y="609600"/>
            <a:ext cx="7704856" cy="875184"/>
          </a:xfrm>
        </p:spPr>
        <p:txBody>
          <a:bodyPr/>
          <a:lstStyle/>
          <a:p>
            <a:r>
              <a:rPr lang="en-US" altLang="ko-KR" sz="2800" dirty="0"/>
              <a:t>Recap: </a:t>
            </a:r>
            <a:r>
              <a:rPr lang="en-US" altLang="ko-KR" sz="2800" dirty="0">
                <a:sym typeface="+mn-ea"/>
              </a:rPr>
              <a:t>EBCS</a:t>
            </a:r>
            <a:r>
              <a:rPr lang="en-US" altLang="zh-CN" sz="2800" dirty="0"/>
              <a:t> DL Procedures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467545" y="1761783"/>
            <a:ext cx="4104456" cy="278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400" dirty="0"/>
              <a:t>The non-AP STA with association transmits EBCS Request frame to an EBCS AP to request EBCS services.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400" dirty="0"/>
              <a:t>The EBCS AP periodically broadcasts EBCS Info frames for assisting EBCS data authentication.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The EBCS Info frame includes EBCS AP’s Certificate, EBCS Signature, Authentication Algorithm, HCFA authentication information (optional), etc.</a:t>
            </a:r>
          </a:p>
        </p:txBody>
      </p:sp>
      <p:sp>
        <p:nvSpPr>
          <p:cNvPr id="8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3</a:t>
            </a:fld>
            <a:endParaRPr lang="en-GB" altLang="en-US"/>
          </a:p>
        </p:txBody>
      </p:sp>
      <p:sp>
        <p:nvSpPr>
          <p:cNvPr id="12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AF24A31-390A-49EF-B2A7-49D896FB53F3}"/>
              </a:ext>
            </a:extLst>
          </p:cNvPr>
          <p:cNvSpPr/>
          <p:nvPr/>
        </p:nvSpPr>
        <p:spPr>
          <a:xfrm>
            <a:off x="467545" y="5165955"/>
            <a:ext cx="8076380" cy="10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400" b="1" dirty="0"/>
              <a:t>Issue: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1400" b="1" dirty="0"/>
              <a:t>Communication Delay: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If the EBCS data are authenticated by the PKFA or HCFA algorithm,  non-AP STAs cannot authenticate the EBCS data before receiving the EBCS Info frame.  </a:t>
            </a:r>
            <a:endParaRPr lang="en-US" altLang="zh-CN" b="1" dirty="0"/>
          </a:p>
        </p:txBody>
      </p:sp>
      <p:sp>
        <p:nvSpPr>
          <p:cNvPr id="10" name="日期占位符 2">
            <a:extLst>
              <a:ext uri="{FF2B5EF4-FFF2-40B4-BE49-F238E27FC236}">
                <a16:creationId xmlns:a16="http://schemas.microsoft.com/office/drawing/2014/main" id="{793BBC9C-C796-4F92-AB17-5DA71648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E59787B-7620-4E70-BC61-7E3BE4BE2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596777"/>
            <a:ext cx="3897718" cy="3388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614680"/>
            <a:ext cx="7691511" cy="869950"/>
          </a:xfrm>
        </p:spPr>
        <p:txBody>
          <a:bodyPr/>
          <a:lstStyle/>
          <a:p>
            <a:r>
              <a:rPr lang="en-US" altLang="ko-KR" sz="2400" dirty="0"/>
              <a:t>Proposal: </a:t>
            </a:r>
            <a:r>
              <a:rPr lang="en-US" altLang="zh-CN" sz="2400" dirty="0"/>
              <a:t>Modification of the </a:t>
            </a:r>
            <a:r>
              <a:rPr lang="en-US" altLang="zh-CN" sz="2400" dirty="0">
                <a:sym typeface="+mn-ea"/>
              </a:rPr>
              <a:t>EBCS Request field</a:t>
            </a:r>
          </a:p>
        </p:txBody>
      </p:sp>
      <p:sp>
        <p:nvSpPr>
          <p:cNvPr id="9" name="내용 개체 틀 2"/>
          <p:cNvSpPr txBox="1"/>
          <p:nvPr/>
        </p:nvSpPr>
        <p:spPr bwMode="auto">
          <a:xfrm>
            <a:off x="609600" y="1535763"/>
            <a:ext cx="7924800" cy="9571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Request Authentication Info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EBCS Request Info Control subfield of EBCS Request Info subfield.</a:t>
            </a:r>
          </a:p>
        </p:txBody>
      </p:sp>
      <p:graphicFrame>
        <p:nvGraphicFramePr>
          <p:cNvPr id="7" name="对象 -2147482604"/>
          <p:cNvGraphicFramePr/>
          <p:nvPr>
            <p:extLst>
              <p:ext uri="{D42A27DB-BD31-4B8C-83A1-F6EECF244321}">
                <p14:modId xmlns:p14="http://schemas.microsoft.com/office/powerpoint/2010/main" val="565971927"/>
              </p:ext>
            </p:extLst>
          </p:nvPr>
        </p:nvGraphicFramePr>
        <p:xfrm>
          <a:off x="865236" y="2300896"/>
          <a:ext cx="7354863" cy="4366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62" name="Visio" r:id="rId4" imgW="10713809" imgH="7582173" progId="Visio.Drawing.15">
                  <p:embed/>
                </p:oleObj>
              </mc:Choice>
              <mc:Fallback>
                <p:oleObj name="Visio" r:id="rId4" imgW="10713809" imgH="7582173" progId="Visio.Drawing.15">
                  <p:embed/>
                  <p:pic>
                    <p:nvPicPr>
                      <p:cNvPr id="0" name="对象 -2147482604"/>
                      <p:cNvPicPr/>
                      <p:nvPr/>
                    </p:nvPicPr>
                    <p:blipFill>
                      <a:blip r:embed="rId5"/>
                      <a:srcRect t="4456" b="5826"/>
                      <a:stretch>
                        <a:fillRect/>
                      </a:stretch>
                    </p:blipFill>
                    <p:spPr>
                      <a:xfrm>
                        <a:off x="865236" y="2300896"/>
                        <a:ext cx="7354863" cy="436651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4</a:t>
            </a:fld>
            <a:endParaRPr lang="en-GB" altLang="en-US"/>
          </a:p>
        </p:txBody>
      </p:sp>
      <p:sp>
        <p:nvSpPr>
          <p:cNvPr id="10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1" name="日期占位符 2">
            <a:extLst>
              <a:ext uri="{FF2B5EF4-FFF2-40B4-BE49-F238E27FC236}">
                <a16:creationId xmlns:a16="http://schemas.microsoft.com/office/drawing/2014/main" id="{FA837083-7332-4400-8217-A31D6CEF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614680"/>
            <a:ext cx="7837487" cy="869950"/>
          </a:xfrm>
        </p:spPr>
        <p:txBody>
          <a:bodyPr/>
          <a:lstStyle/>
          <a:p>
            <a:r>
              <a:rPr lang="en-US" altLang="ko-KR" sz="2400" dirty="0"/>
              <a:t>Proposal: </a:t>
            </a:r>
            <a:r>
              <a:rPr lang="en-US" altLang="zh-CN" sz="2400" dirty="0"/>
              <a:t>Modification of the </a:t>
            </a:r>
            <a:r>
              <a:rPr lang="en-US" altLang="zh-CN" sz="2400" dirty="0">
                <a:sym typeface="+mn-ea"/>
              </a:rPr>
              <a:t>EBCS Response field</a:t>
            </a:r>
          </a:p>
        </p:txBody>
      </p:sp>
      <p:sp>
        <p:nvSpPr>
          <p:cNvPr id="9" name="내용 개체 틀 2"/>
          <p:cNvSpPr txBox="1"/>
          <p:nvPr/>
        </p:nvSpPr>
        <p:spPr bwMode="auto">
          <a:xfrm>
            <a:off x="609600" y="1492639"/>
            <a:ext cx="7924800" cy="47506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Present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EBCS Response Info Control subfield.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Then, add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into the EBCS Response Info subfield if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Present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equals to 1.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endParaRPr lang="en-US" altLang="ko-KR" sz="1600" b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13732"/>
              </p:ext>
            </p:extLst>
          </p:nvPr>
        </p:nvGraphicFramePr>
        <p:xfrm>
          <a:off x="-30508" y="1844824"/>
          <a:ext cx="9205016" cy="5593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6" name="Visio" r:id="rId4" imgW="15148856" imgH="10714178" progId="Visio.Drawing.15">
                  <p:embed/>
                </p:oleObj>
              </mc:Choice>
              <mc:Fallback>
                <p:oleObj name="Visio" r:id="rId4" imgW="15148856" imgH="10714178" progId="Visio.Drawing.15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 l="3632" t="2623" b="13965"/>
                      <a:stretch>
                        <a:fillRect/>
                      </a:stretch>
                    </p:blipFill>
                    <p:spPr bwMode="auto">
                      <a:xfrm>
                        <a:off x="-30508" y="1844824"/>
                        <a:ext cx="9205016" cy="55937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5</a:t>
            </a:fld>
            <a:endParaRPr lang="en-GB" altLang="en-US"/>
          </a:p>
        </p:txBody>
      </p:sp>
      <p:sp>
        <p:nvSpPr>
          <p:cNvPr id="7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1" name="日期占位符 2">
            <a:extLst>
              <a:ext uri="{FF2B5EF4-FFF2-40B4-BE49-F238E27FC236}">
                <a16:creationId xmlns:a16="http://schemas.microsoft.com/office/drawing/2014/main" id="{23E3A973-FC96-40BB-8097-B1C22119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3147" y="614680"/>
            <a:ext cx="7767285" cy="869950"/>
          </a:xfrm>
        </p:spPr>
        <p:txBody>
          <a:bodyPr/>
          <a:lstStyle/>
          <a:p>
            <a:r>
              <a:rPr lang="en-US" altLang="ko-KR" sz="2400" dirty="0"/>
              <a:t>Proposal: </a:t>
            </a:r>
            <a:r>
              <a:rPr lang="en-US" altLang="zh-CN" sz="2400" dirty="0"/>
              <a:t>Modification of the </a:t>
            </a:r>
            <a:r>
              <a:rPr lang="en-US" altLang="zh-CN" sz="2400" dirty="0">
                <a:sym typeface="+mn-ea"/>
              </a:rPr>
              <a:t>EBCS Response field (cont.)</a:t>
            </a:r>
          </a:p>
        </p:txBody>
      </p:sp>
      <p:sp>
        <p:nvSpPr>
          <p:cNvPr id="9" name="내용 개체 틀 2"/>
          <p:cNvSpPr txBox="1"/>
          <p:nvPr/>
        </p:nvSpPr>
        <p:spPr bwMode="auto">
          <a:xfrm>
            <a:off x="609600" y="1492639"/>
            <a:ext cx="7924800" cy="475068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endParaRPr lang="en-US" altLang="ko-KR" sz="1600" b="0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6</a:t>
            </a:fld>
            <a:endParaRPr lang="en-GB" altLang="en-US"/>
          </a:p>
        </p:txBody>
      </p:sp>
      <p:sp>
        <p:nvSpPr>
          <p:cNvPr id="7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4" name="내용 개체 틀 2"/>
          <p:cNvSpPr txBox="1"/>
          <p:nvPr/>
        </p:nvSpPr>
        <p:spPr bwMode="auto">
          <a:xfrm>
            <a:off x="609600" y="1492639"/>
            <a:ext cx="7924800" cy="1936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l"/>
            </a:pPr>
            <a:r>
              <a:rPr lang="en-US" altLang="ko-KR" sz="1600" b="0" dirty="0">
                <a:latin typeface="Times New Roman" panose="02020603050405020304" pitchFamily="18" charset="0"/>
              </a:rPr>
              <a:t>The newly added </a:t>
            </a:r>
            <a:r>
              <a:rPr lang="en-US" altLang="ko-KR" sz="16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Authentication Info subfield </a:t>
            </a:r>
            <a:r>
              <a:rPr lang="en-US" altLang="ko-KR" sz="1600" b="0" dirty="0">
                <a:latin typeface="Times New Roman" panose="02020603050405020304" pitchFamily="18" charset="0"/>
              </a:rPr>
              <a:t>optionally contains Content Authentication Algorithm,  Certificate Length, Certificate, </a:t>
            </a:r>
            <a:r>
              <a:rPr lang="en-US" altLang="ko-KR" sz="1600" b="0" dirty="0">
                <a:latin typeface="Times New Roman" panose="02020603050405020304" pitchFamily="18" charset="0"/>
                <a:sym typeface="+mn-ea"/>
              </a:rPr>
              <a:t>Allowable Time Difference, </a:t>
            </a:r>
            <a:r>
              <a:rPr lang="en-US" altLang="ko-KR" sz="1600" b="0" dirty="0">
                <a:latin typeface="Times New Roman" panose="02020603050405020304" pitchFamily="18" charset="0"/>
              </a:rPr>
              <a:t>EBCS Info Interval, HCFA Base Key, </a:t>
            </a:r>
            <a:r>
              <a:rPr lang="en-US" altLang="ko-KR" sz="1600" b="0" dirty="0">
                <a:latin typeface="Times New Roman" panose="02020603050405020304" pitchFamily="18" charset="0"/>
                <a:sym typeface="+mn-ea"/>
              </a:rPr>
              <a:t>HCFA Key Change Interval,</a:t>
            </a:r>
            <a:r>
              <a:rPr lang="en-US" altLang="ko-KR" sz="1600" b="0" dirty="0">
                <a:latin typeface="Times New Roman" panose="02020603050405020304" pitchFamily="18" charset="0"/>
              </a:rPr>
              <a:t> Number Of Instant Authenticators, Hash Distance and </a:t>
            </a:r>
            <a:r>
              <a:rPr lang="en-US" altLang="ko-KR" sz="1600" b="0" dirty="0">
                <a:latin typeface="Times New Roman" panose="02020603050405020304" pitchFamily="18" charset="0"/>
                <a:sym typeface="+mn-ea"/>
              </a:rPr>
              <a:t>Hash Value</a:t>
            </a:r>
            <a:r>
              <a:rPr lang="en-US" altLang="ko-KR" sz="1600" b="0" dirty="0">
                <a:latin typeface="Times New Roman" panose="02020603050405020304" pitchFamily="18" charset="0"/>
              </a:rPr>
              <a:t> fields.</a:t>
            </a:r>
          </a:p>
        </p:txBody>
      </p:sp>
      <p:graphicFrame>
        <p:nvGraphicFramePr>
          <p:cNvPr id="11" name="表格 10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03136014"/>
              </p:ext>
            </p:extLst>
          </p:nvPr>
        </p:nvGraphicFramePr>
        <p:xfrm>
          <a:off x="696913" y="3282885"/>
          <a:ext cx="7847012" cy="290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3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5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235">
                <a:tc>
                  <a:txBody>
                    <a:bodyPr/>
                    <a:lstStyle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Authentication Algorithm </a:t>
                      </a:r>
                      <a:r>
                        <a:rPr lang="en-US" sz="1200" b="1" dirty="0">
                          <a:latin typeface="+mn-ea"/>
                          <a:ea typeface="+mn-ea"/>
                          <a:cs typeface="楷体_GB2312" charset="0"/>
                        </a:rPr>
                        <a:t>Value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1" dirty="0">
                          <a:latin typeface="+mn-ea"/>
                          <a:ea typeface="+mn-ea"/>
                          <a:cs typeface="楷体_GB2312" charset="0"/>
                        </a:rPr>
                        <a:t>EBCS Data Authentication Method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200" dirty="0">
                          <a:latin typeface="+mn-ea"/>
                          <a:ea typeface="+mn-ea"/>
                          <a:cs typeface="楷体_GB2312" charset="0"/>
                          <a:sym typeface="+mn-ea"/>
                        </a:rPr>
                        <a:t>Components of Authentication Info</a:t>
                      </a:r>
                      <a:r>
                        <a:rPr lang="en-US" sz="1200" baseline="0" dirty="0">
                          <a:latin typeface="+mn-ea"/>
                          <a:ea typeface="+mn-ea"/>
                          <a:cs typeface="楷体_GB2312" charset="0"/>
                          <a:sym typeface="+mn-ea"/>
                        </a:rPr>
                        <a:t> field</a:t>
                      </a:r>
                      <a:endParaRPr lang="en-US" sz="1200" dirty="0">
                        <a:latin typeface="+mn-ea"/>
                        <a:ea typeface="+mn-ea"/>
                        <a:cs typeface="楷体_GB231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HLSA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</a:rPr>
                        <a:t>\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PKFA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Certificate Length, Certificate and </a:t>
                      </a:r>
                      <a:r>
                        <a:rPr lang="en-US" altLang="zh-CN" sz="1200" dirty="0">
                          <a:latin typeface="+mn-ea"/>
                          <a:sym typeface="+mn-ea"/>
                        </a:rPr>
                        <a:t>Allowable Time Difference</a:t>
                      </a:r>
                      <a:endParaRPr lang="en-US" altLang="zh-CN" sz="1200" dirty="0">
                        <a:latin typeface="+mn-ea"/>
                        <a:ea typeface="+mn-ea"/>
                        <a:sym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HCFA without instant authentication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Allowable Time Difference, EBCS Info Interval, </a:t>
                      </a:r>
                      <a:r>
                        <a:rPr lang="en-US" altLang="zh-CN" sz="1200" dirty="0">
                          <a:latin typeface="+mn-ea"/>
                          <a:sym typeface="+mn-ea"/>
                        </a:rPr>
                        <a:t>HCFA Base Key and </a:t>
                      </a: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HCFA Key Change Interval</a:t>
                      </a:r>
                      <a:endParaRPr lang="en-US" altLang="zh-CN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24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HCFA with instant authentication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Allowable Time Difference, Number Of Instant Authenticators, and Instant Authenticator List (Hash Distance 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and </a:t>
                      </a:r>
                      <a:r>
                        <a:rPr lang="en-US" altLang="ko-KR" sz="1200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  <a:sym typeface="+mn-ea"/>
                        </a:rPr>
                        <a:t>Hash Value</a:t>
                      </a:r>
                      <a:r>
                        <a:rPr lang="en-US" altLang="zh-CN" sz="1200" dirty="0">
                          <a:latin typeface="+mn-ea"/>
                          <a:ea typeface="+mn-ea"/>
                          <a:sym typeface="+mn-ea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4-255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1200" b="0" dirty="0">
                          <a:latin typeface="+mn-ea"/>
                          <a:ea typeface="+mn-ea"/>
                        </a:rPr>
                        <a:t>Reserved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日期占位符 2">
            <a:extLst>
              <a:ext uri="{FF2B5EF4-FFF2-40B4-BE49-F238E27FC236}">
                <a16:creationId xmlns:a16="http://schemas.microsoft.com/office/drawing/2014/main" id="{95FDAD90-AEB6-4895-BD1F-C8BB5C6F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4008"/>
            <a:ext cx="7772400" cy="1066800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35560"/>
            <a:ext cx="7847012" cy="4745768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000" b="0" dirty="0"/>
              <a:t>If the EBCS data are authenticated by the PKFA or HCFA algorithm, the EBCS non-AP STA cannot authenticate the EBCS data before receiving the Info frame. This would degrade the EBCS</a:t>
            </a:r>
            <a:r>
              <a:rPr lang="en-US" altLang="zh-CN" sz="2000" b="0" dirty="0"/>
              <a:t> data </a:t>
            </a:r>
            <a:r>
              <a:rPr lang="en-US" sz="2000" b="0" dirty="0"/>
              <a:t>acquisition performance in terms of delay.</a:t>
            </a:r>
          </a:p>
          <a:p>
            <a:pPr>
              <a:lnSpc>
                <a:spcPct val="140000"/>
              </a:lnSpc>
            </a:pPr>
            <a:r>
              <a:rPr lang="en-US" sz="2000" b="0" dirty="0"/>
              <a:t>We modified the </a:t>
            </a:r>
            <a:r>
              <a:rPr lang="en-US" altLang="zh-CN" sz="2000" b="0" dirty="0"/>
              <a:t>EBCS Service Request/Response field</a:t>
            </a:r>
            <a:r>
              <a:rPr lang="en-US" sz="2000" b="0" dirty="0"/>
              <a:t>, when using them for fast acquisition of EBCS data. The EBCS non-AP STA </a:t>
            </a:r>
            <a:r>
              <a:rPr lang="en-US" altLang="zh-CN" sz="2000" b="0" dirty="0"/>
              <a:t>can authenticate the EBCS data before receiving the Info frame. </a:t>
            </a:r>
            <a:endParaRPr lang="en-US" sz="2000" b="0" dirty="0"/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7</a:t>
            </a:fld>
            <a:endParaRPr lang="en-GB" altLang="en-US"/>
          </a:p>
        </p:txBody>
      </p:sp>
      <p:sp>
        <p:nvSpPr>
          <p:cNvPr id="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7" name="日期占位符 2">
            <a:extLst>
              <a:ext uri="{FF2B5EF4-FFF2-40B4-BE49-F238E27FC236}">
                <a16:creationId xmlns:a16="http://schemas.microsoft.com/office/drawing/2014/main" id="{35F52E72-1FC7-40D0-B4D5-82CD4147A8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zh-CN" sz="2800" dirty="0"/>
              <a:t>Straw Poll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55576" y="1556792"/>
            <a:ext cx="7632848" cy="4057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00" b="1" dirty="0"/>
              <a:t>Do you agree to make the following changes to </a:t>
            </a:r>
            <a:r>
              <a:rPr lang="en-US" altLang="zh-CN" sz="1800" b="1" dirty="0">
                <a:sym typeface="+mn-ea"/>
              </a:rPr>
              <a:t>the EBCS Request/Response field (as shown in slide 4 and 5 of 11-21/897r1)</a:t>
            </a:r>
            <a:r>
              <a:rPr lang="en-US" altLang="zh-CN" sz="1800" b="1" dirty="0"/>
              <a:t>?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</a:p>
          <a:p>
            <a:pPr>
              <a:lnSpc>
                <a:spcPct val="130000"/>
              </a:lnSpc>
            </a:pP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Y/N/A</a:t>
            </a:r>
            <a:endParaRPr lang="zh-CN" altLang="en-US" sz="1800" dirty="0"/>
          </a:p>
        </p:txBody>
      </p:sp>
      <p:sp>
        <p:nvSpPr>
          <p:cNvPr id="7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8</a:t>
            </a:fld>
            <a:endParaRPr lang="en-GB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10" name="日期占位符 2">
            <a:extLst>
              <a:ext uri="{FF2B5EF4-FFF2-40B4-BE49-F238E27FC236}">
                <a16:creationId xmlns:a16="http://schemas.microsoft.com/office/drawing/2014/main" id="{251A2A3C-80C6-444E-8EF0-11651AEC93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sz="2800" dirty="0"/>
              <a:t>Reference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741859" y="1806355"/>
            <a:ext cx="77163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/>
              <a:t>[1] Draft P802.11bc_D1.03</a:t>
            </a:r>
          </a:p>
        </p:txBody>
      </p:sp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t>9</a:t>
            </a:fld>
            <a:endParaRPr lang="en-GB" altLang="en-US"/>
          </a:p>
        </p:txBody>
      </p:sp>
      <p:sp>
        <p:nvSpPr>
          <p:cNvPr id="6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450677" y="6475413"/>
            <a:ext cx="109324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Pei </a:t>
            </a:r>
            <a:r>
              <a:rPr lang="en-US" altLang="zh-CN" dirty="0"/>
              <a:t>Zhou (OPPO)</a:t>
            </a:r>
            <a:endParaRPr lang="en-GB" dirty="0"/>
          </a:p>
        </p:txBody>
      </p:sp>
      <p:sp>
        <p:nvSpPr>
          <p:cNvPr id="7" name="日期占位符 2">
            <a:extLst>
              <a:ext uri="{FF2B5EF4-FFF2-40B4-BE49-F238E27FC236}">
                <a16:creationId xmlns:a16="http://schemas.microsoft.com/office/drawing/2014/main" id="{073D7FFE-2049-4A75-8F80-CC5BD893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2021</a:t>
            </a:r>
            <a:endParaRPr lang="en-GB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c5f973d-472a-4e2e-9f15-faf46d11544b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d426adf-c929-4579-ab5d-2e5375897980}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788</Words>
  <Application>Microsoft Office PowerPoint</Application>
  <PresentationFormat>全屏显示(4:3)</PresentationFormat>
  <Paragraphs>125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楷体_GB2312</vt:lpstr>
      <vt:lpstr>宋体</vt:lpstr>
      <vt:lpstr>Arial</vt:lpstr>
      <vt:lpstr>Times New Roman</vt:lpstr>
      <vt:lpstr>Wingdings</vt:lpstr>
      <vt:lpstr>802-11-Submission</vt:lpstr>
      <vt:lpstr>Visio</vt:lpstr>
      <vt:lpstr>Fast Acquisition of EBCS Services</vt:lpstr>
      <vt:lpstr>Introduction</vt:lpstr>
      <vt:lpstr>Recap: EBCS DL Procedures</vt:lpstr>
      <vt:lpstr>Proposal: Modification of the EBCS Request field</vt:lpstr>
      <vt:lpstr>Proposal: Modification of the EBCS Response field</vt:lpstr>
      <vt:lpstr>Proposal: Modification of the EBCS Response field (cont.)</vt:lpstr>
      <vt:lpstr>Summary</vt:lpstr>
      <vt:lpstr>Straw Poll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Feedback Overhead in Group-cast Transmissions</dc:title>
  <dc:creator>Yangbo</dc:creator>
  <cp:lastModifiedBy>周培(Zhou Pei)</cp:lastModifiedBy>
  <cp:revision>628</cp:revision>
  <cp:lastPrinted>1998-02-10T13:28:00Z</cp:lastPrinted>
  <dcterms:created xsi:type="dcterms:W3CDTF">2004-12-02T14:01:00Z</dcterms:created>
  <dcterms:modified xsi:type="dcterms:W3CDTF">2021-07-09T02:50:55Z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(3)NJ89qXnGj/uhLRfF/lJmTN8Ac2mPxz/G5fTuGJoGqs8xoR1bM9CLihaPmBwtepAc/nzICWW0
awKKrm2AhVB20MzyHWXj9FeFQXsAsyhV7zBgjkJ5XLD/PnEf2YWVCOOTqwaJ4jRag7VC6TlS
lyQXR1EvKzlPhTYWbVVevIWRgcbiD+/6zdl/qicfYf4uXecdrCYI6JUahNxKZ6hTuBf9ZABD
yJ4XGFO6FC8UJWFZDe</vt:lpwstr>
  </property>
  <property fmtid="{D5CDD505-2E9C-101B-9397-08002B2CF9AE}" pid="10" name="_2015_ms_pID_7253431">
    <vt:lpwstr>Ne1qmTiURYbFdYRj7RjS/TZAJgH2P2P15t1Q+M/NDN7o748Y8xwjdb
11ujV90YP+93bN08uus9PLY6c5NmZZya8KL3JiBazjYhcqi7qnLl86yh8GCu4lBaCwkTv+dG
5CdKVTskYLHc5tjwn96PexLAarLjReNYcA2bU5qxKdEmIa5mcGPpixRQra4DnKDho2Y77tpK
1H/iH00T9zV2Rj67CZ27PIGrgleByEwH/3qV</vt:lpwstr>
  </property>
  <property fmtid="{D5CDD505-2E9C-101B-9397-08002B2CF9AE}" pid="11" name="_2015_ms_pID_7253432">
    <vt:lpwstr>3SYTXpEv9fdi7acK0RvIxwo=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1613609016</vt:lpwstr>
  </property>
  <property fmtid="{D5CDD505-2E9C-101B-9397-08002B2CF9AE}" pid="16" name="ICV">
    <vt:lpwstr>CE0C77F0CBA74775A0EE70C925FF7483</vt:lpwstr>
  </property>
  <property fmtid="{D5CDD505-2E9C-101B-9397-08002B2CF9AE}" pid="17" name="KSOProductBuildVer">
    <vt:lpwstr>2052-11.1.0.10495</vt:lpwstr>
  </property>
</Properties>
</file>