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61" r:id="rId22"/>
    <p:sldId id="362" r:id="rId23"/>
    <p:sldId id="357" r:id="rId24"/>
    <p:sldId id="360" r:id="rId25"/>
    <p:sldId id="356" r:id="rId26"/>
    <p:sldId id="351" r:id="rId27"/>
    <p:sldId id="346" r:id="rId28"/>
    <p:sldId id="347" r:id="rId29"/>
    <p:sldId id="344" r:id="rId30"/>
    <p:sldId id="333" r:id="rId31"/>
    <p:sldId id="322" r:id="rId32"/>
    <p:sldId id="320" r:id="rId33"/>
    <p:sldId id="327" r:id="rId3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802.11-21/0892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802.11-21/0892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802.11-21/0892</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802.11-21/0892</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25,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2021-05-25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0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D1.03 in the process of being prepared</a:t>
            </a:r>
          </a:p>
          <a:p>
            <a:pPr marL="585788" lvl="1" indent="-285750">
              <a:buFont typeface="Arial" panose="020B0604020202020204" pitchFamily="34" charset="0"/>
              <a:buChar char="•"/>
            </a:pPr>
            <a:r>
              <a:rPr lang="en-US" dirty="0"/>
              <a:t>Covers all approved resolutions as of May 2021 virtual interim meeting</a:t>
            </a:r>
          </a:p>
          <a:p>
            <a:pPr marL="585788" lvl="1" indent="-285750">
              <a:buFont typeface="Arial" panose="020B0604020202020204" pitchFamily="34" charset="0"/>
              <a:buChar char="•"/>
            </a:pPr>
            <a:r>
              <a:rPr lang="en-US" dirty="0"/>
              <a:t>Expected release date: xxx</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25,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May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=m1a62937de16199f0fedf5131ef37da1f</a:t>
            </a:r>
          </a:p>
          <a:p>
            <a:endParaRPr lang="en-GB" sz="1600" dirty="0"/>
          </a:p>
          <a:p>
            <a:r>
              <a:rPr lang="en-GB" sz="1600" dirty="0"/>
              <a:t>Meeting number: 173 265 6886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31</a:t>
            </a:fld>
            <a:endParaRPr lang="en-GB"/>
          </a:p>
        </p:txBody>
      </p:sp>
    </p:spTree>
    <p:extLst>
      <p:ext uri="{BB962C8B-B14F-4D97-AF65-F5344CB8AC3E}">
        <p14:creationId xmlns:p14="http://schemas.microsoft.com/office/powerpoint/2010/main" val="3438742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8062F658-6099-4649-99CA-065FF417D703}"/>
              </a:ext>
            </a:extLst>
          </p:cNvPr>
          <p:cNvGraphicFramePr>
            <a:graphicFrameLocks noGrp="1"/>
          </p:cNvGraphicFramePr>
          <p:nvPr>
            <p:extLst>
              <p:ext uri="{D42A27DB-BD31-4B8C-83A1-F6EECF244321}">
                <p14:modId xmlns:p14="http://schemas.microsoft.com/office/powerpoint/2010/main" val="1754442223"/>
              </p:ext>
            </p:extLst>
          </p:nvPr>
        </p:nvGraphicFramePr>
        <p:xfrm>
          <a:off x="539552" y="1372790"/>
          <a:ext cx="8002785" cy="2351088"/>
        </p:xfrm>
        <a:graphic>
          <a:graphicData uri="http://schemas.openxmlformats.org/drawingml/2006/table">
            <a:tbl>
              <a:tblPr>
                <a:tableStyleId>{5C22544A-7EE6-4342-B048-85BDC9FD1C3A}</a:tableStyleId>
              </a:tblPr>
              <a:tblGrid>
                <a:gridCol w="975585">
                  <a:extLst>
                    <a:ext uri="{9D8B030D-6E8A-4147-A177-3AD203B41FA5}">
                      <a16:colId xmlns:a16="http://schemas.microsoft.com/office/drawing/2014/main" val="2390011645"/>
                    </a:ext>
                  </a:extLst>
                </a:gridCol>
                <a:gridCol w="508350">
                  <a:extLst>
                    <a:ext uri="{9D8B030D-6E8A-4147-A177-3AD203B41FA5}">
                      <a16:colId xmlns:a16="http://schemas.microsoft.com/office/drawing/2014/main" val="4265119527"/>
                    </a:ext>
                  </a:extLst>
                </a:gridCol>
                <a:gridCol w="508350">
                  <a:extLst>
                    <a:ext uri="{9D8B030D-6E8A-4147-A177-3AD203B41FA5}">
                      <a16:colId xmlns:a16="http://schemas.microsoft.com/office/drawing/2014/main" val="786305291"/>
                    </a:ext>
                  </a:extLst>
                </a:gridCol>
                <a:gridCol w="508350">
                  <a:extLst>
                    <a:ext uri="{9D8B030D-6E8A-4147-A177-3AD203B41FA5}">
                      <a16:colId xmlns:a16="http://schemas.microsoft.com/office/drawing/2014/main" val="2303491855"/>
                    </a:ext>
                  </a:extLst>
                </a:gridCol>
                <a:gridCol w="2751075">
                  <a:extLst>
                    <a:ext uri="{9D8B030D-6E8A-4147-A177-3AD203B41FA5}">
                      <a16:colId xmlns:a16="http://schemas.microsoft.com/office/drawing/2014/main" val="2015559704"/>
                    </a:ext>
                  </a:extLst>
                </a:gridCol>
                <a:gridCol w="2751075">
                  <a:extLst>
                    <a:ext uri="{9D8B030D-6E8A-4147-A177-3AD203B41FA5}">
                      <a16:colId xmlns:a16="http://schemas.microsoft.com/office/drawing/2014/main" val="2208574846"/>
                    </a:ext>
                  </a:extLst>
                </a:gridCol>
              </a:tblGrid>
              <a:tr h="513814">
                <a:tc>
                  <a:txBody>
                    <a:bodyPr/>
                    <a:lstStyle/>
                    <a:p>
                      <a:pPr algn="l" fontAlgn="b"/>
                      <a:r>
                        <a:rPr lang="en-GB" sz="1100" u="none" strike="noStrike">
                          <a:effectLst/>
                        </a:rPr>
                        <a:t>Discussion Order</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Year</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DCN</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Rev</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Title</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Author (Affiliation)</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19354583"/>
                  </a:ext>
                </a:extLst>
              </a:tr>
              <a:tr h="269882">
                <a:tc>
                  <a:txBody>
                    <a:bodyPr/>
                    <a:lstStyle/>
                    <a:p>
                      <a:pPr algn="l" fontAlgn="b"/>
                      <a:r>
                        <a:rPr lang="en-GB" sz="1100" u="none" strike="noStrike">
                          <a:effectLst/>
                        </a:rPr>
                        <a:t>10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dirty="0">
                          <a:effectLst/>
                        </a:rPr>
                        <a:t>768</a:t>
                      </a:r>
                      <a:endParaRPr lang="en-GB" sz="1100" b="0" i="0" u="none" strike="noStrike" dirty="0">
                        <a:effectLst/>
                        <a:latin typeface="Arial" panose="020B0604020202020204" pitchFamily="34" charset="0"/>
                      </a:endParaRPr>
                    </a:p>
                  </a:txBody>
                  <a:tcPr marL="9525" marR="9525" marT="9525" marB="0" anchor="b"/>
                </a:tc>
                <a:tc>
                  <a:txBody>
                    <a:bodyPr/>
                    <a:lstStyle/>
                    <a:p>
                      <a:pPr algn="l" fontAlgn="b"/>
                      <a:r>
                        <a:rPr lang="en-GB" sz="1100" u="none" strike="noStrike">
                          <a:effectLst/>
                        </a:rPr>
                        <a:t>6</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Resolutions for Clause 11.100.2</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Hitoshi Morioka (SRC Software)</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97273698"/>
                  </a:ext>
                </a:extLst>
              </a:tr>
              <a:tr h="269882">
                <a:tc>
                  <a:txBody>
                    <a:bodyPr/>
                    <a:lstStyle/>
                    <a:p>
                      <a:pPr algn="l" fontAlgn="b"/>
                      <a:r>
                        <a:rPr lang="en-GB" sz="1100" u="none" strike="noStrike">
                          <a:effectLst/>
                        </a:rPr>
                        <a:t>11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239</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Resolutions for Clause 11.100.2</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Hitoshi Morioka (SRC Software)</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636162821"/>
                  </a:ext>
                </a:extLst>
              </a:tr>
              <a:tr h="513814">
                <a:tc>
                  <a:txBody>
                    <a:bodyPr/>
                    <a:lstStyle/>
                    <a:p>
                      <a:pPr algn="l" fontAlgn="b"/>
                      <a:r>
                        <a:rPr lang="en-GB" sz="1100" u="none" strike="noStrike" dirty="0">
                          <a:effectLst/>
                        </a:rPr>
                        <a:t>21</a:t>
                      </a:r>
                      <a:endParaRPr lang="en-GB" sz="1100" b="0" i="0" u="none" strike="noStrike" dirty="0">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600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Text Proposal for Enhanced Broadcast Request ANQP-element</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Pei Zhou (Oppo)</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82061616"/>
                  </a:ext>
                </a:extLst>
              </a:tr>
              <a:tr h="513814">
                <a:tc>
                  <a:txBody>
                    <a:bodyPr/>
                    <a:lstStyle/>
                    <a:p>
                      <a:pPr algn="l" fontAlgn="b"/>
                      <a:r>
                        <a:rPr lang="en-GB" sz="1100" u="none" strike="noStrike" dirty="0">
                          <a:effectLst/>
                        </a:rPr>
                        <a:t>20</a:t>
                      </a:r>
                      <a:endParaRPr lang="en-GB" sz="1100" b="0" i="0" u="none" strike="noStrike" dirty="0">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599</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Discussion on Enhanced Broadcast Request ANQP-element</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Pei Zhou (Oppo)</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35182717"/>
                  </a:ext>
                </a:extLst>
              </a:tr>
              <a:tr h="269882">
                <a:tc>
                  <a:txBody>
                    <a:bodyPr/>
                    <a:lstStyle/>
                    <a:p>
                      <a:pPr algn="l" fontAlgn="b"/>
                      <a:r>
                        <a:rPr lang="en-GB" sz="1100" u="none" strike="noStrike">
                          <a:effectLst/>
                        </a:rPr>
                        <a:t>100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891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Handover topics</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dirty="0">
                          <a:effectLst/>
                        </a:rPr>
                        <a:t>Antonio de la Oliva (</a:t>
                      </a:r>
                      <a:r>
                        <a:rPr lang="en-GB" sz="1100" u="none" strike="noStrike" dirty="0" err="1">
                          <a:effectLst/>
                        </a:rPr>
                        <a:t>InterDigital</a:t>
                      </a:r>
                      <a:r>
                        <a:rPr lang="en-GB" sz="1100" u="none" strike="noStrike" dirty="0">
                          <a:effectLst/>
                        </a:rPr>
                        <a:t>, UC3M)</a:t>
                      </a:r>
                      <a:endParaRPr lang="en-GB" sz="11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940381215"/>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4208</TotalTime>
  <Words>2578</Words>
  <Application>Microsoft Macintosh PowerPoint</Application>
  <PresentationFormat>On-screen Show (16:9)</PresentationFormat>
  <Paragraphs>335</Paragraphs>
  <Slides>33</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Monotype Sorts</vt:lpstr>
      <vt:lpstr>Times New Roman</vt:lpstr>
      <vt:lpstr>802-11-BCS-Chair-Slides-Template</vt:lpstr>
      <vt:lpstr>Document</vt:lpstr>
      <vt:lpstr>Agenda TGbc Telco May 25,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256</cp:revision>
  <cp:lastPrinted>1601-01-01T00:00:00Z</cp:lastPrinted>
  <dcterms:created xsi:type="dcterms:W3CDTF">2020-02-25T15:01:23Z</dcterms:created>
  <dcterms:modified xsi:type="dcterms:W3CDTF">2021-05-25T13:54:38Z</dcterms:modified>
  <cp:category/>
</cp:coreProperties>
</file>