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2378" r:id="rId25"/>
    <p:sldId id="345" r:id="rId26"/>
    <p:sldId id="690" r:id="rId27"/>
    <p:sldId id="694" r:id="rId28"/>
    <p:sldId id="693" r:id="rId29"/>
    <p:sldId id="679" r:id="rId30"/>
    <p:sldId id="680" r:id="rId31"/>
    <p:sldId id="2367" r:id="rId32"/>
    <p:sldId id="2368" r:id="rId33"/>
    <p:sldId id="687" r:id="rId34"/>
    <p:sldId id="688" r:id="rId35"/>
    <p:sldId id="2369" r:id="rId36"/>
    <p:sldId id="2370" r:id="rId37"/>
    <p:sldId id="2371" r:id="rId38"/>
    <p:sldId id="2372" r:id="rId39"/>
    <p:sldId id="2373" r:id="rId40"/>
    <p:sldId id="2374" r:id="rId41"/>
    <p:sldId id="2377" r:id="rId42"/>
    <p:sldId id="2375" r:id="rId43"/>
    <p:sldId id="2376" r:id="rId44"/>
    <p:sldId id="2379" r:id="rId45"/>
    <p:sldId id="2380" r:id="rId46"/>
    <p:sldId id="2389" r:id="rId47"/>
    <p:sldId id="2382" r:id="rId48"/>
    <p:sldId id="2383" r:id="rId49"/>
    <p:sldId id="2390" r:id="rId50"/>
    <p:sldId id="2391" r:id="rId51"/>
    <p:sldId id="2393" r:id="rId52"/>
    <p:sldId id="2394" r:id="rId53"/>
    <p:sldId id="704" r:id="rId54"/>
    <p:sldId id="2395" r:id="rId55"/>
    <p:sldId id="2397" r:id="rId56"/>
    <p:sldId id="859" r:id="rId57"/>
    <p:sldId id="868" r:id="rId58"/>
    <p:sldId id="887" r:id="rId59"/>
    <p:sldId id="723" r:id="rId60"/>
    <p:sldId id="884" r:id="rId61"/>
    <p:sldId id="2396" r:id="rId62"/>
    <p:sldId id="705" r:id="rId63"/>
    <p:sldId id="706" r:id="rId64"/>
    <p:sldId id="315" r:id="rId65"/>
    <p:sldId id="312" r:id="rId66"/>
    <p:sldId id="318" r:id="rId67"/>
    <p:sldId id="472" r:id="rId68"/>
    <p:sldId id="473" r:id="rId69"/>
    <p:sldId id="474" r:id="rId70"/>
    <p:sldId id="480" r:id="rId71"/>
    <p:sldId id="259" r:id="rId72"/>
    <p:sldId id="260" r:id="rId73"/>
    <p:sldId id="261" r:id="rId7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2378"/>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3th daily slot 3 - July IEEE electronic meeting" id="{0AD43289-B43F-47F1-8F81-0E941BD8A437}">
          <p14:sldIdLst>
            <p14:sldId id="2369"/>
            <p14:sldId id="2370"/>
            <p14:sldId id="2371"/>
            <p14:sldId id="2372"/>
          </p14:sldIdLst>
        </p14:section>
        <p14:section name="July 14th daily slot 4 - July IEEE electronic meeting" id="{25310FA8-E361-401D-BE73-5A5A27461F53}">
          <p14:sldIdLst>
            <p14:sldId id="2373"/>
            <p14:sldId id="2374"/>
            <p14:sldId id="2377"/>
            <p14:sldId id="2375"/>
            <p14:sldId id="2376"/>
          </p14:sldIdLst>
        </p14:section>
        <p14:section name="July 15th daily slot 3 - July IEEE electronic meeting" id="{1A9E3158-5FD2-4867-8B3A-8937856AEB11}">
          <p14:sldIdLst>
            <p14:sldId id="2379"/>
            <p14:sldId id="2380"/>
            <p14:sldId id="2389"/>
            <p14:sldId id="2382"/>
            <p14:sldId id="2383"/>
          </p14:sldIdLst>
        </p14:section>
        <p14:section name="July 16th daily slot 3 - July IEEE electronic meeting" id="{C91190C5-EC73-4F49-A58C-2E0CC8AF8B09}">
          <p14:sldIdLst>
            <p14:sldId id="2390"/>
            <p14:sldId id="2391"/>
            <p14:sldId id="2393"/>
            <p14:sldId id="2394"/>
          </p14:sldIdLst>
        </p14:section>
        <p14:section name="July 19th daily slot 3 - July IEEE electronic meeting" id="{D551CEF4-E32D-4D1C-8C2D-D47AEE540492}">
          <p14:sldIdLst>
            <p14:sldId id="704"/>
            <p14:sldId id="2395"/>
            <p14:sldId id="2397"/>
            <p14:sldId id="859"/>
            <p14:sldId id="868"/>
            <p14:sldId id="887"/>
            <p14:sldId id="723"/>
            <p14:sldId id="884"/>
            <p14:sldId id="2396"/>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44" autoAdjust="0"/>
    <p:restoredTop sz="96807" autoAdjust="0"/>
  </p:normalViewPr>
  <p:slideViewPr>
    <p:cSldViewPr>
      <p:cViewPr varScale="1">
        <p:scale>
          <a:sx n="123" d="100"/>
          <a:sy n="123" d="100"/>
        </p:scale>
        <p:origin x="168"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5" d="100"/>
          <a:sy n="95" d="100"/>
        </p:scale>
        <p:origin x="3558" y="6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EB2BF0F-39FB-4AFF-A408-1C29E9B61C9A}"/>
    <pc:docChg chg="modSld modMainMaster">
      <pc:chgData name="Segev, Jonathan" userId="7c67a1b0-8725-4553-8055-0888dbcaef94" providerId="ADAL" clId="{BEB2BF0F-39FB-4AFF-A408-1C29E9B61C9A}" dt="2021-07-19T19:54:28.788" v="34" actId="20577"/>
      <pc:docMkLst>
        <pc:docMk/>
      </pc:docMkLst>
      <pc:sldChg chg="modSp mod">
        <pc:chgData name="Segev, Jonathan" userId="7c67a1b0-8725-4553-8055-0888dbcaef94" providerId="ADAL" clId="{BEB2BF0F-39FB-4AFF-A408-1C29E9B61C9A}" dt="2021-07-19T19:54:28.788" v="34" actId="20577"/>
        <pc:sldMkLst>
          <pc:docMk/>
          <pc:sldMk cId="1767749051" sldId="859"/>
        </pc:sldMkLst>
        <pc:spChg chg="mod">
          <ac:chgData name="Segev, Jonathan" userId="7c67a1b0-8725-4553-8055-0888dbcaef94" providerId="ADAL" clId="{BEB2BF0F-39FB-4AFF-A408-1C29E9B61C9A}" dt="2021-07-19T19:54:28.788" v="34" actId="20577"/>
          <ac:spMkLst>
            <pc:docMk/>
            <pc:sldMk cId="1767749051" sldId="859"/>
            <ac:spMk id="3" creationId="{0936EB8A-55A4-4B19-9900-20A33331A794}"/>
          </ac:spMkLst>
        </pc:spChg>
      </pc:sldChg>
      <pc:sldMasterChg chg="modSp mod">
        <pc:chgData name="Segev, Jonathan" userId="7c67a1b0-8725-4553-8055-0888dbcaef94" providerId="ADAL" clId="{BEB2BF0F-39FB-4AFF-A408-1C29E9B61C9A}" dt="2021-07-19T19:53:42.710" v="1" actId="20577"/>
        <pc:sldMasterMkLst>
          <pc:docMk/>
          <pc:sldMasterMk cId="0" sldId="2147483648"/>
        </pc:sldMasterMkLst>
        <pc:spChg chg="mod">
          <ac:chgData name="Segev, Jonathan" userId="7c67a1b0-8725-4553-8055-0888dbcaef94" providerId="ADAL" clId="{BEB2BF0F-39FB-4AFF-A408-1C29E9B61C9A}" dt="2021-07-19T19:53:42.710"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8529393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13468333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1739069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50</a:t>
            </a:fld>
            <a:endParaRPr lang="en-US"/>
          </a:p>
        </p:txBody>
      </p:sp>
    </p:spTree>
    <p:extLst>
      <p:ext uri="{BB962C8B-B14F-4D97-AF65-F5344CB8AC3E}">
        <p14:creationId xmlns:p14="http://schemas.microsoft.com/office/powerpoint/2010/main" val="1681258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54</a:t>
            </a:fld>
            <a:endParaRPr lang="en-US"/>
          </a:p>
        </p:txBody>
      </p:sp>
    </p:spTree>
    <p:extLst>
      <p:ext uri="{BB962C8B-B14F-4D97-AF65-F5344CB8AC3E}">
        <p14:creationId xmlns:p14="http://schemas.microsoft.com/office/powerpoint/2010/main" val="21466425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2613210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270817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4175856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2021-07-16</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6646932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(2)</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6554980"/>
              </p:ext>
            </p:extLst>
          </p:nvPr>
        </p:nvGraphicFramePr>
        <p:xfrm>
          <a:off x="914401" y="1260086"/>
          <a:ext cx="10460567" cy="28344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040560">
                  <a:extLst>
                    <a:ext uri="{9D8B030D-6E8A-4147-A177-3AD203B41FA5}">
                      <a16:colId xmlns:a16="http://schemas.microsoft.com/office/drawing/2014/main" val="20002"/>
                    </a:ext>
                  </a:extLst>
                </a:gridCol>
                <a:gridCol w="232664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11-21-1070)</a:t>
                      </a:r>
                    </a:p>
                  </a:txBody>
                  <a:tcPr marT="45712" marB="45712"/>
                </a:tc>
                <a:extLst>
                  <a:ext uri="{0D108BD9-81ED-4DB2-BD59-A6C34878D82A}">
                    <a16:rowId xmlns:a16="http://schemas.microsoft.com/office/drawing/2014/main" val="10002"/>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extLst>
                  <a:ext uri="{0D108BD9-81ED-4DB2-BD59-A6C34878D82A}">
                    <a16:rowId xmlns:a16="http://schemas.microsoft.com/office/drawing/2014/main" val="875455984"/>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extLst>
                  <a:ext uri="{0D108BD9-81ED-4DB2-BD59-A6C34878D82A}">
                    <a16:rowId xmlns:a16="http://schemas.microsoft.com/office/drawing/2014/main" val="10008"/>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10009"/>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996988583"/>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extLst>
                  <a:ext uri="{0D108BD9-81ED-4DB2-BD59-A6C34878D82A}">
                    <a16:rowId xmlns:a16="http://schemas.microsoft.com/office/drawing/2014/main" val="1867321044"/>
                  </a:ext>
                </a:extLst>
              </a:tr>
              <a:tr h="203189">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4145720529"/>
                  </a:ext>
                </a:extLst>
              </a:tr>
              <a:tr h="0">
                <a:tc>
                  <a:txBody>
                    <a:bodyPr/>
                    <a:lstStyle/>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strike="noStrike" dirty="0"/>
                        <a:t>LB253 Group CR accompany 1038 part 2</a:t>
                      </a:r>
                    </a:p>
                  </a:txBody>
                  <a:tcPr marT="45712" marB="45712"/>
                </a:tc>
                <a:tc>
                  <a:txBody>
                    <a:bodyPr/>
                    <a:lstStyle/>
                    <a:p>
                      <a:r>
                        <a:rPr lang="en-US" sz="1200" strike="noStrike" dirty="0"/>
                        <a:t>CR</a:t>
                      </a:r>
                    </a:p>
                  </a:txBody>
                  <a:tcPr marT="45712" marB="45712"/>
                </a:tc>
                <a:extLst>
                  <a:ext uri="{0D108BD9-81ED-4DB2-BD59-A6C34878D82A}">
                    <a16:rowId xmlns:a16="http://schemas.microsoft.com/office/drawing/2014/main" val="226053361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400" strike="noStrike" dirty="0"/>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1330287"/>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submissions – as needed (next slide)</a:t>
            </a:r>
          </a:p>
          <a:p>
            <a:pPr algn="just">
              <a:spcBef>
                <a:spcPct val="20000"/>
              </a:spcBef>
              <a:buFontTx/>
              <a:buChar char="•"/>
            </a:pPr>
            <a:r>
              <a:rPr lang="en-US" altLang="en-US" sz="1800" b="0" dirty="0"/>
              <a:t>Group comment resolution (11-21-1084/11-21-1135)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05179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06655108"/>
              </p:ext>
            </p:extLst>
          </p:nvPr>
        </p:nvGraphicFramePr>
        <p:xfrm>
          <a:off x="914401" y="1260086"/>
          <a:ext cx="10460567" cy="374888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sz="1200" dirty="0"/>
                    </a:p>
                  </a:txBody>
                  <a:tcPr marT="45712" marB="45712"/>
                </a:tc>
                <a:extLst>
                  <a:ext uri="{0D108BD9-81ED-4DB2-BD59-A6C34878D82A}">
                    <a16:rowId xmlns:a16="http://schemas.microsoft.com/office/drawing/2014/main" val="10007"/>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35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pPr rtl="0"/>
                      <a:r>
                        <a:rPr lang="en-US" sz="1400" dirty="0"/>
                        <a:t>20 min</a:t>
                      </a:r>
                      <a:endParaRPr lang="en-US" dirty="0"/>
                    </a:p>
                  </a:txBody>
                  <a:tcPr marT="45712" marB="45712"/>
                </a:tc>
                <a:extLst>
                  <a:ext uri="{0D108BD9-81ED-4DB2-BD59-A6C34878D82A}">
                    <a16:rowId xmlns:a16="http://schemas.microsoft.com/office/drawing/2014/main" val="1622337050"/>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3784189159"/>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98245922"/>
                  </a:ext>
                </a:extLst>
              </a:tr>
            </a:tbl>
          </a:graphicData>
        </a:graphic>
      </p:graphicFrame>
    </p:spTree>
    <p:extLst>
      <p:ext uri="{BB962C8B-B14F-4D97-AF65-F5344CB8AC3E}">
        <p14:creationId xmlns:p14="http://schemas.microsoft.com/office/powerpoint/2010/main" val="34728107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736452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922241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Review LB253 and MDR status (5min) - Roy</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079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4956391"/>
              </p:ext>
            </p:extLst>
          </p:nvPr>
        </p:nvGraphicFramePr>
        <p:xfrm>
          <a:off x="335361" y="1260086"/>
          <a:ext cx="11039608" cy="3535488"/>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11-21-1139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For motion</a:t>
                      </a:r>
                    </a:p>
                  </a:txBody>
                  <a:tcPr marT="45712" marB="45712"/>
                </a:tc>
                <a:extLst>
                  <a:ext uri="{0D108BD9-81ED-4DB2-BD59-A6C34878D82A}">
                    <a16:rowId xmlns:a16="http://schemas.microsoft.com/office/drawing/2014/main" val="884377137"/>
                  </a:ext>
                </a:extLst>
              </a:tr>
              <a:tr h="0">
                <a:tc>
                  <a:txBody>
                    <a:bodyPr/>
                    <a:lstStyle/>
                    <a:p>
                      <a:r>
                        <a:rPr lang="en-US" sz="1200" dirty="0"/>
                        <a:t>11-21-1155</a:t>
                      </a:r>
                    </a:p>
                  </a:txBody>
                  <a:tcPr marT="45712" marB="45712"/>
                </a:tc>
                <a:tc>
                  <a:txBody>
                    <a:bodyPr/>
                    <a:lstStyle/>
                    <a:p>
                      <a:r>
                        <a:rPr lang="en-US" sz="1200" dirty="0"/>
                        <a:t>Youhan Kim</a:t>
                      </a:r>
                    </a:p>
                  </a:txBody>
                  <a:tcPr marT="45712" marB="45712"/>
                </a:tc>
                <a:tc>
                  <a:txBody>
                    <a:bodyPr/>
                    <a:lstStyle/>
                    <a:p>
                      <a:r>
                        <a:rPr lang="en-US" sz="1200" dirty="0"/>
                        <a:t>Misc. comments </a:t>
                      </a:r>
                    </a:p>
                  </a:txBody>
                  <a:tcPr marT="45712" marB="45712"/>
                </a:tc>
                <a:tc>
                  <a:txBody>
                    <a:bodyPr/>
                    <a:lstStyle/>
                    <a:p>
                      <a:r>
                        <a:rPr lang="en-US" sz="1200" dirty="0"/>
                        <a:t>CR (follow up from 1070)</a:t>
                      </a:r>
                    </a:p>
                  </a:txBody>
                  <a:tcPr marT="45712" marB="45712"/>
                </a:tc>
                <a:tc>
                  <a:txBody>
                    <a:bodyPr/>
                    <a:lstStyle/>
                    <a:p>
                      <a:pPr rtl="0"/>
                      <a:r>
                        <a:rPr lang="en-US" sz="1200" dirty="0"/>
                        <a:t>CR – 20min</a:t>
                      </a:r>
                    </a:p>
                  </a:txBody>
                  <a:tcPr marT="45712" marB="45712"/>
                </a:tc>
                <a:extLst>
                  <a:ext uri="{0D108BD9-81ED-4DB2-BD59-A6C34878D82A}">
                    <a16:rowId xmlns:a16="http://schemas.microsoft.com/office/drawing/2014/main" val="1622337050"/>
                  </a:ext>
                </a:extLst>
              </a:tr>
              <a:tr h="0">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a:t>
                      </a:r>
                    </a:p>
                  </a:txBody>
                  <a:tcPr marT="45712" marB="45712"/>
                </a:tc>
                <a:extLst>
                  <a:ext uri="{0D108BD9-81ED-4DB2-BD59-A6C34878D82A}">
                    <a16:rowId xmlns:a16="http://schemas.microsoft.com/office/drawing/2014/main" val="1495504825"/>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a:t>
                      </a:r>
                    </a:p>
                  </a:txBody>
                  <a:tcPr marT="45712" marB="45712"/>
                </a:tc>
                <a:extLst>
                  <a:ext uri="{0D108BD9-81ED-4DB2-BD59-A6C34878D82A}">
                    <a16:rowId xmlns:a16="http://schemas.microsoft.com/office/drawing/2014/main" val="2960173387"/>
                  </a:ext>
                </a:extLst>
              </a:tr>
              <a:tr h="0">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30 min (as time permits)</a:t>
                      </a:r>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r>
                        <a:rPr lang="en-US" sz="1200" strike="noStrike" dirty="0"/>
                        <a:t>11-21-1075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 </a:t>
                      </a:r>
                      <a:r>
                        <a:rPr lang="en-US" sz="1200" strike="noStrike" dirty="0" err="1"/>
                        <a:t>TGaz</a:t>
                      </a:r>
                      <a:r>
                        <a:rPr lang="en-US" sz="1200" strike="noStrike" dirty="0"/>
                        <a:t> Comment Resolution LB253 Parameters - CID 5213</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19020040"/>
                  </a:ext>
                </a:extLst>
              </a:tr>
              <a:tr h="0">
                <a:tc>
                  <a:txBody>
                    <a:bodyPr/>
                    <a:lstStyle/>
                    <a:p>
                      <a:r>
                        <a:rPr lang="en-US" sz="1200" strike="noStrike" dirty="0"/>
                        <a:t>11-21-329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R5 is the MDR committee response to the R5 is R7.</a:t>
                      </a:r>
                    </a:p>
                  </a:txBody>
                  <a:tcPr marT="45712" marB="45712"/>
                </a:tc>
                <a:tc>
                  <a:txBody>
                    <a:bodyPr/>
                    <a:lstStyle/>
                    <a:p>
                      <a:r>
                        <a:rPr lang="en-US" sz="1200" strike="noStrike" dirty="0"/>
                        <a:t>MDR</a:t>
                      </a:r>
                    </a:p>
                  </a:txBody>
                  <a:tcPr marT="45712" marB="45712"/>
                </a:tc>
                <a:tc>
                  <a:txBody>
                    <a:bodyPr/>
                    <a:lstStyle/>
                    <a:p>
                      <a:r>
                        <a:rPr lang="en-US" sz="1200" dirty="0"/>
                        <a:t>Targeting Fri. meeting for motion</a:t>
                      </a:r>
                    </a:p>
                  </a:txBody>
                  <a:tcPr marT="45712" marB="45712"/>
                </a:tc>
                <a:extLst>
                  <a:ext uri="{0D108BD9-81ED-4DB2-BD59-A6C34878D82A}">
                    <a16:rowId xmlns:a16="http://schemas.microsoft.com/office/drawing/2014/main" val="2118040075"/>
                  </a:ext>
                </a:extLst>
              </a:tr>
              <a:tr h="0">
                <a:tc>
                  <a:txBody>
                    <a:bodyPr/>
                    <a:lstStyle/>
                    <a:p>
                      <a:r>
                        <a:rPr lang="en-US" sz="1200" strike="noStrike" dirty="0"/>
                        <a:t>11-21-1161</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Proposed resolution to 11az LB253 CID 5424 and 5425</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1488580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F91C2-63A2-4115-B748-6AD926BFE985}"/>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2E2FA557-F906-4DBF-8C46-0E0FDACEB28C}"/>
              </a:ext>
            </a:extLst>
          </p:cNvPr>
          <p:cNvSpPr>
            <a:spLocks noGrp="1"/>
          </p:cNvSpPr>
          <p:nvPr>
            <p:ph idx="1"/>
          </p:nvPr>
        </p:nvSpPr>
        <p:spPr/>
        <p:txBody>
          <a:bodyPr/>
          <a:lstStyle/>
          <a:p>
            <a:r>
              <a:rPr lang="en-US" dirty="0" err="1"/>
              <a:t>Strawpoll</a:t>
            </a:r>
            <a:endParaRPr lang="en-US" dirty="0"/>
          </a:p>
          <a:p>
            <a:r>
              <a:rPr lang="en-US" dirty="0"/>
              <a:t>Do you support including the following sentence "Hence, the GI duration of each secure HE-LTF has low power since </a:t>
            </a:r>
            <a:r>
              <a:rPr lang="en-US" dirty="0" err="1"/>
              <a:t>Wt</a:t>
            </a:r>
            <a:r>
              <a:rPr lang="en-US" dirty="0"/>
              <a:t> has low value during the GI duration.“?</a:t>
            </a:r>
          </a:p>
          <a:p>
            <a:r>
              <a:rPr lang="en-US" dirty="0"/>
              <a:t>O1) Yes</a:t>
            </a:r>
          </a:p>
          <a:p>
            <a:r>
              <a:rPr lang="en-US" dirty="0"/>
              <a:t>O2) No</a:t>
            </a:r>
          </a:p>
          <a:p>
            <a:r>
              <a:rPr lang="en-US" dirty="0"/>
              <a:t>O3) Abstain</a:t>
            </a:r>
          </a:p>
          <a:p>
            <a:r>
              <a:rPr lang="en-US" dirty="0"/>
              <a:t>Results (Y/N/A): 16/7/7</a:t>
            </a:r>
          </a:p>
        </p:txBody>
      </p:sp>
      <p:sp>
        <p:nvSpPr>
          <p:cNvPr id="4" name="Slide Number Placeholder 3">
            <a:extLst>
              <a:ext uri="{FF2B5EF4-FFF2-40B4-BE49-F238E27FC236}">
                <a16:creationId xmlns:a16="http://schemas.microsoft.com/office/drawing/2014/main" id="{BCA796F7-E1E4-4073-A713-4696CDFD2AAF}"/>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788C769-1647-472B-8530-24B2123358D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99586B7-535E-49E2-9724-FBD1103F525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8815456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057625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7709193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7 min) </a:t>
            </a:r>
          </a:p>
          <a:p>
            <a:pPr lvl="1" algn="just">
              <a:spcBef>
                <a:spcPct val="20000"/>
              </a:spcBef>
              <a:buFontTx/>
              <a:buChar char="•"/>
            </a:pPr>
            <a:r>
              <a:rPr lang="en-US" altLang="en-US" sz="1400" dirty="0"/>
              <a:t>11-21-749r6</a:t>
            </a:r>
          </a:p>
          <a:p>
            <a:pPr lvl="1" algn="just">
              <a:spcBef>
                <a:spcPct val="20000"/>
              </a:spcBef>
              <a:buFontTx/>
              <a:buChar char="•"/>
            </a:pPr>
            <a:r>
              <a:rPr lang="en-US" altLang="en-US" sz="1400" dirty="0"/>
              <a:t>11-21-329r7 (MDR)</a:t>
            </a:r>
            <a:endParaRPr lang="en-US" altLang="en-US" sz="1400" b="0" dirty="0"/>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8372483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72139466"/>
              </p:ext>
            </p:extLst>
          </p:nvPr>
        </p:nvGraphicFramePr>
        <p:xfrm>
          <a:off x="335361" y="1260086"/>
          <a:ext cx="11039608" cy="3809792"/>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a:t>
                      </a:r>
                    </a:p>
                  </a:txBody>
                  <a:tcPr marT="45712" marB="45712"/>
                </a:tc>
                <a:tc>
                  <a:txBody>
                    <a:bodyPr/>
                    <a:lstStyle/>
                    <a:p>
                      <a:r>
                        <a:rPr lang="en-US" sz="1200" strike="noStrike"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884377137"/>
                  </a:ext>
                </a:extLst>
              </a:tr>
              <a:tr h="0">
                <a:tc>
                  <a:txBody>
                    <a:bodyPr/>
                    <a:lstStyle/>
                    <a:p>
                      <a:r>
                        <a:rPr lang="en-US" sz="1200" strike="sngStrike" dirty="0"/>
                        <a:t>11-21-1155</a:t>
                      </a:r>
                    </a:p>
                  </a:txBody>
                  <a:tcPr marT="45712" marB="45712"/>
                </a:tc>
                <a:tc>
                  <a:txBody>
                    <a:bodyPr/>
                    <a:lstStyle/>
                    <a:p>
                      <a:r>
                        <a:rPr lang="en-US" sz="1200" strike="sngStrike" dirty="0"/>
                        <a:t>Youhan Kim</a:t>
                      </a:r>
                    </a:p>
                  </a:txBody>
                  <a:tcPr marT="45712" marB="45712"/>
                </a:tc>
                <a:tc>
                  <a:txBody>
                    <a:bodyPr/>
                    <a:lstStyle/>
                    <a:p>
                      <a:r>
                        <a:rPr lang="en-US" sz="1200" strike="sngStrike" dirty="0"/>
                        <a:t>Misc. comments </a:t>
                      </a:r>
                    </a:p>
                  </a:txBody>
                  <a:tcPr marT="45712" marB="45712"/>
                </a:tc>
                <a:tc>
                  <a:txBody>
                    <a:bodyPr/>
                    <a:lstStyle/>
                    <a:p>
                      <a:r>
                        <a:rPr lang="en-US" sz="1200" strike="sngStrike" dirty="0"/>
                        <a:t>CR (follow up from 1070)</a:t>
                      </a:r>
                    </a:p>
                  </a:txBody>
                  <a:tcPr marT="45712" marB="45712"/>
                </a:tc>
                <a:tc>
                  <a:txBody>
                    <a:bodyPr/>
                    <a:lstStyle/>
                    <a:p>
                      <a:pPr rtl="0"/>
                      <a:r>
                        <a:rPr lang="en-US" sz="1200" strike="sngStrike" dirty="0"/>
                        <a:t>10 min – for motion on remaining CID</a:t>
                      </a:r>
                    </a:p>
                  </a:txBody>
                  <a:tcPr marT="45712" marB="45712"/>
                </a:tc>
                <a:extLst>
                  <a:ext uri="{0D108BD9-81ED-4DB2-BD59-A6C34878D82A}">
                    <a16:rowId xmlns:a16="http://schemas.microsoft.com/office/drawing/2014/main" val="1622337050"/>
                  </a:ext>
                </a:extLst>
              </a:tr>
              <a:tr h="137152">
                <a:tc>
                  <a:txBody>
                    <a:bodyPr/>
                    <a:lstStyle/>
                    <a:p>
                      <a:r>
                        <a:rPr lang="en-US" sz="1200" dirty="0"/>
                        <a:t>11-21-1156</a:t>
                      </a:r>
                    </a:p>
                  </a:txBody>
                  <a:tcPr marT="45712" marB="45712"/>
                </a:tc>
                <a:tc>
                  <a:txBody>
                    <a:bodyPr/>
                    <a:lstStyle/>
                    <a:p>
                      <a:r>
                        <a:rPr lang="en-US" sz="1200" dirty="0"/>
                        <a:t>Assaf Kasher </a:t>
                      </a:r>
                    </a:p>
                  </a:txBody>
                  <a:tcPr marT="45712" marB="45712"/>
                </a:tc>
                <a:tc>
                  <a:txBody>
                    <a:bodyPr/>
                    <a:lstStyle/>
                    <a:p>
                      <a:r>
                        <a:rPr lang="en-US" sz="1200" dirty="0"/>
                        <a:t>LB253 Resolution to CIDs set6</a:t>
                      </a:r>
                    </a:p>
                  </a:txBody>
                  <a:tcPr marT="45712" marB="45712"/>
                </a:tc>
                <a:tc>
                  <a:txBody>
                    <a:bodyPr/>
                    <a:lstStyle/>
                    <a:p>
                      <a:r>
                        <a:rPr lang="en-US" sz="1200" dirty="0"/>
                        <a:t>CR</a:t>
                      </a:r>
                    </a:p>
                  </a:txBody>
                  <a:tcPr marT="45712" marB="45712"/>
                </a:tc>
                <a:tc>
                  <a:txBody>
                    <a:bodyPr/>
                    <a:lstStyle/>
                    <a:p>
                      <a:r>
                        <a:rPr lang="en-US" sz="1200" dirty="0"/>
                        <a:t>40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45min </a:t>
                      </a:r>
                    </a:p>
                  </a:txBody>
                  <a:tcPr marT="45712" marB="45712"/>
                </a:tc>
                <a:extLst>
                  <a:ext uri="{0D108BD9-81ED-4DB2-BD59-A6C34878D82A}">
                    <a16:rowId xmlns:a16="http://schemas.microsoft.com/office/drawing/2014/main" val="1941028176"/>
                  </a:ext>
                </a:extLst>
              </a:tr>
              <a:tr h="0">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0">
                <a:tc>
                  <a:txBody>
                    <a:bodyPr/>
                    <a:lstStyle/>
                    <a:p>
                      <a:r>
                        <a:rPr lang="en-US" sz="1200" dirty="0"/>
                        <a:t>11-21-1162</a:t>
                      </a:r>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3784189159"/>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2220354451"/>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919020040"/>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2118040075"/>
                  </a:ext>
                </a:extLst>
              </a:tr>
              <a:tr h="0">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776570483"/>
                  </a:ext>
                </a:extLst>
              </a:tr>
            </a:tbl>
          </a:graphicData>
        </a:graphic>
      </p:graphicFrame>
    </p:spTree>
    <p:extLst>
      <p:ext uri="{BB962C8B-B14F-4D97-AF65-F5344CB8AC3E}">
        <p14:creationId xmlns:p14="http://schemas.microsoft.com/office/powerpoint/2010/main" val="36064825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EF5F8-2620-419F-9D44-6FF7D60B7C10}"/>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4DA2DD70-2559-4F98-BA1D-D46F8E2BD825}"/>
              </a:ext>
            </a:extLst>
          </p:cNvPr>
          <p:cNvSpPr>
            <a:spLocks noGrp="1"/>
          </p:cNvSpPr>
          <p:nvPr>
            <p:ph idx="1"/>
          </p:nvPr>
        </p:nvSpPr>
        <p:spPr/>
        <p:txBody>
          <a:bodyPr/>
          <a:lstStyle/>
          <a:p>
            <a:r>
              <a:rPr lang="en-US" dirty="0" err="1"/>
              <a:t>Strawpoll</a:t>
            </a:r>
            <a:r>
              <a:rPr lang="en-US" dirty="0"/>
              <a:t> (not taken)</a:t>
            </a:r>
          </a:p>
          <a:p>
            <a:r>
              <a:rPr lang="en-US" dirty="0"/>
              <a:t>Do you think that we need to specify RX requirements for secure LTF behavior for LB253 ?</a:t>
            </a:r>
          </a:p>
          <a:p>
            <a:r>
              <a:rPr lang="en-US" dirty="0"/>
              <a:t>Results (Y/N/A) </a:t>
            </a:r>
          </a:p>
        </p:txBody>
      </p:sp>
      <p:sp>
        <p:nvSpPr>
          <p:cNvPr id="4" name="Slide Number Placeholder 3">
            <a:extLst>
              <a:ext uri="{FF2B5EF4-FFF2-40B4-BE49-F238E27FC236}">
                <a16:creationId xmlns:a16="http://schemas.microsoft.com/office/drawing/2014/main" id="{8151E7D5-5187-41F1-8741-CC3D3B0A8B4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D310B78-313B-4E76-A085-85D8A30371E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663D8C7-B081-4B83-8179-F404FC99AEAD}"/>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9410339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798308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003915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(5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(5min)</a:t>
            </a:r>
          </a:p>
          <a:p>
            <a:pPr algn="just">
              <a:spcBef>
                <a:spcPct val="20000"/>
              </a:spcBef>
              <a:buFontTx/>
              <a:buChar char="•"/>
            </a:pPr>
            <a:r>
              <a:rPr lang="en-US" altLang="en-US" sz="1800" b="0" dirty="0"/>
              <a:t>LB253 progress/status (Roy – 10 min) </a:t>
            </a:r>
          </a:p>
          <a:p>
            <a:pPr lvl="1" algn="just">
              <a:spcBef>
                <a:spcPct val="20000"/>
              </a:spcBef>
              <a:buFontTx/>
              <a:buChar char="•"/>
            </a:pPr>
            <a:r>
              <a:rPr lang="en-US" altLang="en-US" sz="1400" dirty="0"/>
              <a:t>Consider MDR response approval 11-21-329r7 (MDR).</a:t>
            </a:r>
          </a:p>
          <a:p>
            <a:pPr lvl="1" algn="just">
              <a:spcBef>
                <a:spcPct val="20000"/>
              </a:spcBef>
              <a:buFontTx/>
              <a:buChar char="•"/>
            </a:pPr>
            <a:r>
              <a:rPr lang="en-US" altLang="en-US" sz="1400" b="0" dirty="0"/>
              <a:t>LB253 status – outstanding CIDs</a:t>
            </a:r>
          </a:p>
          <a:p>
            <a:pPr algn="just">
              <a:spcBef>
                <a:spcPct val="20000"/>
              </a:spcBef>
              <a:buFontTx/>
              <a:buChar char="•"/>
            </a:pPr>
            <a:r>
              <a:rPr lang="en-US" altLang="en-US" sz="1800" b="0" dirty="0"/>
              <a:t>Review submissions – as needed (next slide)</a:t>
            </a:r>
          </a:p>
          <a:p>
            <a:pPr lvl="1" algn="just">
              <a:spcBef>
                <a:spcPct val="20000"/>
              </a:spcBef>
              <a:buFontTx/>
              <a:buChar char="•"/>
            </a:pPr>
            <a:r>
              <a:rPr lang="en-US" altLang="en-US" sz="1400" dirty="0"/>
              <a:t>As per order in next slide</a:t>
            </a:r>
            <a:endParaRPr lang="en-US" altLang="en-US" sz="1400" b="0" dirty="0"/>
          </a:p>
          <a:p>
            <a:pPr algn="just">
              <a:spcBef>
                <a:spcPct val="20000"/>
              </a:spcBef>
              <a:buFontTx/>
              <a:buChar char="•"/>
            </a:pPr>
            <a:r>
              <a:rPr lang="en-US" altLang="en-US" sz="1800" b="0" dirty="0"/>
              <a:t>Group comment resolution (11-21-1084/11-21-1135) – as time permits (remaining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55568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8234854"/>
              </p:ext>
            </p:extLst>
          </p:nvPr>
        </p:nvGraphicFramePr>
        <p:xfrm>
          <a:off x="335361" y="1260086"/>
          <a:ext cx="11039608" cy="2804016"/>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228592">
                <a:tc>
                  <a:txBody>
                    <a:bodyPr/>
                    <a:lstStyle/>
                    <a:p>
                      <a:r>
                        <a:rPr lang="en-US" sz="12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200" strike="noStrike" dirty="0"/>
                        <a:t>CR</a:t>
                      </a:r>
                    </a:p>
                  </a:txBody>
                  <a:tcPr marT="45712" marB="45712"/>
                </a:tc>
                <a:tc>
                  <a:txBody>
                    <a:bodyPr/>
                    <a:lstStyle/>
                    <a:p>
                      <a:r>
                        <a:rPr lang="en-US" sz="1200" dirty="0"/>
                        <a:t>10min – motion on agreed CIDs</a:t>
                      </a:r>
                    </a:p>
                  </a:txBody>
                  <a:tcPr marT="45712" marB="45712"/>
                </a:tc>
                <a:extLst>
                  <a:ext uri="{0D108BD9-81ED-4DB2-BD59-A6C34878D82A}">
                    <a16:rowId xmlns:a16="http://schemas.microsoft.com/office/drawing/2014/main" val="884377137"/>
                  </a:ext>
                </a:extLst>
              </a:tr>
              <a:tr h="228592">
                <a:tc>
                  <a:txBody>
                    <a:bodyPr/>
                    <a:lstStyle/>
                    <a:p>
                      <a:r>
                        <a:rPr lang="en-US" sz="1200" strike="noStrike" dirty="0"/>
                        <a:t>11-21-1084/</a:t>
                      </a:r>
                    </a:p>
                    <a:p>
                      <a:r>
                        <a:rPr lang="en-US" sz="1200" strike="noStrike" dirty="0"/>
                        <a:t>11-21-1162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July LB253 Group CR (8)</a:t>
                      </a:r>
                    </a:p>
                  </a:txBody>
                  <a:tcPr marT="45712" marB="45712"/>
                </a:tc>
                <a:tc>
                  <a:txBody>
                    <a:bodyPr/>
                    <a:lstStyle/>
                    <a:p>
                      <a:r>
                        <a:rPr lang="en-US" sz="1200" strike="noStrike" dirty="0"/>
                        <a:t>CR</a:t>
                      </a:r>
                    </a:p>
                  </a:txBody>
                  <a:tcPr marT="45712" marB="45712"/>
                </a:tc>
                <a:tc>
                  <a:txBody>
                    <a:bodyPr/>
                    <a:lstStyle/>
                    <a:p>
                      <a:r>
                        <a:rPr lang="en-US" sz="1200" dirty="0"/>
                        <a:t>45 min</a:t>
                      </a:r>
                    </a:p>
                  </a:txBody>
                  <a:tcPr marT="45712" marB="45712"/>
                </a:tc>
                <a:extLst>
                  <a:ext uri="{0D108BD9-81ED-4DB2-BD59-A6C34878D82A}">
                    <a16:rowId xmlns:a16="http://schemas.microsoft.com/office/drawing/2014/main" val="1950190314"/>
                  </a:ext>
                </a:extLst>
              </a:tr>
              <a:tr h="137152">
                <a:tc>
                  <a:txBody>
                    <a:bodyPr/>
                    <a:lstStyle/>
                    <a:p>
                      <a:r>
                        <a:rPr lang="en-US" sz="1200" dirty="0"/>
                        <a:t>11-21-1187</a:t>
                      </a:r>
                    </a:p>
                  </a:txBody>
                  <a:tcPr marT="45712" marB="45712"/>
                </a:tc>
                <a:tc>
                  <a:txBody>
                    <a:bodyPr/>
                    <a:lstStyle/>
                    <a:p>
                      <a:r>
                        <a:rPr lang="en-US" sz="1200" dirty="0"/>
                        <a:t>Assaf Kasher </a:t>
                      </a:r>
                    </a:p>
                  </a:txBody>
                  <a:tcPr marT="45712" marB="45712"/>
                </a:tc>
                <a:tc>
                  <a:txBody>
                    <a:bodyPr/>
                    <a:lstStyle/>
                    <a:p>
                      <a:r>
                        <a:rPr lang="en-US" sz="1200" dirty="0"/>
                        <a:t>LB253 Resolution to CIDs set6 (4)</a:t>
                      </a:r>
                    </a:p>
                  </a:txBody>
                  <a:tcPr marT="45712" marB="45712"/>
                </a:tc>
                <a:tc>
                  <a:txBody>
                    <a:bodyPr/>
                    <a:lstStyle/>
                    <a:p>
                      <a:r>
                        <a:rPr lang="en-US" sz="1200" dirty="0"/>
                        <a:t>CR</a:t>
                      </a:r>
                    </a:p>
                  </a:txBody>
                  <a:tcPr marT="45712" marB="45712"/>
                </a:tc>
                <a:tc>
                  <a:txBody>
                    <a:bodyPr/>
                    <a:lstStyle/>
                    <a:p>
                      <a:r>
                        <a:rPr lang="en-US" sz="1200" dirty="0"/>
                        <a:t>20 min </a:t>
                      </a:r>
                    </a:p>
                  </a:txBody>
                  <a:tcPr marT="45712" marB="45712"/>
                </a:tc>
                <a:extLst>
                  <a:ext uri="{0D108BD9-81ED-4DB2-BD59-A6C34878D82A}">
                    <a16:rowId xmlns:a16="http://schemas.microsoft.com/office/drawing/2014/main" val="1495504825"/>
                  </a:ext>
                </a:extLst>
              </a:tr>
              <a:tr h="137152">
                <a:tc>
                  <a:txBody>
                    <a:bodyPr/>
                    <a:lstStyle/>
                    <a:p>
                      <a:r>
                        <a:rPr lang="en-US" sz="12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200" strike="noStrike" dirty="0"/>
                        <a:t>CR</a:t>
                      </a:r>
                    </a:p>
                  </a:txBody>
                  <a:tcPr marT="45712" marB="45712"/>
                </a:tc>
                <a:tc>
                  <a:txBody>
                    <a:bodyPr/>
                    <a:lstStyle/>
                    <a:p>
                      <a:r>
                        <a:rPr lang="en-US" sz="1200" dirty="0"/>
                        <a:t>15 min  </a:t>
                      </a:r>
                    </a:p>
                  </a:txBody>
                  <a:tcPr marT="45712" marB="45712"/>
                </a:tc>
                <a:extLst>
                  <a:ext uri="{0D108BD9-81ED-4DB2-BD59-A6C34878D82A}">
                    <a16:rowId xmlns:a16="http://schemas.microsoft.com/office/drawing/2014/main" val="2960173387"/>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8589399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244722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870815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Review of LB253 status (Roy – 5min)</a:t>
            </a:r>
          </a:p>
          <a:p>
            <a:pPr algn="just">
              <a:spcBef>
                <a:spcPct val="20000"/>
              </a:spcBef>
              <a:buFontTx/>
              <a:buChar char="•"/>
            </a:pPr>
            <a:r>
              <a:rPr lang="en-US" sz="1600" b="0" dirty="0"/>
              <a:t>Submission review: (1/2hr) </a:t>
            </a:r>
          </a:p>
          <a:p>
            <a:pPr lvl="1" algn="just">
              <a:spcBef>
                <a:spcPct val="20000"/>
              </a:spcBef>
              <a:buFontTx/>
              <a:buChar char="•"/>
            </a:pPr>
            <a:r>
              <a:rPr lang="en-US" sz="1200" dirty="0"/>
              <a:t>11-21-1108 LB253 Phase shift TOA feedback CR (2) – Erik </a:t>
            </a:r>
          </a:p>
          <a:p>
            <a:pPr lvl="1" algn="just">
              <a:spcBef>
                <a:spcPct val="20000"/>
              </a:spcBef>
              <a:buFontTx/>
              <a:buChar char="•"/>
            </a:pPr>
            <a:r>
              <a:rPr lang="en-US" sz="1200" dirty="0"/>
              <a:t>11-21-1160 CR for Misc. CIDs part 2 (1)</a:t>
            </a:r>
            <a:endParaRPr lang="en-US" sz="1200" b="0" dirty="0"/>
          </a:p>
          <a:p>
            <a:pPr algn="just">
              <a:spcBef>
                <a:spcPct val="20000"/>
              </a:spcBef>
              <a:buFontTx/>
              <a:buChar char="•"/>
            </a:pPr>
            <a:r>
              <a:rPr lang="en-US" sz="1600" b="0" dirty="0"/>
              <a:t>Consider LB253 CR comple1tion and re-circulation – as needed.</a:t>
            </a:r>
          </a:p>
          <a:p>
            <a:pPr algn="just">
              <a:spcBef>
                <a:spcPct val="20000"/>
              </a:spcBef>
              <a:buFontTx/>
              <a:buChar char="•"/>
            </a:pPr>
            <a:r>
              <a:rPr lang="en-US" sz="1600" b="0" dirty="0"/>
              <a:t>Review progress made during the week and set targets towards next meeting – 10 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19</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49489754"/>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200" kern="1200" dirty="0">
                          <a:solidFill>
                            <a:schemeClr val="dk1"/>
                          </a:solidFill>
                          <a:latin typeface="+mn-lt"/>
                          <a:ea typeface="+mn-ea"/>
                          <a:cs typeface="+mn-cs"/>
                        </a:rPr>
                        <a:t>11-21-880</a:t>
                      </a:r>
                    </a:p>
                  </a:txBody>
                  <a:tcPr marT="45712" marB="45712"/>
                </a:tc>
                <a:tc>
                  <a:txBody>
                    <a:bodyPr/>
                    <a:lstStyle/>
                    <a:p>
                      <a:r>
                        <a:rPr lang="en-US" sz="1200" kern="1200" dirty="0">
                          <a:solidFill>
                            <a:schemeClr val="dk1"/>
                          </a:solidFill>
                          <a:latin typeface="+mn-lt"/>
                          <a:ea typeface="+mn-ea"/>
                          <a:cs typeface="+mn-cs"/>
                        </a:rPr>
                        <a:t>Jonathan Segev</a:t>
                      </a:r>
                    </a:p>
                  </a:txBody>
                  <a:tcPr marT="45712" marB="45712"/>
                </a:tc>
                <a:tc>
                  <a:txBody>
                    <a:bodyPr/>
                    <a:lstStyle/>
                    <a:p>
                      <a:r>
                        <a:rPr lang="en-US" sz="1200" kern="1200" dirty="0">
                          <a:solidFill>
                            <a:schemeClr val="dk1"/>
                          </a:solidFill>
                          <a:latin typeface="+mn-lt"/>
                          <a:ea typeface="+mn-ea"/>
                          <a:cs typeface="+mn-cs"/>
                        </a:rPr>
                        <a:t>Agenda slide deck</a:t>
                      </a:r>
                    </a:p>
                  </a:txBody>
                  <a:tcPr marT="45712" marB="45712"/>
                </a:tc>
                <a:tc>
                  <a:txBody>
                    <a:bodyPr/>
                    <a:lstStyle/>
                    <a:p>
                      <a:r>
                        <a:rPr lang="en-US" sz="1200" kern="1200" dirty="0">
                          <a:solidFill>
                            <a:schemeClr val="dk1"/>
                          </a:solidFill>
                          <a:latin typeface="+mn-lt"/>
                          <a:ea typeface="+mn-ea"/>
                          <a:cs typeface="+mn-cs"/>
                        </a:rPr>
                        <a:t>agenda</a:t>
                      </a:r>
                    </a:p>
                  </a:txBody>
                  <a:tcPr marT="45712" marB="45712"/>
                </a:tc>
                <a:tc>
                  <a:txBody>
                    <a:bodyPr/>
                    <a:lstStyle/>
                    <a:p>
                      <a:r>
                        <a:rPr lang="en-US" sz="12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37152">
                <a:tc>
                  <a:txBody>
                    <a:bodyPr/>
                    <a:lstStyle/>
                    <a:p>
                      <a:r>
                        <a:rPr lang="en-US" sz="12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Phase shift TOA feedback CR (1)</a:t>
                      </a:r>
                    </a:p>
                  </a:txBody>
                  <a:tcPr marT="45712" marB="45712"/>
                </a:tc>
                <a:tc>
                  <a:txBody>
                    <a:bodyPr/>
                    <a:lstStyle/>
                    <a:p>
                      <a:r>
                        <a:rPr lang="en-US" sz="1200" strike="noStrike" dirty="0"/>
                        <a:t>CR</a:t>
                      </a:r>
                    </a:p>
                  </a:txBody>
                  <a:tcPr marT="45712" marB="45712"/>
                </a:tc>
                <a:tc>
                  <a:txBody>
                    <a:bodyPr/>
                    <a:lstStyle/>
                    <a:p>
                      <a:r>
                        <a:rPr lang="en-US" sz="1200" dirty="0"/>
                        <a:t>For next meeting slot.</a:t>
                      </a:r>
                    </a:p>
                  </a:txBody>
                  <a:tcPr marT="45712" marB="45712"/>
                </a:tc>
                <a:extLst>
                  <a:ext uri="{0D108BD9-81ED-4DB2-BD59-A6C34878D82A}">
                    <a16:rowId xmlns:a16="http://schemas.microsoft.com/office/drawing/2014/main" val="1381136098"/>
                  </a:ext>
                </a:extLst>
              </a:tr>
              <a:tr h="0">
                <a:tc>
                  <a:txBody>
                    <a:bodyPr/>
                    <a:lstStyle/>
                    <a:p>
                      <a:r>
                        <a:rPr lang="en-US" sz="1200" dirty="0"/>
                        <a:t>11-21-1160</a:t>
                      </a:r>
                    </a:p>
                  </a:txBody>
                  <a:tcPr marT="45712" marB="45712"/>
                </a:tc>
                <a:tc>
                  <a:txBody>
                    <a:bodyPr/>
                    <a:lstStyle/>
                    <a:p>
                      <a:r>
                        <a:rPr lang="en-US" sz="1200" dirty="0"/>
                        <a:t>Erik Lindskog</a:t>
                      </a:r>
                    </a:p>
                  </a:txBody>
                  <a:tcPr marT="45712" marB="45712"/>
                </a:tc>
                <a:tc>
                  <a:txBody>
                    <a:bodyPr/>
                    <a:lstStyle/>
                    <a:p>
                      <a:r>
                        <a:rPr lang="en-US" sz="1200" dirty="0"/>
                        <a:t>CR for Misc. CIDs part 2 (1)</a:t>
                      </a:r>
                    </a:p>
                  </a:txBody>
                  <a:tcPr marT="45712" marB="45712"/>
                </a:tc>
                <a:tc>
                  <a:txBody>
                    <a:bodyPr/>
                    <a:lstStyle/>
                    <a:p>
                      <a:r>
                        <a:rPr lang="en-US" sz="1200" dirty="0"/>
                        <a:t>CR</a:t>
                      </a:r>
                    </a:p>
                  </a:txBody>
                  <a:tcPr marT="45712" marB="45712"/>
                </a:tc>
                <a:tc>
                  <a:txBody>
                    <a:bodyPr/>
                    <a:lstStyle/>
                    <a:p>
                      <a:r>
                        <a:rPr lang="en-US" sz="1200" dirty="0"/>
                        <a:t>As time permits</a:t>
                      </a:r>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19256906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B29F8-E3C2-4D83-AC8E-37E8099F6F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89385B7-5955-4F32-87F5-0532859A7B0F}"/>
              </a:ext>
            </a:extLst>
          </p:cNvPr>
          <p:cNvSpPr>
            <a:spLocks noGrp="1"/>
          </p:cNvSpPr>
          <p:nvPr>
            <p:ph idx="1"/>
          </p:nvPr>
        </p:nvSpPr>
        <p:spPr/>
        <p:txBody>
          <a:bodyPr/>
          <a:lstStyle/>
          <a:p>
            <a:pPr algn="ctr"/>
            <a:r>
              <a:rPr lang="en-US" dirty="0"/>
              <a:t>At recess until 14:45 ET</a:t>
            </a:r>
          </a:p>
        </p:txBody>
      </p:sp>
      <p:sp>
        <p:nvSpPr>
          <p:cNvPr id="4" name="Slide Number Placeholder 3">
            <a:extLst>
              <a:ext uri="{FF2B5EF4-FFF2-40B4-BE49-F238E27FC236}">
                <a16:creationId xmlns:a16="http://schemas.microsoft.com/office/drawing/2014/main" id="{C6E17AA4-A8C7-42E3-809A-5A622B75F12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713B77BD-D161-4164-AE20-7AA86B72B4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AB8DB62-6921-4EA2-BB58-00826CE9AA8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145301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11-20-0258r8??,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endParaRPr lang="en-US" sz="2000" b="0" dirty="0"/>
          </a:p>
          <a:p>
            <a:r>
              <a:rPr lang="en-US" sz="2000" dirty="0"/>
              <a:t>Second:</a:t>
            </a:r>
            <a:endParaRPr lang="en-US" sz="2000" b="0" dirty="0"/>
          </a:p>
          <a:p>
            <a:r>
              <a:rPr lang="en-US" sz="2000" dirty="0"/>
              <a:t>Results (Y/N/A): </a:t>
            </a:r>
            <a:r>
              <a:rPr lang="en-US" sz="2000"/>
              <a:t>results in 11-21-771</a:t>
            </a:r>
            <a:endParaRPr lang="en-US" sz="2000" b="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Jan.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resolution to 119 Technical, 2 General and  192 Editorial comments by that completing response to LB253 recirculation ballot initiated out of the July meeting.</a:t>
            </a:r>
          </a:p>
          <a:p>
            <a:pPr lvl="1">
              <a:buFont typeface="Arial" panose="020B0604020202020204" pitchFamily="34" charset="0"/>
              <a:buChar char="•"/>
            </a:pPr>
            <a:r>
              <a:rPr lang="en-US" dirty="0"/>
              <a:t>TG passed a motion to instruct the </a:t>
            </a:r>
            <a:r>
              <a:rPr lang="en-US" dirty="0" err="1"/>
              <a:t>TGaz</a:t>
            </a:r>
            <a:r>
              <a:rPr lang="en-US" dirty="0"/>
              <a:t> editor to prepare </a:t>
            </a:r>
            <a:r>
              <a:rPr lang="en-CA" dirty="0"/>
              <a:t>D4.0 and initiate a 15-day WG Recirculation Ballot.</a:t>
            </a:r>
          </a:p>
          <a:p>
            <a:pPr lvl="1">
              <a:buFont typeface="Arial" panose="020B0604020202020204" pitchFamily="34" charset="0"/>
              <a:buChar char="•"/>
            </a:pPr>
            <a:r>
              <a:rPr lang="en-US" dirty="0"/>
              <a:t>Completed and approved changes in response to MDR.</a:t>
            </a:r>
          </a:p>
          <a:p>
            <a:pPr lvl="1">
              <a:buFont typeface="Arial" panose="020B0604020202020204" pitchFamily="34" charset="0"/>
              <a:buChar char="•"/>
            </a:pPr>
            <a:r>
              <a:rPr lang="en-US" dirty="0"/>
              <a:t>Published a new draft ,P802.11az D3.2.</a:t>
            </a:r>
          </a:p>
          <a:p>
            <a:pPr lvl="1">
              <a:buFont typeface="Arial" panose="020B0604020202020204" pitchFamily="34" charset="0"/>
              <a:buChar char="•"/>
            </a:pPr>
            <a:r>
              <a:rPr lang="en-US" dirty="0"/>
              <a:t>The TG considered its timelines without change and is maintain its current timeline.</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July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Targets toward September:</a:t>
            </a:r>
          </a:p>
          <a:p>
            <a:pPr lvl="1">
              <a:buFont typeface="Arial" panose="020B0604020202020204" pitchFamily="34" charset="0"/>
              <a:buChar char="•"/>
            </a:pPr>
            <a:r>
              <a:rPr lang="en-US" dirty="0"/>
              <a:t>Execute next recirculation ballot, pending WG approval.</a:t>
            </a:r>
          </a:p>
          <a:p>
            <a:pPr lvl="1">
              <a:buFont typeface="Arial" panose="020B0604020202020204" pitchFamily="34" charset="0"/>
              <a:buChar char="•"/>
            </a:pPr>
            <a:r>
              <a:rPr lang="en-US" dirty="0"/>
              <a:t>Start comment resolution received on P802.11az D4.0.</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479167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584CC9-10B2-40BB-A3F1-131186C79250}"/>
              </a:ext>
            </a:extLst>
          </p:cNvPr>
          <p:cNvSpPr/>
          <p:nvPr/>
        </p:nvSpPr>
        <p:spPr>
          <a:xfrm>
            <a:off x="8362375" y="3691972"/>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 – TG progress update past the July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flipV="1">
            <a:off x="803996" y="4182034"/>
            <a:ext cx="4362592"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28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625420" y="4595398"/>
            <a:ext cx="1006530" cy="487541"/>
          </a:xfrm>
          <a:prstGeom prst="wedgeEllipseCallout">
            <a:avLst>
              <a:gd name="adj1" fmla="val 92428"/>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chemeClr val="accent5">
              <a:lumMod val="75000"/>
            </a:schemeClr>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dirty="0">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6220" cy="243918"/>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72" name="Oval Callout 93">
            <a:extLst>
              <a:ext uri="{FF2B5EF4-FFF2-40B4-BE49-F238E27FC236}">
                <a16:creationId xmlns:a16="http://schemas.microsoft.com/office/drawing/2014/main" id="{CBA96F00-1BC6-4FFC-B12C-EF9D4C9389ED}"/>
              </a:ext>
            </a:extLst>
          </p:cNvPr>
          <p:cNvSpPr/>
          <p:nvPr/>
        </p:nvSpPr>
        <p:spPr bwMode="auto">
          <a:xfrm>
            <a:off x="6699206" y="4599096"/>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54163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Sep. 		1, 8			Wed. 13:00 – 15:00 ET</a:t>
            </a:r>
          </a:p>
          <a:p>
            <a:pPr>
              <a:buFont typeface="Arial" panose="020B0604020202020204" pitchFamily="34" charset="0"/>
              <a:buChar char="•"/>
            </a:pPr>
            <a:r>
              <a:rPr lang="en-US" altLang="en-US" sz="2000" b="0" dirty="0"/>
              <a:t>As needed on at least 10-day notice.</a:t>
            </a:r>
          </a:p>
          <a:p>
            <a:pPr marL="0" indent="0"/>
            <a:endParaRPr lang="en-US" altLang="en-US" sz="2000" b="0" dirty="0"/>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endParaRPr lang="en-US" altLang="en-US" sz="1800" b="0"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45187539"/>
              </p:ext>
            </p:extLst>
          </p:nvPr>
        </p:nvGraphicFramePr>
        <p:xfrm>
          <a:off x="335361" y="1260086"/>
          <a:ext cx="11039608" cy="1523920"/>
        </p:xfrm>
        <a:graphic>
          <a:graphicData uri="http://schemas.openxmlformats.org/drawingml/2006/table">
            <a:tbl>
              <a:tblPr firstRow="1" bandRow="1">
                <a:tableStyleId>{21E4AEA4-8DFA-4A89-87EB-49C32662AFE0}</a:tableStyleId>
              </a:tblPr>
              <a:tblGrid>
                <a:gridCol w="984780">
                  <a:extLst>
                    <a:ext uri="{9D8B030D-6E8A-4147-A177-3AD203B41FA5}">
                      <a16:colId xmlns:a16="http://schemas.microsoft.com/office/drawing/2014/main" val="20000"/>
                    </a:ext>
                  </a:extLst>
                </a:gridCol>
                <a:gridCol w="1319475">
                  <a:extLst>
                    <a:ext uri="{9D8B030D-6E8A-4147-A177-3AD203B41FA5}">
                      <a16:colId xmlns:a16="http://schemas.microsoft.com/office/drawing/2014/main" val="20001"/>
                    </a:ext>
                  </a:extLst>
                </a:gridCol>
                <a:gridCol w="3960440">
                  <a:extLst>
                    <a:ext uri="{9D8B030D-6E8A-4147-A177-3AD203B41FA5}">
                      <a16:colId xmlns:a16="http://schemas.microsoft.com/office/drawing/2014/main" val="20002"/>
                    </a:ext>
                  </a:extLst>
                </a:gridCol>
                <a:gridCol w="2088232">
                  <a:extLst>
                    <a:ext uri="{9D8B030D-6E8A-4147-A177-3AD203B41FA5}">
                      <a16:colId xmlns:a16="http://schemas.microsoft.com/office/drawing/2014/main" val="20003"/>
                    </a:ext>
                  </a:extLst>
                </a:gridCol>
                <a:gridCol w="2686681">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tc>
                  <a:txBody>
                    <a:bodyPr/>
                    <a:lstStyle/>
                    <a:p>
                      <a:endParaRPr lang="en-US" sz="12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137152">
                <a:tc>
                  <a:txBody>
                    <a:bodyPr/>
                    <a:lstStyle/>
                    <a:p>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strike="noStrike" dirty="0"/>
                    </a:p>
                  </a:txBody>
                  <a:tcPr marT="45712" marB="45712"/>
                </a:tc>
                <a:tc>
                  <a:txBody>
                    <a:bodyPr/>
                    <a:lstStyle/>
                    <a:p>
                      <a:endParaRPr lang="en-US" sz="1200" strike="noStrike" dirty="0"/>
                    </a:p>
                  </a:txBody>
                  <a:tcPr marT="45712" marB="45712"/>
                </a:tc>
                <a:tc>
                  <a:txBody>
                    <a:bodyPr/>
                    <a:lstStyle/>
                    <a:p>
                      <a:endParaRPr lang="en-US" sz="1200" dirty="0"/>
                    </a:p>
                  </a:txBody>
                  <a:tcPr marT="45712" marB="45712"/>
                </a:tc>
                <a:extLst>
                  <a:ext uri="{0D108BD9-81ED-4DB2-BD59-A6C34878D82A}">
                    <a16:rowId xmlns:a16="http://schemas.microsoft.com/office/drawing/2014/main" val="1381136098"/>
                  </a:ext>
                </a:extLst>
              </a:tr>
              <a:tr h="0">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tc>
                  <a:txBody>
                    <a:bodyPr/>
                    <a:lstStyle/>
                    <a:p>
                      <a:endParaRPr lang="en-US" sz="1200" dirty="0"/>
                    </a:p>
                  </a:txBody>
                  <a:tcPr marT="45712" marB="45712"/>
                </a:tc>
                <a:extLst>
                  <a:ext uri="{0D108BD9-81ED-4DB2-BD59-A6C34878D82A}">
                    <a16:rowId xmlns:a16="http://schemas.microsoft.com/office/drawing/2014/main" val="98245922"/>
                  </a:ext>
                </a:extLst>
              </a:tr>
              <a:tr h="0">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220354451"/>
                  </a:ext>
                </a:extLst>
              </a:tr>
            </a:tbl>
          </a:graphicData>
        </a:graphic>
      </p:graphicFrame>
    </p:spTree>
    <p:extLst>
      <p:ext uri="{BB962C8B-B14F-4D97-AF65-F5344CB8AC3E}">
        <p14:creationId xmlns:p14="http://schemas.microsoft.com/office/powerpoint/2010/main" val="292310165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118406</TotalTime>
  <Words>6758</Words>
  <Application>Microsoft Office PowerPoint</Application>
  <PresentationFormat>Widescreen</PresentationFormat>
  <Paragraphs>1188</Paragraphs>
  <Slides>73</Slides>
  <Notes>19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1" baseType="lpstr">
      <vt:lpstr>Arial</vt:lpstr>
      <vt:lpstr>Calibri</vt:lpstr>
      <vt:lpstr>Monotype Sorts</vt:lpstr>
      <vt:lpstr>Montserrat</vt:lpstr>
      <vt:lpstr>Times</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 (1)</vt:lpstr>
      <vt:lpstr>Submission List for the week (2)</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Week – July 13th</vt:lpstr>
      <vt:lpstr>Submission List for the July 12th meeting</vt:lpstr>
      <vt:lpstr>PowerPoint Presentation</vt:lpstr>
      <vt:lpstr>PowerPoint Presentation</vt:lpstr>
      <vt:lpstr>IEEE Electronic Meeting Week – July 14th</vt:lpstr>
      <vt:lpstr>Submission List for the July 14th meeting</vt:lpstr>
      <vt:lpstr>Submission 11-21-1155</vt:lpstr>
      <vt:lpstr>PowerPoint Presentation</vt:lpstr>
      <vt:lpstr>PowerPoint Presentation</vt:lpstr>
      <vt:lpstr>IEEE Electronic Meeting Week – July 15th</vt:lpstr>
      <vt:lpstr>Submission List for the July 15th meeting</vt:lpstr>
      <vt:lpstr>Strawpoll</vt:lpstr>
      <vt:lpstr>PowerPoint Presentation</vt:lpstr>
      <vt:lpstr>PowerPoint Presentation</vt:lpstr>
      <vt:lpstr>IEEE Electronic Meeting Week – July 16th</vt:lpstr>
      <vt:lpstr>Submission List for the July 15th meeting</vt:lpstr>
      <vt:lpstr>PowerPoint Presentation</vt:lpstr>
      <vt:lpstr>PowerPoint Presentation</vt:lpstr>
      <vt:lpstr>IEEE Electronic Meeting slot – July 19th</vt:lpstr>
      <vt:lpstr>Submission List for the July 19th meeting</vt:lpstr>
      <vt:lpstr>PowerPoint Presentation</vt:lpstr>
      <vt:lpstr>Recirculation Ballot</vt:lpstr>
      <vt:lpstr>July Progress and Targets Towards the Sep. Meeting</vt:lpstr>
      <vt:lpstr>July Progress and Targets Towards the Sep. Meeting</vt:lpstr>
      <vt:lpstr>Timeline – TG progress update past the July meeting</vt:lpstr>
      <vt:lpstr>Scheduled telecons</vt:lpstr>
      <vt:lpstr>Submission pipeline</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705</cp:revision>
  <cp:lastPrinted>1601-01-01T00:00:00Z</cp:lastPrinted>
  <dcterms:created xsi:type="dcterms:W3CDTF">2018-08-06T10:28:59Z</dcterms:created>
  <dcterms:modified xsi:type="dcterms:W3CDTF">2021-07-19T19:54:34Z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