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0"/>
  </p:notesMasterIdLst>
  <p:handoutMasterIdLst>
    <p:handoutMasterId r:id="rId61"/>
  </p:handoutMasterIdLst>
  <p:sldIdLst>
    <p:sldId id="256" r:id="rId2"/>
    <p:sldId id="265" r:id="rId3"/>
    <p:sldId id="257" r:id="rId4"/>
    <p:sldId id="2366" r:id="rId5"/>
    <p:sldId id="266" r:id="rId6"/>
    <p:sldId id="267" r:id="rId7"/>
    <p:sldId id="268" r:id="rId8"/>
    <p:sldId id="269" r:id="rId9"/>
    <p:sldId id="270" r:id="rId10"/>
    <p:sldId id="271" r:id="rId11"/>
    <p:sldId id="276" r:id="rId12"/>
    <p:sldId id="407" r:id="rId13"/>
    <p:sldId id="408" r:id="rId14"/>
    <p:sldId id="409" r:id="rId15"/>
    <p:sldId id="410" r:id="rId16"/>
    <p:sldId id="411" r:id="rId17"/>
    <p:sldId id="412" r:id="rId18"/>
    <p:sldId id="413" r:id="rId19"/>
    <p:sldId id="272" r:id="rId20"/>
    <p:sldId id="414" r:id="rId21"/>
    <p:sldId id="415" r:id="rId22"/>
    <p:sldId id="691" r:id="rId23"/>
    <p:sldId id="569" r:id="rId24"/>
    <p:sldId id="345" r:id="rId25"/>
    <p:sldId id="690" r:id="rId26"/>
    <p:sldId id="694" r:id="rId27"/>
    <p:sldId id="693" r:id="rId28"/>
    <p:sldId id="679" r:id="rId29"/>
    <p:sldId id="680" r:id="rId30"/>
    <p:sldId id="2367" r:id="rId31"/>
    <p:sldId id="2368" r:id="rId32"/>
    <p:sldId id="687" r:id="rId33"/>
    <p:sldId id="688" r:id="rId34"/>
    <p:sldId id="695" r:id="rId35"/>
    <p:sldId id="696" r:id="rId36"/>
    <p:sldId id="697" r:id="rId37"/>
    <p:sldId id="707" r:id="rId38"/>
    <p:sldId id="708" r:id="rId39"/>
    <p:sldId id="709" r:id="rId40"/>
    <p:sldId id="698" r:id="rId41"/>
    <p:sldId id="699" r:id="rId42"/>
    <p:sldId id="700" r:id="rId43"/>
    <p:sldId id="701" r:id="rId44"/>
    <p:sldId id="702" r:id="rId45"/>
    <p:sldId id="703" r:id="rId46"/>
    <p:sldId id="704" r:id="rId47"/>
    <p:sldId id="705" r:id="rId48"/>
    <p:sldId id="706" r:id="rId49"/>
    <p:sldId id="315" r:id="rId50"/>
    <p:sldId id="312" r:id="rId51"/>
    <p:sldId id="318" r:id="rId52"/>
    <p:sldId id="472" r:id="rId53"/>
    <p:sldId id="473" r:id="rId54"/>
    <p:sldId id="474" r:id="rId55"/>
    <p:sldId id="480" r:id="rId56"/>
    <p:sldId id="259" r:id="rId57"/>
    <p:sldId id="260" r:id="rId58"/>
    <p:sldId id="261" r:id="rId59"/>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366"/>
            <p14:sldId id="266"/>
            <p14:sldId id="267"/>
            <p14:sldId id="268"/>
            <p14:sldId id="269"/>
            <p14:sldId id="270"/>
            <p14:sldId id="271"/>
            <p14:sldId id="276"/>
            <p14:sldId id="407"/>
            <p14:sldId id="408"/>
            <p14:sldId id="409"/>
            <p14:sldId id="410"/>
            <p14:sldId id="411"/>
            <p14:sldId id="412"/>
            <p14:sldId id="413"/>
            <p14:sldId id="272"/>
            <p14:sldId id="414"/>
            <p14:sldId id="415"/>
            <p14:sldId id="691"/>
            <p14:sldId id="569"/>
            <p14:sldId id="345"/>
          </p14:sldIdLst>
        </p14:section>
        <p14:section name="July 12th daily slot 3 - July IEEE electronic meeting" id="{DE843586-E506-4D30-A655-52B441F0114A}">
          <p14:sldIdLst>
            <p14:sldId id="690"/>
            <p14:sldId id="694"/>
            <p14:sldId id="693"/>
            <p14:sldId id="679"/>
            <p14:sldId id="680"/>
          </p14:sldIdLst>
        </p14:section>
        <p14:section name="July 13th daily slot 3 - July IEEE electronic meeting" id="{347EDFAB-725B-4685-8406-804F1F654820}">
          <p14:sldIdLst>
            <p14:sldId id="2367"/>
            <p14:sldId id="2368"/>
            <p14:sldId id="687"/>
            <p14:sldId id="688"/>
          </p14:sldIdLst>
        </p14:section>
        <p14:section name="July 14th daily slot 3 - July IEEE electronic meeting" id="{0AD43289-B43F-47F1-8F81-0E941BD8A437}">
          <p14:sldIdLst>
            <p14:sldId id="695"/>
            <p14:sldId id="696"/>
            <p14:sldId id="697"/>
          </p14:sldIdLst>
        </p14:section>
        <p14:section name="July 14th daily slot 4 - July IEEE electronic meeting" id="{25310FA8-E361-401D-BE73-5A5A27461F53}">
          <p14:sldIdLst>
            <p14:sldId id="707"/>
            <p14:sldId id="708"/>
            <p14:sldId id="709"/>
          </p14:sldIdLst>
        </p14:section>
        <p14:section name="July 15th daily slot 3 - July IEEE electronic meeting" id="{1A9E3158-5FD2-4867-8B3A-8937856AEB11}">
          <p14:sldIdLst>
            <p14:sldId id="698"/>
            <p14:sldId id="699"/>
            <p14:sldId id="700"/>
          </p14:sldIdLst>
        </p14:section>
        <p14:section name="July 16th daily slot 3 - July IEEE electronic meeting" id="{C91190C5-EC73-4F49-A58C-2E0CC8AF8B09}">
          <p14:sldIdLst>
            <p14:sldId id="701"/>
            <p14:sldId id="702"/>
            <p14:sldId id="703"/>
          </p14:sldIdLst>
        </p14:section>
        <p14:section name="July 19th daily slot 3 - July IEEE electronic meeting" id="{D551CEF4-E32D-4D1C-8C2D-D47AEE540492}">
          <p14:sldIdLst>
            <p14:sldId id="704"/>
            <p14:sldId id="705"/>
            <p14:sldId id="70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37711A9-914E-4A4D-9959-AC0B5418DB10}" v="6" dt="2021-07-12T18:37:12.60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576" autoAdjust="0"/>
    <p:restoredTop sz="96807" autoAdjust="0"/>
  </p:normalViewPr>
  <p:slideViewPr>
    <p:cSldViewPr>
      <p:cViewPr>
        <p:scale>
          <a:sx n="125" d="100"/>
          <a:sy n="125" d="100"/>
        </p:scale>
        <p:origin x="378" y="30"/>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notesMaster" Target="notesMasters/notesMaster1.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microsoft.com/office/2015/10/relationships/revisionInfo" Target="revisionInfo.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D37711A9-914E-4A4D-9959-AC0B5418DB10}"/>
    <pc:docChg chg="custSel modSld">
      <pc:chgData name="Segev, Jonathan" userId="7c67a1b0-8725-4553-8055-0888dbcaef94" providerId="ADAL" clId="{D37711A9-914E-4A4D-9959-AC0B5418DB10}" dt="2021-07-12T18:37:36.018" v="72" actId="403"/>
      <pc:docMkLst>
        <pc:docMk/>
      </pc:docMkLst>
      <pc:sldChg chg="modSp mod">
        <pc:chgData name="Segev, Jonathan" userId="7c67a1b0-8725-4553-8055-0888dbcaef94" providerId="ADAL" clId="{D37711A9-914E-4A4D-9959-AC0B5418DB10}" dt="2021-07-12T15:39:56.877" v="35" actId="20577"/>
        <pc:sldMkLst>
          <pc:docMk/>
          <pc:sldMk cId="2279493781" sldId="690"/>
        </pc:sldMkLst>
        <pc:spChg chg="mod">
          <ac:chgData name="Segev, Jonathan" userId="7c67a1b0-8725-4553-8055-0888dbcaef94" providerId="ADAL" clId="{D37711A9-914E-4A4D-9959-AC0B5418DB10}" dt="2021-07-12T15:39:56.877" v="35" actId="20577"/>
          <ac:spMkLst>
            <pc:docMk/>
            <pc:sldMk cId="2279493781" sldId="690"/>
            <ac:spMk id="3" creationId="{00000000-0000-0000-0000-000000000000}"/>
          </ac:spMkLst>
        </pc:spChg>
      </pc:sldChg>
      <pc:sldChg chg="modSp mod">
        <pc:chgData name="Segev, Jonathan" userId="7c67a1b0-8725-4553-8055-0888dbcaef94" providerId="ADAL" clId="{D37711A9-914E-4A4D-9959-AC0B5418DB10}" dt="2021-07-12T15:41:04.247" v="43" actId="20577"/>
        <pc:sldMkLst>
          <pc:docMk/>
          <pc:sldMk cId="3473345634" sldId="694"/>
        </pc:sldMkLst>
        <pc:graphicFrameChg chg="modGraphic">
          <ac:chgData name="Segev, Jonathan" userId="7c67a1b0-8725-4553-8055-0888dbcaef94" providerId="ADAL" clId="{D37711A9-914E-4A4D-9959-AC0B5418DB10}" dt="2021-07-12T15:41:04.247" v="43" actId="20577"/>
          <ac:graphicFrameMkLst>
            <pc:docMk/>
            <pc:sldMk cId="3473345634" sldId="694"/>
            <ac:graphicFrameMk id="7" creationId="{00000000-0000-0000-0000-000000000000}"/>
          </ac:graphicFrameMkLst>
        </pc:graphicFrameChg>
      </pc:sldChg>
      <pc:sldChg chg="modSp mod">
        <pc:chgData name="Segev, Jonathan" userId="7c67a1b0-8725-4553-8055-0888dbcaef94" providerId="ADAL" clId="{D37711A9-914E-4A4D-9959-AC0B5418DB10}" dt="2021-07-12T18:37:36.018" v="72" actId="403"/>
        <pc:sldMkLst>
          <pc:docMk/>
          <pc:sldMk cId="2336718525" sldId="2368"/>
        </pc:sldMkLst>
        <pc:graphicFrameChg chg="mod modGraphic">
          <ac:chgData name="Segev, Jonathan" userId="7c67a1b0-8725-4553-8055-0888dbcaef94" providerId="ADAL" clId="{D37711A9-914E-4A4D-9959-AC0B5418DB10}" dt="2021-07-12T18:37:36.018" v="72" actId="403"/>
          <ac:graphicFrameMkLst>
            <pc:docMk/>
            <pc:sldMk cId="2336718525" sldId="2368"/>
            <ac:graphicFrameMk id="7" creationId="{00000000-0000-0000-0000-000000000000}"/>
          </ac:graphicFrameMkLst>
        </pc:graphicFrame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7/12/2021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57</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58</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22</a:t>
            </a:fld>
            <a:endParaRPr lang="en-US"/>
          </a:p>
        </p:txBody>
      </p:sp>
    </p:spTree>
    <p:extLst>
      <p:ext uri="{BB962C8B-B14F-4D97-AF65-F5344CB8AC3E}">
        <p14:creationId xmlns:p14="http://schemas.microsoft.com/office/powerpoint/2010/main" val="238984001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31</a:t>
            </a:fld>
            <a:endParaRPr lang="en-US"/>
          </a:p>
        </p:txBody>
      </p:sp>
    </p:spTree>
    <p:extLst>
      <p:ext uri="{BB962C8B-B14F-4D97-AF65-F5344CB8AC3E}">
        <p14:creationId xmlns:p14="http://schemas.microsoft.com/office/powerpoint/2010/main" val="41758564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56</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802.11-21/880r1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Meetings/Meeting_Plan.html" TargetMode="External"/><Relationship Id="rId2" Type="http://schemas.openxmlformats.org/officeDocument/2006/relationships/hyperlink" Target="https://cvent.me/D5LYLq" TargetMode="External"/><Relationship Id="rId1" Type="http://schemas.openxmlformats.org/officeDocument/2006/relationships/slideLayout" Target="../slideLayouts/slideLayout2.xml"/><Relationship Id="rId5" Type="http://schemas.openxmlformats.org/officeDocument/2006/relationships/hyperlink" Target="https://imat.ieee.org/attendance" TargetMode="External"/><Relationship Id="rId4" Type="http://schemas.openxmlformats.org/officeDocument/2006/relationships/hyperlink" Target="https://imat.ieee.org/"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34032" y="695733"/>
            <a:ext cx="11201002"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Agenda for the July Electronic Meeting and </a:t>
            </a:r>
            <a:br>
              <a:rPr lang="en-US" altLang="en-US" dirty="0"/>
            </a:br>
            <a:r>
              <a:rPr lang="en-US" altLang="en-US" dirty="0"/>
              <a:t>the Following Telecons Agenda</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2021-06-07</a:t>
            </a:r>
          </a:p>
        </p:txBody>
      </p:sp>
      <p:sp>
        <p:nvSpPr>
          <p:cNvPr id="6" name="Date Placeholder 3"/>
          <p:cNvSpPr>
            <a:spLocks noGrp="1"/>
          </p:cNvSpPr>
          <p:nvPr>
            <p:ph type="dt" idx="10"/>
          </p:nvPr>
        </p:nvSpPr>
        <p:spPr/>
        <p:txBody>
          <a:bodyPr/>
          <a:lstStyle/>
          <a:p>
            <a:r>
              <a:rPr lang="en-US"/>
              <a:t>July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961652924"/>
              </p:ext>
            </p:extLst>
          </p:nvPr>
        </p:nvGraphicFramePr>
        <p:xfrm>
          <a:off x="929217" y="3268935"/>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29217" y="3268935"/>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July Electronic Meeting Agenda </a:t>
            </a:r>
          </a:p>
          <a:p>
            <a:pPr algn="ctr">
              <a:lnSpc>
                <a:spcPct val="90000"/>
              </a:lnSpc>
              <a:buFontTx/>
              <a:buNone/>
            </a:pPr>
            <a:r>
              <a:rPr lang="en-US" altLang="en-US" sz="3600" dirty="0">
                <a:cs typeface="Times New Roman" panose="02020603050405020304" pitchFamily="18" charset="0"/>
              </a:rPr>
              <a:t>And telecons meetings running between July and Sep.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Rules Document </a:t>
            </a:r>
          </a:p>
        </p:txBody>
      </p:sp>
      <p:sp>
        <p:nvSpPr>
          <p:cNvPr id="8198" name="Rectangle 3"/>
          <p:cNvSpPr>
            <a:spLocks noGrp="1" noChangeArrowheads="1"/>
          </p:cNvSpPr>
          <p:nvPr>
            <p:ph idx="1"/>
          </p:nvPr>
        </p:nvSpPr>
        <p:spPr>
          <a:noFill/>
        </p:spPr>
        <p:txBody>
          <a:bodyPr/>
          <a:lstStyle/>
          <a:p>
            <a:r>
              <a:rPr lang="en-US" dirty="0"/>
              <a:t>IEEE 802.11 WG Operations Manual (Approved 13 July 2018):</a:t>
            </a:r>
          </a:p>
          <a:p>
            <a:pPr lvl="1"/>
            <a:r>
              <a:rPr lang="en-US" altLang="en-US" dirty="0">
                <a:hlinkClick r:id="rId3"/>
              </a:rPr>
              <a:t>https://mentor.ieee.org/802.11/dcn/14/11-14-0629-22-0000-802-11-operations-manual.docx</a:t>
            </a:r>
            <a:endParaRPr lang="en-US" altLang="en-US" dirty="0"/>
          </a:p>
          <a:p>
            <a:pPr lvl="1"/>
            <a:endParaRPr lang="en-US" altLang="en-US" dirty="0"/>
          </a:p>
          <a:p>
            <a:pPr marL="57150" indent="0"/>
            <a:r>
              <a:rPr lang="en-US" altLang="en-US" dirty="0"/>
              <a:t>No changes since July 2018    </a:t>
            </a:r>
          </a:p>
          <a:p>
            <a:endParaRPr lang="en-US" dirty="0"/>
          </a:p>
        </p:txBody>
      </p:sp>
      <p:sp>
        <p:nvSpPr>
          <p:cNvPr id="2" name="Slide Number Placeholder 1"/>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8195" name="Footer Placeholder 4"/>
          <p:cNvSpPr>
            <a:spLocks noGrp="1"/>
          </p:cNvSpPr>
          <p:nvPr>
            <p:ph type="ftr" idx="14"/>
          </p:nvPr>
        </p:nvSpPr>
        <p:spPr>
          <a:prstGeom prst="rect">
            <a:avLst/>
          </a:prstGeom>
          <a:noFill/>
        </p:spPr>
        <p:txBody>
          <a:bodyPr/>
          <a:lstStyle/>
          <a:p>
            <a:r>
              <a:rPr lang="en-US"/>
              <a:t>Jonathan Segev, Intel corporation</a:t>
            </a:r>
          </a:p>
        </p:txBody>
      </p:sp>
      <p:sp>
        <p:nvSpPr>
          <p:cNvPr id="8194" name="Date Placeholder 3"/>
          <p:cNvSpPr>
            <a:spLocks noGrp="1"/>
          </p:cNvSpPr>
          <p:nvPr>
            <p:ph type="dt" idx="15"/>
          </p:nvPr>
        </p:nvSpPr>
        <p:spPr>
          <a:prstGeom prst="rect">
            <a:avLst/>
          </a:prstGeom>
          <a:noFill/>
        </p:spPr>
        <p:txBody>
          <a:bodyPr/>
          <a:lstStyle/>
          <a:p>
            <a:r>
              <a:rPr lang="en-US"/>
              <a:t>July 2021</a:t>
            </a:r>
          </a:p>
        </p:txBody>
      </p:sp>
    </p:spTree>
    <p:extLst>
      <p:ext uri="{BB962C8B-B14F-4D97-AF65-F5344CB8AC3E}">
        <p14:creationId xmlns:p14="http://schemas.microsoft.com/office/powerpoint/2010/main" val="9259290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July IEEE  Electronic Plenary Meeting Week Agenda</a:t>
            </a:r>
            <a:endParaRPr lang="en-US" dirty="0"/>
          </a:p>
        </p:txBody>
      </p:sp>
      <p:sp>
        <p:nvSpPr>
          <p:cNvPr id="3" name="Content Placeholder 2"/>
          <p:cNvSpPr>
            <a:spLocks noGrp="1"/>
          </p:cNvSpPr>
          <p:nvPr>
            <p:ph idx="1"/>
          </p:nvPr>
        </p:nvSpPr>
        <p:spPr>
          <a:xfrm>
            <a:off x="914401" y="1196752"/>
            <a:ext cx="10361084" cy="511256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a:t>
            </a:r>
          </a:p>
          <a:p>
            <a:pPr algn="just">
              <a:spcBef>
                <a:spcPct val="20000"/>
              </a:spcBef>
              <a:buFontTx/>
              <a:buChar char="•"/>
            </a:pPr>
            <a:r>
              <a:rPr lang="en-US" altLang="en-US" sz="1800" b="0" dirty="0"/>
              <a:t>Consider motions that met SP threshold from earlier meetings.</a:t>
            </a:r>
          </a:p>
          <a:p>
            <a:pPr algn="just">
              <a:spcBef>
                <a:spcPct val="20000"/>
              </a:spcBef>
              <a:buFontTx/>
              <a:buChar char="•"/>
            </a:pPr>
            <a:r>
              <a:rPr lang="en-US" altLang="en-US" sz="1800" b="0" dirty="0"/>
              <a:t>Review submissions – as permitted.</a:t>
            </a:r>
          </a:p>
          <a:p>
            <a:pPr algn="just">
              <a:spcBef>
                <a:spcPct val="20000"/>
              </a:spcBef>
              <a:buFontTx/>
              <a:buChar char="•"/>
            </a:pPr>
            <a:r>
              <a:rPr lang="en-US" sz="1800" b="0" dirty="0"/>
              <a:t>Consider ballot completion and recirculation – 20min special order</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24299757"/>
              </p:ext>
            </p:extLst>
          </p:nvPr>
        </p:nvGraphicFramePr>
        <p:xfrm>
          <a:off x="914401" y="1260086"/>
          <a:ext cx="10460567" cy="460224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875455984"/>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 (8)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 (18)</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996988583"/>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extLst>
                  <a:ext uri="{0D108BD9-81ED-4DB2-BD59-A6C34878D82A}">
                    <a16:rowId xmlns:a16="http://schemas.microsoft.com/office/drawing/2014/main" val="1867321044"/>
                  </a:ext>
                </a:extLst>
              </a:tr>
              <a:tr h="203189">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4145720529"/>
                  </a:ext>
                </a:extLst>
              </a:tr>
              <a:tr h="0">
                <a:tc>
                  <a:txBody>
                    <a:bodyPr/>
                    <a:lstStyle/>
                    <a:p>
                      <a:r>
                        <a:rPr lang="en-US" sz="1400" strike="noStrike" dirty="0"/>
                        <a:t>11-21-1108</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Phase shift TOA feedback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759983450"/>
                  </a:ext>
                </a:extLst>
              </a:tr>
              <a:tr h="0">
                <a:tc>
                  <a:txBody>
                    <a:bodyPr/>
                    <a:lstStyle/>
                    <a:p>
                      <a:r>
                        <a:rPr lang="en-US" sz="1400" strike="noStrike" dirty="0"/>
                        <a:t>11-21-1112</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MLME CR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827593654"/>
                  </a:ext>
                </a:extLst>
              </a:tr>
              <a:tr h="0">
                <a:tc>
                  <a:txBody>
                    <a:bodyPr/>
                    <a:lstStyle/>
                    <a:p>
                      <a:r>
                        <a:rPr lang="en-US" sz="1400" strike="noStrike" dirty="0"/>
                        <a:t>11-21-1113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LB253 Passive TB Ranging CR - Part IV (6)</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260533619"/>
                  </a:ext>
                </a:extLst>
              </a:tr>
              <a:tr h="0">
                <a:tc>
                  <a:txBody>
                    <a:bodyPr/>
                    <a:lstStyle/>
                    <a:p>
                      <a:r>
                        <a:rPr lang="en-US" sz="1400" strike="noStrike" dirty="0"/>
                        <a:t>11-21-1117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Erik Lindskog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strike="noStrike" dirty="0"/>
                        <a:t>Ranging attack detection using TOA and PSTOA feedback (1)</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2412093920"/>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of LB253 CR results and progress. (10min) – Roy </a:t>
            </a:r>
          </a:p>
          <a:p>
            <a:pPr algn="just">
              <a:spcBef>
                <a:spcPct val="20000"/>
              </a:spcBef>
              <a:buFontTx/>
              <a:buChar char="•"/>
            </a:pPr>
            <a:r>
              <a:rPr lang="en-US" altLang="en-US" sz="1800" b="0" dirty="0"/>
              <a:t>Consider approval of previous meeting minutes – as needed</a:t>
            </a:r>
          </a:p>
          <a:p>
            <a:pPr algn="just">
              <a:spcBef>
                <a:spcPct val="20000"/>
              </a:spcBef>
              <a:buFontTx/>
              <a:buChar char="•"/>
            </a:pPr>
            <a:r>
              <a:rPr lang="en-US" altLang="en-US" sz="1800" b="0" dirty="0"/>
              <a:t>Consider motions that met SP threshold from earlier meetings (11-20-771). (~40min)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721710823"/>
              </p:ext>
            </p:extLst>
          </p:nvPr>
        </p:nvGraphicFramePr>
        <p:xfrm>
          <a:off x="914401" y="1260086"/>
          <a:ext cx="10460567" cy="2956432"/>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2448272">
                  <a:extLst>
                    <a:ext uri="{9D8B030D-6E8A-4147-A177-3AD203B41FA5}">
                      <a16:colId xmlns:a16="http://schemas.microsoft.com/office/drawing/2014/main" val="20003"/>
                    </a:ext>
                  </a:extLst>
                </a:gridCol>
                <a:gridCol w="1534552">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b="0" dirty="0"/>
                        <a:t>11-21-258</a:t>
                      </a:r>
                    </a:p>
                  </a:txBody>
                  <a:tcPr marT="45712" marB="45712"/>
                </a:tc>
                <a:tc>
                  <a:txBody>
                    <a:bodyPr/>
                    <a:lstStyle/>
                    <a:p>
                      <a:r>
                        <a:rPr lang="en-US" sz="1400" b="0" dirty="0"/>
                        <a:t>Roy Want</a:t>
                      </a:r>
                    </a:p>
                  </a:txBody>
                  <a:tcPr marT="45712" marB="45712"/>
                </a:tc>
                <a:tc>
                  <a:txBody>
                    <a:bodyPr/>
                    <a:lstStyle/>
                    <a:p>
                      <a:r>
                        <a:rPr lang="en-US" sz="1400" b="0" dirty="0"/>
                        <a:t>L</a:t>
                      </a:r>
                      <a:r>
                        <a:rPr lang="en-US" sz="1400" b="0" i="0" kern="1200" dirty="0">
                          <a:solidFill>
                            <a:schemeClr val="dk1"/>
                          </a:solidFill>
                          <a:effectLst/>
                          <a:latin typeface="+mn-lt"/>
                          <a:ea typeface="+mn-ea"/>
                          <a:cs typeface="+mn-cs"/>
                        </a:rPr>
                        <a:t>B253 Comments</a:t>
                      </a:r>
                      <a:endParaRPr lang="en-US" sz="1400" b="0" dirty="0"/>
                    </a:p>
                  </a:txBody>
                  <a:tcPr marT="45712" marB="45712"/>
                </a:tc>
                <a:tc>
                  <a:txBody>
                    <a:bodyPr/>
                    <a:lstStyle/>
                    <a:p>
                      <a:r>
                        <a:rPr lang="en-US" sz="1400" b="0" dirty="0"/>
                        <a:t>Editors</a:t>
                      </a:r>
                    </a:p>
                  </a:txBody>
                  <a:tcPr marT="45712" marB="45712"/>
                </a:tc>
                <a:tc>
                  <a:txBody>
                    <a:bodyPr/>
                    <a:lstStyle/>
                    <a:p>
                      <a:r>
                        <a:rPr lang="en-US" sz="1400" b="0" dirty="0"/>
                        <a:t>10min</a:t>
                      </a:r>
                    </a:p>
                  </a:txBody>
                  <a:tcPr marT="45712" marB="45712"/>
                </a:tc>
                <a:extLst>
                  <a:ext uri="{0D108BD9-81ED-4DB2-BD59-A6C34878D82A}">
                    <a16:rowId xmlns:a16="http://schemas.microsoft.com/office/drawing/2014/main" val="10002"/>
                  </a:ext>
                </a:extLst>
              </a:tr>
              <a:tr h="0">
                <a:tc>
                  <a:txBody>
                    <a:bodyPr/>
                    <a:lstStyle/>
                    <a:p>
                      <a:r>
                        <a:rPr lang="en-US" sz="1400" kern="1200" dirty="0">
                          <a:solidFill>
                            <a:schemeClr val="dk1"/>
                          </a:solidFill>
                          <a:latin typeface="+mn-lt"/>
                          <a:ea typeface="+mn-ea"/>
                          <a:cs typeface="+mn-cs"/>
                        </a:rPr>
                        <a:t>11-20-771</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Plenary meeting motion compendium </a:t>
                      </a:r>
                    </a:p>
                  </a:txBody>
                  <a:tcPr marT="45712" marB="45712"/>
                </a:tc>
                <a:tc>
                  <a:txBody>
                    <a:bodyPr/>
                    <a:lstStyle/>
                    <a:p>
                      <a:r>
                        <a:rPr lang="en-US" sz="1400" kern="1200" dirty="0">
                          <a:solidFill>
                            <a:schemeClr val="dk1"/>
                          </a:solidFill>
                          <a:latin typeface="+mn-lt"/>
                          <a:ea typeface="+mn-ea"/>
                          <a:cs typeface="+mn-cs"/>
                        </a:rPr>
                        <a:t>Outstanding motions</a:t>
                      </a:r>
                    </a:p>
                  </a:txBody>
                  <a:tcPr marT="45712" marB="45712"/>
                </a:tc>
                <a:tc>
                  <a:txBody>
                    <a:bodyPr/>
                    <a:lstStyle/>
                    <a:p>
                      <a:r>
                        <a:rPr lang="en-US" sz="1400" kern="1200" dirty="0">
                          <a:solidFill>
                            <a:schemeClr val="dk1"/>
                          </a:solidFill>
                          <a:latin typeface="+mn-lt"/>
                          <a:ea typeface="+mn-ea"/>
                          <a:cs typeface="+mn-cs"/>
                        </a:rPr>
                        <a:t>40min</a:t>
                      </a:r>
                    </a:p>
                  </a:txBody>
                  <a:tcPr marT="45712" marB="45712"/>
                </a:tc>
                <a:extLst>
                  <a:ext uri="{0D108BD9-81ED-4DB2-BD59-A6C34878D82A}">
                    <a16:rowId xmlns:a16="http://schemas.microsoft.com/office/drawing/2014/main" val="10003"/>
                  </a:ext>
                </a:extLst>
              </a:tr>
              <a:tr h="0">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6"/>
                  </a:ext>
                </a:extLst>
              </a:tr>
              <a:tr h="0">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7"/>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As time permits (10min)</a:t>
                      </a:r>
                    </a:p>
                  </a:txBody>
                  <a:tcPr marT="45712" marB="45712"/>
                </a:tc>
                <a:extLst>
                  <a:ext uri="{0D108BD9-81ED-4DB2-BD59-A6C34878D82A}">
                    <a16:rowId xmlns:a16="http://schemas.microsoft.com/office/drawing/2014/main" val="10008"/>
                  </a:ext>
                </a:extLst>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pPr marL="0" indent="0"/>
            <a:endParaRPr lang="en-US" sz="2000" dirty="0"/>
          </a:p>
          <a:p>
            <a:r>
              <a:rPr lang="en-US" sz="2000" dirty="0"/>
              <a:t>Motion </a:t>
            </a:r>
            <a:r>
              <a:rPr lang="en-US" sz="2000" b="0" dirty="0"/>
              <a:t>(202105-01):</a:t>
            </a:r>
          </a:p>
          <a:p>
            <a:endParaRPr lang="en-US" sz="2000" b="0" dirty="0"/>
          </a:p>
          <a:p>
            <a:r>
              <a:rPr lang="en-US" sz="2000" b="0" dirty="0"/>
              <a:t>Moved by:</a:t>
            </a:r>
          </a:p>
          <a:p>
            <a:r>
              <a:rPr lang="en-US" sz="2000" b="0" dirty="0"/>
              <a:t>Seconded by:</a:t>
            </a:r>
          </a:p>
          <a:p>
            <a:r>
              <a:rPr lang="en-US" sz="2000" b="0" dirty="0"/>
              <a:t>Results (Y/N/A):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July Electronic meeting and teleconferences running between the July and Sep.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July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Review submissions. – as time permits (next slide)</a:t>
            </a:r>
          </a:p>
          <a:p>
            <a:pPr algn="just">
              <a:spcBef>
                <a:spcPct val="20000"/>
              </a:spcBef>
              <a:buFontTx/>
              <a:buChar char="•"/>
            </a:pPr>
            <a:r>
              <a:rPr lang="en-US" altLang="en-US" sz="1800" b="0" dirty="0"/>
              <a:t>Group comment resolution (11-21-1084) – as time permits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305706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July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028693564"/>
              </p:ext>
            </p:extLst>
          </p:nvPr>
        </p:nvGraphicFramePr>
        <p:xfrm>
          <a:off x="914401" y="1260086"/>
          <a:ext cx="10460567" cy="35660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3384376">
                  <a:extLst>
                    <a:ext uri="{9D8B030D-6E8A-4147-A177-3AD203B41FA5}">
                      <a16:colId xmlns:a16="http://schemas.microsoft.com/office/drawing/2014/main" val="20002"/>
                    </a:ext>
                  </a:extLst>
                </a:gridCol>
                <a:gridCol w="1872208">
                  <a:extLst>
                    <a:ext uri="{9D8B030D-6E8A-4147-A177-3AD203B41FA5}">
                      <a16:colId xmlns:a16="http://schemas.microsoft.com/office/drawing/2014/main" val="20003"/>
                    </a:ext>
                  </a:extLst>
                </a:gridCol>
                <a:gridCol w="2110616">
                  <a:extLst>
                    <a:ext uri="{9D8B030D-6E8A-4147-A177-3AD203B41FA5}">
                      <a16:colId xmlns:a16="http://schemas.microsoft.com/office/drawing/2014/main" val="1828652915"/>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11-21-880</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11-21-1027</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Dibakar Das</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a:t>
                      </a:r>
                      <a:r>
                        <a:rPr lang="en-US" sz="1400" strike="noStrike" dirty="0" err="1"/>
                        <a:t>Misc</a:t>
                      </a:r>
                      <a:r>
                        <a:rPr lang="en-US" sz="1400" strike="noStrike" dirty="0"/>
                        <a:t> CIDs part2</a:t>
                      </a:r>
                    </a:p>
                  </a:txBody>
                  <a:tcPr marT="45712" marB="45712"/>
                </a:tc>
                <a:tc>
                  <a:txBody>
                    <a:bodyPr/>
                    <a:lstStyle/>
                    <a:p>
                      <a:r>
                        <a:rPr lang="en-US" sz="1400" strike="noStrike" dirty="0"/>
                        <a:t>CR</a:t>
                      </a:r>
                    </a:p>
                  </a:txBody>
                  <a:tcPr marT="45712" marB="45712"/>
                </a:tc>
                <a:tc>
                  <a:txBody>
                    <a:bodyPr/>
                    <a:lstStyle/>
                    <a:p>
                      <a:r>
                        <a:rPr lang="en-US" sz="1400" strike="noStrike" dirty="0"/>
                        <a:t>30 min – for completion</a:t>
                      </a:r>
                    </a:p>
                  </a:txBody>
                  <a:tcPr marT="45712" marB="45712"/>
                </a:tc>
                <a:extLst>
                  <a:ext uri="{0D108BD9-81ED-4DB2-BD59-A6C34878D82A}">
                    <a16:rowId xmlns:a16="http://schemas.microsoft.com/office/drawing/2014/main" val="10007"/>
                  </a:ext>
                </a:extLst>
              </a:tr>
              <a:tr h="152392">
                <a:tc>
                  <a:txBody>
                    <a:bodyPr/>
                    <a:lstStyle/>
                    <a:p>
                      <a:r>
                        <a:rPr lang="en-US" sz="1400" dirty="0"/>
                        <a:t>11-21-989</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Ali Raissinia</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CID5044</a:t>
                      </a:r>
                    </a:p>
                  </a:txBody>
                  <a:tcPr marT="45712" marB="45712"/>
                </a:tc>
                <a:tc>
                  <a:txBody>
                    <a:bodyPr/>
                    <a:lstStyle/>
                    <a:p>
                      <a:r>
                        <a:rPr lang="en-US" sz="1400" dirty="0"/>
                        <a:t>CR</a:t>
                      </a:r>
                    </a:p>
                  </a:txBody>
                  <a:tcPr marT="45712" marB="45712"/>
                </a:tc>
                <a:tc>
                  <a:txBody>
                    <a:bodyPr/>
                    <a:lstStyle/>
                    <a:p>
                      <a:r>
                        <a:rPr lang="en-US" sz="1400" dirty="0"/>
                        <a:t>15 min</a:t>
                      </a:r>
                    </a:p>
                  </a:txBody>
                  <a:tcPr marT="45712" marB="45712"/>
                </a:tc>
                <a:extLst>
                  <a:ext uri="{0D108BD9-81ED-4DB2-BD59-A6C34878D82A}">
                    <a16:rowId xmlns:a16="http://schemas.microsoft.com/office/drawing/2014/main" val="2213401262"/>
                  </a:ext>
                </a:extLst>
              </a:tr>
              <a:tr h="0">
                <a:tc>
                  <a:txBody>
                    <a:bodyPr/>
                    <a:lstStyle/>
                    <a:p>
                      <a:r>
                        <a:rPr lang="en-US" sz="1400" strike="noStrike" dirty="0"/>
                        <a:t>11-21-1063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revisit CID-5453 </a:t>
                      </a:r>
                    </a:p>
                  </a:txBody>
                  <a:tcPr marT="45712" marB="45712"/>
                </a:tc>
                <a:tc>
                  <a:txBody>
                    <a:bodyPr/>
                    <a:lstStyle/>
                    <a:p>
                      <a:r>
                        <a:rPr lang="en-US" sz="1400" strike="noStrike" dirty="0"/>
                        <a:t>CR</a:t>
                      </a:r>
                    </a:p>
                  </a:txBody>
                  <a:tcPr marT="45712" marB="45712"/>
                </a:tc>
                <a:tc>
                  <a:txBody>
                    <a:bodyPr/>
                    <a:lstStyle/>
                    <a:p>
                      <a:r>
                        <a:rPr lang="en-US" sz="1400" strike="noStrike" dirty="0"/>
                        <a:t>15 min</a:t>
                      </a:r>
                    </a:p>
                  </a:txBody>
                  <a:tcPr marT="45712" marB="45712"/>
                </a:tc>
                <a:extLst>
                  <a:ext uri="{0D108BD9-81ED-4DB2-BD59-A6C34878D82A}">
                    <a16:rowId xmlns:a16="http://schemas.microsoft.com/office/drawing/2014/main" val="10008"/>
                  </a:ext>
                </a:extLst>
              </a:tr>
              <a:tr h="0">
                <a:tc>
                  <a:txBody>
                    <a:bodyPr/>
                    <a:lstStyle/>
                    <a:p>
                      <a:r>
                        <a:rPr lang="en-US" sz="1400" strike="noStrike" dirty="0"/>
                        <a:t>11-21-1070</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Assaf Kasher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LB253 resolution to CID set5</a:t>
                      </a:r>
                    </a:p>
                  </a:txBody>
                  <a:tcPr marT="45712" marB="45712"/>
                </a:tc>
                <a:tc>
                  <a:txBody>
                    <a:bodyPr/>
                    <a:lstStyle/>
                    <a:p>
                      <a:r>
                        <a:rPr lang="en-US" sz="1400" strike="noStrike" dirty="0"/>
                        <a:t>CR</a:t>
                      </a:r>
                    </a:p>
                  </a:txBody>
                  <a:tcPr marT="45712" marB="45712"/>
                </a:tc>
                <a:tc>
                  <a:txBody>
                    <a:bodyPr/>
                    <a:lstStyle/>
                    <a:p>
                      <a:r>
                        <a:rPr lang="en-US" sz="1400" dirty="0"/>
                        <a:t>45 min</a:t>
                      </a:r>
                      <a:endParaRPr lang="en-US" dirty="0"/>
                    </a:p>
                  </a:txBody>
                  <a:tcPr marT="45712" marB="45712"/>
                </a:tc>
                <a:extLst>
                  <a:ext uri="{0D108BD9-81ED-4DB2-BD59-A6C34878D82A}">
                    <a16:rowId xmlns:a16="http://schemas.microsoft.com/office/drawing/2014/main" val="10009"/>
                  </a:ext>
                </a:extLst>
              </a:tr>
              <a:tr h="0">
                <a:tc>
                  <a:txBody>
                    <a:bodyPr/>
                    <a:lstStyle/>
                    <a:p>
                      <a:r>
                        <a:rPr lang="en-US" sz="1400" strike="noStrike" dirty="0"/>
                        <a:t>11-21-1084</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July LB253 Group CR</a:t>
                      </a:r>
                    </a:p>
                  </a:txBody>
                  <a:tcPr marT="45712" marB="45712"/>
                </a:tc>
                <a:tc>
                  <a:txBody>
                    <a:bodyPr/>
                    <a:lstStyle/>
                    <a:p>
                      <a:r>
                        <a:rPr lang="en-US" sz="1400" strike="noStrike" dirty="0"/>
                        <a:t>CR</a:t>
                      </a:r>
                    </a:p>
                  </a:txBody>
                  <a:tcPr marT="45712" marB="45712"/>
                </a:tc>
                <a:tc>
                  <a:txBody>
                    <a:bodyPr/>
                    <a:lstStyle/>
                    <a:p>
                      <a:r>
                        <a:rPr lang="en-US" sz="1400" dirty="0"/>
                        <a:t>As time permits</a:t>
                      </a:r>
                      <a:endParaRPr lang="en-US" dirty="0"/>
                    </a:p>
                  </a:txBody>
                  <a:tcPr marT="45712" marB="45712"/>
                </a:tc>
                <a:extLst>
                  <a:ext uri="{0D108BD9-81ED-4DB2-BD59-A6C34878D82A}">
                    <a16:rowId xmlns:a16="http://schemas.microsoft.com/office/drawing/2014/main" val="884377137"/>
                  </a:ext>
                </a:extLst>
              </a:tr>
              <a:tr h="0">
                <a:tc>
                  <a:txBody>
                    <a:bodyPr/>
                    <a:lstStyle/>
                    <a:p>
                      <a:r>
                        <a:rPr lang="en-US" sz="1400" dirty="0"/>
                        <a:t>11-21-1079</a:t>
                      </a:r>
                    </a:p>
                  </a:txBody>
                  <a:tcPr marT="45712" marB="45712"/>
                </a:tc>
                <a:tc>
                  <a:txBody>
                    <a:bodyPr/>
                    <a:lstStyle/>
                    <a:p>
                      <a:r>
                        <a:rPr lang="en-US" sz="1400" dirty="0"/>
                        <a:t>Qi Wang</a:t>
                      </a:r>
                    </a:p>
                  </a:txBody>
                  <a:tcPr marT="45712" marB="45712"/>
                </a:tc>
                <a:tc>
                  <a:txBody>
                    <a:bodyPr/>
                    <a:lstStyle/>
                    <a:p>
                      <a:r>
                        <a:rPr lang="en-US" sz="1400" dirty="0"/>
                        <a:t>Proposed resolutions to 11az LB253 CIDs on LTF Repetition (3)</a:t>
                      </a:r>
                    </a:p>
                  </a:txBody>
                  <a:tcPr marT="45712" marB="45712"/>
                </a:tc>
                <a:tc>
                  <a:txBody>
                    <a:bodyPr/>
                    <a:lstStyle/>
                    <a:p>
                      <a:r>
                        <a:rPr lang="en-US" sz="1400" dirty="0"/>
                        <a:t>CR</a:t>
                      </a:r>
                    </a:p>
                  </a:txBody>
                  <a:tcPr marT="45712" marB="45712"/>
                </a:tc>
                <a:tc>
                  <a:txBody>
                    <a:bodyPr/>
                    <a:lstStyle/>
                    <a:p>
                      <a:r>
                        <a:rPr lang="en-US" sz="1400" dirty="0"/>
                        <a:t>20min</a:t>
                      </a:r>
                      <a:endParaRPr lang="en-US" dirty="0"/>
                    </a:p>
                  </a:txBody>
                  <a:tcPr marT="45712" marB="45712"/>
                </a:tc>
                <a:extLst>
                  <a:ext uri="{0D108BD9-81ED-4DB2-BD59-A6C34878D82A}">
                    <a16:rowId xmlns:a16="http://schemas.microsoft.com/office/drawing/2014/main" val="1622337050"/>
                  </a:ext>
                </a:extLst>
              </a:tr>
              <a:tr h="0">
                <a:tc>
                  <a:txBody>
                    <a:bodyPr/>
                    <a:lstStyle/>
                    <a:p>
                      <a:r>
                        <a:rPr lang="en-US" sz="1400" strike="noStrike" dirty="0"/>
                        <a:t>11-21-1080</a:t>
                      </a:r>
                      <a:endParaRPr lang="en-US" sz="16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LB253 CID-5457 (1)</a:t>
                      </a:r>
                    </a:p>
                  </a:txBody>
                  <a:tcPr marT="45712" marB="45712"/>
                </a:tc>
                <a:tc>
                  <a:txBody>
                    <a:bodyPr/>
                    <a:lstStyle/>
                    <a:p>
                      <a:r>
                        <a:rPr lang="en-US" sz="1400" strike="noStrike" dirty="0"/>
                        <a:t>CR</a:t>
                      </a:r>
                    </a:p>
                  </a:txBody>
                  <a:tcPr marT="45712" marB="45712"/>
                </a:tc>
                <a:tc>
                  <a:txBody>
                    <a:bodyPr/>
                    <a:lstStyle/>
                    <a:p>
                      <a:r>
                        <a:rPr lang="en-US" sz="1400" dirty="0"/>
                        <a:t>10min</a:t>
                      </a:r>
                      <a:endParaRPr lang="en-US" sz="1200" dirty="0"/>
                    </a:p>
                  </a:txBody>
                  <a:tcPr marT="45712" marB="45712"/>
                </a:tc>
                <a:extLst>
                  <a:ext uri="{0D108BD9-81ED-4DB2-BD59-A6C34878D82A}">
                    <a16:rowId xmlns:a16="http://schemas.microsoft.com/office/drawing/2014/main" val="1495504825"/>
                  </a:ext>
                </a:extLst>
              </a:tr>
              <a:tr h="0">
                <a:tc>
                  <a:txBody>
                    <a:bodyPr/>
                    <a:lstStyle/>
                    <a:p>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strike="noStrike" dirty="0"/>
                    </a:p>
                  </a:txBody>
                  <a:tcPr marT="45712" marB="45712"/>
                </a:tc>
                <a:tc>
                  <a:txBody>
                    <a:bodyPr/>
                    <a:lstStyle/>
                    <a:p>
                      <a:endParaRPr lang="en-US" sz="1400" strike="noStrike" dirty="0"/>
                    </a:p>
                  </a:txBody>
                  <a:tcPr marT="45712" marB="45712"/>
                </a:tc>
                <a:tc>
                  <a:txBody>
                    <a:bodyPr/>
                    <a:lstStyle/>
                    <a:p>
                      <a:endParaRPr lang="en-US" dirty="0"/>
                    </a:p>
                  </a:txBody>
                  <a:tcPr marT="45712" marB="45712"/>
                </a:tc>
                <a:extLst>
                  <a:ext uri="{0D108BD9-81ED-4DB2-BD59-A6C34878D82A}">
                    <a16:rowId xmlns:a16="http://schemas.microsoft.com/office/drawing/2014/main" val="2960173387"/>
                  </a:ext>
                </a:extLst>
              </a:tr>
            </a:tbl>
          </a:graphicData>
        </a:graphic>
      </p:graphicFrame>
    </p:spTree>
    <p:extLst>
      <p:ext uri="{BB962C8B-B14F-4D97-AF65-F5344CB8AC3E}">
        <p14:creationId xmlns:p14="http://schemas.microsoft.com/office/powerpoint/2010/main" val="23367185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0222740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5696733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61468686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14</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9610519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3600603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394078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a:buFont typeface="Arial" panose="020B0604020202020204" pitchFamily="34" charset="0"/>
              <a:buChar char="•"/>
            </a:pPr>
            <a:r>
              <a:rPr lang="en-US" sz="2000" dirty="0"/>
              <a:t>Registration for the July 802 electronic plenary session</a:t>
            </a:r>
          </a:p>
          <a:p>
            <a:pPr marL="457200" lvl="1" indent="0"/>
            <a:r>
              <a:rPr lang="en-US" dirty="0"/>
              <a:t>This meeting is part of the July 802 plenary session</a:t>
            </a:r>
          </a:p>
          <a:p>
            <a:pPr marL="457200" lvl="1" indent="0"/>
            <a:r>
              <a:rPr lang="en-US" dirty="0"/>
              <a:t>You must pay the registration fee in order to attend</a:t>
            </a:r>
          </a:p>
          <a:p>
            <a:pPr marL="457200" lvl="1" indent="0"/>
            <a:r>
              <a:rPr lang="en-US" dirty="0"/>
              <a:t>If you have not already done so, you can register </a:t>
            </a:r>
            <a:r>
              <a:rPr lang="en-US" dirty="0">
                <a:hlinkClick r:id="rId2"/>
              </a:rPr>
              <a:t>here</a:t>
            </a:r>
            <a:r>
              <a:rPr lang="en-US" dirty="0"/>
              <a:t> or follow the registration link for this session here </a:t>
            </a:r>
            <a:r>
              <a:rPr lang="en-US" dirty="0">
                <a:hlinkClick r:id="rId3"/>
              </a:rPr>
              <a:t>https://www.ieee802.org/11/Meetings/Meeting_Plan.html</a:t>
            </a:r>
            <a:endParaRPr lang="en-US" dirty="0"/>
          </a:p>
          <a:p>
            <a:pPr marL="457200" lvl="1" indent="0"/>
            <a:r>
              <a:rPr lang="en-US"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357188" indent="-357188">
              <a:buFont typeface="Arial" panose="020B0604020202020204" pitchFamily="34" charset="0"/>
              <a:buChar char="•"/>
            </a:pPr>
            <a:r>
              <a:rPr lang="en-US" altLang="en-US" sz="2000" dirty="0"/>
              <a:t>Attendance:</a:t>
            </a:r>
            <a:endParaRPr lang="en-US" altLang="en-US" sz="2000" dirty="0">
              <a:hlinkClick r:id="rId4"/>
            </a:endParaRPr>
          </a:p>
          <a:p>
            <a:pPr lvl="1"/>
            <a:r>
              <a:rPr lang="en-US" altLang="en-US" sz="1800" dirty="0"/>
              <a:t>Please register by logging to IMAT and register your attendance at </a:t>
            </a:r>
            <a:r>
              <a:rPr lang="en-US" sz="1800" dirty="0">
                <a:hlinkClick r:id="rId5"/>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15</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283163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0396024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03175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16</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21540923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49425417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532848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July 19</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TBD</a:t>
            </a: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8407872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40745131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75612365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a:t>
            </a:r>
          </a:p>
          <a:p>
            <a:r>
              <a:rPr lang="en-US" altLang="en-US" sz="1800" b="0" dirty="0"/>
              <a:t>	Please verify your voting status prior to voting.</a:t>
            </a:r>
          </a:p>
          <a:p>
            <a:endParaRPr lang="en-US" altLang="en-US" sz="20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57</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58</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July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July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109710</TotalTime>
  <Words>4817</Words>
  <Application>Microsoft Office PowerPoint</Application>
  <PresentationFormat>Widescreen</PresentationFormat>
  <Paragraphs>718</Paragraphs>
  <Slides>58</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58</vt:i4>
      </vt:variant>
    </vt:vector>
  </HeadingPairs>
  <TitlesOfParts>
    <vt:vector size="65" baseType="lpstr">
      <vt:lpstr>Arial</vt:lpstr>
      <vt:lpstr>Calibri</vt:lpstr>
      <vt:lpstr>Monotype Sorts</vt:lpstr>
      <vt:lpstr>Montserrat</vt:lpstr>
      <vt:lpstr>Times New Roman</vt:lpstr>
      <vt:lpstr>Office Theme</vt:lpstr>
      <vt:lpstr>Document</vt:lpstr>
      <vt:lpstr>TGaz Next Generation Positioning  Agenda for the July Electronic Meeting and  the Following Telecons Agenda</vt:lpstr>
      <vt:lpstr>IEEE 802.11 Task Group AZ Next Generation Positioning </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IEEE 802.11 Rules Document </vt:lpstr>
      <vt:lpstr>July IEEE  Electronic Plenary Meeting Week Agenda</vt:lpstr>
      <vt:lpstr>Submission List for the week</vt:lpstr>
      <vt:lpstr>IEEE Electronic Meeting Week – July 12th</vt:lpstr>
      <vt:lpstr>Submission List for the July 12th meeting</vt:lpstr>
      <vt:lpstr>Submissions Awaiting Motions</vt:lpstr>
      <vt:lpstr>Review Submissions</vt:lpstr>
      <vt:lpstr>PowerPoint Presentation</vt:lpstr>
      <vt:lpstr>IEEE Electronic Meeting Week – July 13th</vt:lpstr>
      <vt:lpstr>Submission List for the July 12th meeting</vt:lpstr>
      <vt:lpstr>PowerPoint Presentation</vt:lpstr>
      <vt:lpstr>PowerPoint Presentation</vt:lpstr>
      <vt:lpstr>IEEE Electronic Meeting slot – July 14th</vt:lpstr>
      <vt:lpstr>PowerPoint Presentation</vt:lpstr>
      <vt:lpstr>PowerPoint Presentation</vt:lpstr>
      <vt:lpstr>IEEE Electronic Meeting slot – July 14th</vt:lpstr>
      <vt:lpstr>PowerPoint Presentation</vt:lpstr>
      <vt:lpstr>PowerPoint Presentation</vt:lpstr>
      <vt:lpstr>IEEE Electronic Meeting slot – July 15th</vt:lpstr>
      <vt:lpstr>PowerPoint Presentation</vt:lpstr>
      <vt:lpstr>PowerPoint Presentation</vt:lpstr>
      <vt:lpstr>IEEE Electronic Meeting slot – July 16th</vt:lpstr>
      <vt:lpstr>PowerPoint Presentation</vt:lpstr>
      <vt:lpstr>PowerPoint Presentation</vt:lpstr>
      <vt:lpstr>IEEE Electronic Meeting slot – July 19th</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698</cp:revision>
  <cp:lastPrinted>1601-01-01T00:00:00Z</cp:lastPrinted>
  <dcterms:created xsi:type="dcterms:W3CDTF">2018-08-06T10:28:59Z</dcterms:created>
  <dcterms:modified xsi:type="dcterms:W3CDTF">2021-07-12T18:37:38Z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