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34" r:id="rId18"/>
    <p:sldId id="835" r:id="rId19"/>
    <p:sldId id="836" r:id="rId20"/>
    <p:sldId id="837" r:id="rId21"/>
    <p:sldId id="838" r:id="rId22"/>
    <p:sldId id="839" r:id="rId23"/>
    <p:sldId id="840" r:id="rId24"/>
    <p:sldId id="841" r:id="rId25"/>
    <p:sldId id="842" r:id="rId26"/>
    <p:sldId id="843" r:id="rId27"/>
    <p:sldId id="847" r:id="rId28"/>
    <p:sldId id="844" r:id="rId29"/>
    <p:sldId id="845" r:id="rId30"/>
    <p:sldId id="846" r:id="rId31"/>
    <p:sldId id="848" r:id="rId32"/>
    <p:sldId id="849" r:id="rId33"/>
    <p:sldId id="850" r:id="rId34"/>
    <p:sldId id="851" r:id="rId35"/>
    <p:sldId id="852" r:id="rId36"/>
    <p:sldId id="853" r:id="rId37"/>
    <p:sldId id="854" r:id="rId38"/>
    <p:sldId id="855"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2709" autoAdjust="0"/>
    <p:restoredTop sz="89250" autoAdjust="0"/>
  </p:normalViewPr>
  <p:slideViewPr>
    <p:cSldViewPr>
      <p:cViewPr varScale="1">
        <p:scale>
          <a:sx n="113" d="100"/>
          <a:sy n="113" d="100"/>
        </p:scale>
        <p:origin x="114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0565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9694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0547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880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4936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5282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8597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50411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2658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928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3852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3282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1543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61964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31992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smtClean="0"/>
              <a:t>802.11-21/</a:t>
            </a:r>
            <a:r>
              <a:rPr lang="en-US" altLang="zh-CN" sz="1800" b="1" smtClean="0"/>
              <a:t>0875</a:t>
            </a:r>
            <a:r>
              <a:rPr lang="en-US" altLang="en-US" sz="1800" b="1" smtClean="0"/>
              <a:t>r7</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 June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2021-06-29</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30617313"/>
              </p:ext>
            </p:extLst>
          </p:nvPr>
        </p:nvGraphicFramePr>
        <p:xfrm>
          <a:off x="762000" y="3253812"/>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21/0770</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Q&amp;A: Trellis Coded Quantization for CSI (Phase) Feedback Part 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Trellis Coded Quantization for CSI (Magnitude) Feedback Part 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35 mins</a:t>
                      </a: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21/0854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Osama AboulMagd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A Proposed Sensing Procedure for 802.11bf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25, June 1, 8, 15, 22, 29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solidFill>
                  <a:srgbClr val="0000FF"/>
                </a:solidFill>
              </a:rPr>
              <a:t>Motion (19-20)</a:t>
            </a:r>
            <a:endParaRPr lang="en-US" altLang="en-US" sz="1400" dirty="0" smtClean="0">
              <a:solidFill>
                <a:srgbClr val="0000FF"/>
              </a:solidFill>
            </a:endParaRP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95419160"/>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15 mins</a:t>
                      </a:r>
                      <a:endParaRPr lang="zh-CN" altLang="en-US" sz="1100" dirty="0" smtClean="0">
                        <a:solidFill>
                          <a:srgbClr val="FFC000"/>
                        </a:solidFill>
                      </a:endParaRP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21/0908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(Intel)</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Sensing Measurements: Interfaces and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721081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21</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07909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22</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46454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669168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1367763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 (Withdraw)</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following parameters may be determined (or specified) in the setup phase of a sensing session</a:t>
            </a:r>
            <a:endParaRPr lang="zh-CN" altLang="zh-CN" sz="1800" kern="0" dirty="0"/>
          </a:p>
          <a:p>
            <a:pPr marL="1057275" lvl="2" indent="-171450" algn="just">
              <a:buFont typeface="Arial" panose="020B0604020202020204" pitchFamily="34" charset="0"/>
              <a:buChar char="•"/>
              <a:defRPr/>
            </a:pPr>
            <a:r>
              <a:rPr lang="en-US" altLang="zh-CN" sz="1400" kern="0" dirty="0"/>
              <a:t>Periodicity (the rate of transmission of sensing transmissions)</a:t>
            </a:r>
            <a:endParaRPr lang="zh-CN" altLang="zh-CN" sz="1400" kern="0" dirty="0"/>
          </a:p>
          <a:p>
            <a:pPr marL="1057275" lvl="2" indent="-171450" algn="just">
              <a:buFont typeface="Arial" panose="020B0604020202020204" pitchFamily="34" charset="0"/>
              <a:buChar char="•"/>
              <a:defRPr/>
            </a:pPr>
            <a:r>
              <a:rPr lang="en-US" altLang="zh-CN" sz="1400" kern="0" dirty="0"/>
              <a:t>Bandwidth</a:t>
            </a:r>
            <a:endParaRPr lang="zh-CN" altLang="zh-CN" sz="1400" kern="0" dirty="0"/>
          </a:p>
          <a:p>
            <a:pPr marL="1057275" lvl="2" indent="-171450" algn="just">
              <a:buFont typeface="Arial" panose="020B0604020202020204" pitchFamily="34" charset="0"/>
              <a:buChar char="•"/>
              <a:defRPr/>
            </a:pPr>
            <a:r>
              <a:rPr lang="en-US" altLang="zh-CN" sz="1400" kern="0" dirty="0"/>
              <a:t>Number of receive antennas</a:t>
            </a:r>
            <a:endParaRPr lang="zh-CN" altLang="zh-CN" sz="1400" kern="0" dirty="0"/>
          </a:p>
          <a:p>
            <a:pPr marL="1057275" lvl="2" indent="-171450" algn="just">
              <a:buFont typeface="Arial" panose="020B0604020202020204" pitchFamily="34" charset="0"/>
              <a:buChar char="•"/>
              <a:defRPr/>
            </a:pPr>
            <a:r>
              <a:rPr lang="en-US" altLang="zh-CN" sz="1400" kern="0" dirty="0"/>
              <a:t>Number of spatial streams</a:t>
            </a:r>
            <a:endParaRPr lang="zh-CN" altLang="zh-CN" sz="1400" kern="0" dirty="0"/>
          </a:p>
          <a:p>
            <a:pPr marL="1057275" lvl="2" indent="-171450" algn="just">
              <a:buFont typeface="Arial" panose="020B0604020202020204" pitchFamily="34" charset="0"/>
              <a:buChar char="•"/>
              <a:defRPr/>
            </a:pPr>
            <a:r>
              <a:rPr lang="en-US" altLang="zh-CN" sz="1400" kern="0" dirty="0"/>
              <a:t>Transmit output power</a:t>
            </a:r>
            <a:endParaRPr lang="zh-CN" altLang="zh-CN" sz="14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Halise</a:t>
            </a:r>
            <a:r>
              <a:rPr lang="en-US" altLang="zh-CN" sz="1800" b="1" kern="0" dirty="0" smtClean="0"/>
              <a:t> TÜRKMEN</a:t>
            </a:r>
            <a:r>
              <a:rPr lang="en-US" altLang="zh-CN" sz="1800" b="1" dirty="0" smtClean="0"/>
              <a:t>	</a:t>
            </a:r>
            <a:r>
              <a:rPr lang="en-US" altLang="zh-CN" sz="1800" b="1" kern="0" dirty="0" smtClean="0"/>
              <a:t>Second</a:t>
            </a:r>
            <a:r>
              <a:rPr lang="en-US" altLang="zh-CN" sz="1800" b="1" kern="0" dirty="0"/>
              <a:t>: Mehmet Ali </a:t>
            </a:r>
            <a:r>
              <a:rPr lang="en-US" altLang="zh-CN" sz="1800" b="1" kern="0" dirty="0" err="1"/>
              <a:t>Aygul</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21/0365r2</a:t>
            </a:r>
            <a:endParaRPr lang="en-US" altLang="zh-CN" sz="1050" b="1" kern="0" dirty="0"/>
          </a:p>
        </p:txBody>
      </p:sp>
    </p:spTree>
    <p:extLst>
      <p:ext uri="{BB962C8B-B14F-4D97-AF65-F5344CB8AC3E}">
        <p14:creationId xmlns:p14="http://schemas.microsoft.com/office/powerpoint/2010/main" val="20101208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8 (Cancelled)</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7802345"/>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45560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40535987"/>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15 mins</a:t>
                      </a:r>
                      <a:endParaRPr lang="zh-CN" altLang="en-US" sz="1100" dirty="0" smtClean="0">
                        <a:solidFill>
                          <a:srgbClr val="FFC000"/>
                        </a:solidFill>
                      </a:endParaRP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462863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74887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782929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25, June 1, 8, 15, 22, </a:t>
            </a:r>
            <a:r>
              <a:rPr lang="en-US" altLang="en-US" dirty="0" smtClean="0">
                <a:solidFill>
                  <a:srgbClr val="0000FF"/>
                </a:solidFill>
              </a:rPr>
              <a:t>29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smtClean="0">
                <a:cs typeface="Times New Roman" panose="02020603050405020304" pitchFamily="18" charset="0"/>
              </a:rPr>
              <a:t>June </a:t>
            </a:r>
            <a:r>
              <a:rPr lang="en-US" altLang="zh-CN" sz="2000" b="1" dirty="0">
                <a:cs typeface="Times New Roman" panose="02020603050405020304" pitchFamily="18" charset="0"/>
              </a:rPr>
              <a:t>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30728964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9047893"/>
              </p:ext>
            </p:extLst>
          </p:nvPr>
        </p:nvGraphicFramePr>
        <p:xfrm>
          <a:off x="762000" y="3253812"/>
          <a:ext cx="8229601" cy="126642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21/0908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Measurements: Interfaces and Reporting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21/0647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 Zhou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Discovery</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p>
                  </a:txBody>
                  <a:tcPr marL="36000" marR="36000" marT="17901" marB="17901" anchor="ctr"/>
                </a:tc>
              </a:tr>
              <a:tr h="89561">
                <a:tc>
                  <a:txBody>
                    <a:bodyPr/>
                    <a:lstStyle/>
                    <a:p>
                      <a:r>
                        <a:rPr lang="en-US" altLang="zh-CN" sz="1100" dirty="0" smtClean="0">
                          <a:solidFill>
                            <a:schemeClr val="tx1"/>
                          </a:solidFill>
                        </a:rPr>
                        <a:t>21/0990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Discussions on sensing measurement flows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8062134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2150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11077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June </a:t>
            </a:r>
            <a:r>
              <a:rPr lang="en-US" altLang="zh-CN" sz="2000" b="1" dirty="0">
                <a:cs typeface="Times New Roman" panose="02020603050405020304" pitchFamily="18" charset="0"/>
              </a:rPr>
              <a:t>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solidFill>
                  <a:srgbClr val="C00000"/>
                </a:solidFill>
                <a:cs typeface="Times New Roman" panose="02020603050405020304" pitchFamily="18" charset="0"/>
              </a:rPr>
              <a:t>To be confirmed</a:t>
            </a:r>
            <a:r>
              <a:rPr lang="en-US" altLang="zh-CN" sz="2800" b="1" dirty="0">
                <a:solidFill>
                  <a:srgbClr val="C00000"/>
                </a:solidFill>
                <a:cs typeface="Times New Roman" panose="02020603050405020304" pitchFamily="18" charset="0"/>
              </a:rPr>
              <a:t>:</a:t>
            </a:r>
          </a:p>
          <a:p>
            <a:pPr marL="685800" lvl="2" indent="-285750" algn="just">
              <a:spcBef>
                <a:spcPct val="0"/>
              </a:spcBef>
              <a:spcAft>
                <a:spcPts val="600"/>
              </a:spcAft>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July  </a:t>
            </a:r>
            <a:r>
              <a:rPr lang="en-US" altLang="zh-CN" sz="2000" b="1" dirty="0" smtClean="0">
                <a:solidFill>
                  <a:srgbClr val="C00000"/>
                </a:solidFill>
                <a:cs typeface="Times New Roman" panose="02020603050405020304" pitchFamily="18" charset="0"/>
              </a:rPr>
              <a:t>    27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August 3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10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24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31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September 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36469992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7846160"/>
              </p:ext>
            </p:extLst>
          </p:nvPr>
        </p:nvGraphicFramePr>
        <p:xfrm>
          <a:off x="762000" y="3253812"/>
          <a:ext cx="8229601" cy="126642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21/0990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Discussions on sensing measurement flows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p>
                  </a:txBody>
                  <a:tcPr marL="36000" marR="36000" marT="17901" marB="17901" anchor="ctr"/>
                </a:tc>
              </a:tr>
              <a:tr h="89561">
                <a:tc>
                  <a:txBody>
                    <a:bodyPr/>
                    <a:lstStyle/>
                    <a:p>
                      <a:r>
                        <a:rPr lang="en-US" altLang="zh-CN" sz="1100" dirty="0" smtClean="0">
                          <a:solidFill>
                            <a:schemeClr val="tx1"/>
                          </a:solidFill>
                        </a:rPr>
                        <a:t>21/1015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Non-TB and TB measurement procedure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chemeClr val="tx1"/>
                          </a:solidFill>
                        </a:rPr>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21/0647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a:t>
                      </a:r>
                      <a:r>
                        <a:rPr lang="en-US" altLang="zh-CN" sz="1100" baseline="0" dirty="0" smtClean="0">
                          <a:solidFill>
                            <a:schemeClr val="tx1"/>
                          </a:solidFill>
                        </a:rPr>
                        <a:t> Zhou (</a:t>
                      </a:r>
                      <a:r>
                        <a:rPr lang="en-US" altLang="zh-CN" sz="1100" baseline="0" dirty="0" err="1" smtClean="0">
                          <a:solidFill>
                            <a:schemeClr val="tx1"/>
                          </a:solidFill>
                        </a:rPr>
                        <a:t>Oppo</a:t>
                      </a:r>
                      <a:r>
                        <a:rPr lang="en-US" altLang="zh-CN" sz="1100" baseline="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SP2, WLAN Sensing Discovery</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June </a:t>
            </a:r>
            <a:r>
              <a:rPr lang="en-US" altLang="zh-CN" sz="2000" b="1" dirty="0">
                <a:cs typeface="Times New Roman" panose="02020603050405020304" pitchFamily="18" charset="0"/>
              </a:rPr>
              <a:t>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solidFill>
                <a:srgbClr val="FF0000"/>
              </a:solidFill>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July      27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August 3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10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24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31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September 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106099</TotalTime>
  <Words>3038</Words>
  <Application>Microsoft Office PowerPoint</Application>
  <PresentationFormat>全屏显示(4:3)</PresentationFormat>
  <Paragraphs>667</Paragraphs>
  <Slides>38</Slides>
  <Notes>38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38</vt:i4>
      </vt:variant>
    </vt:vector>
  </HeadingPairs>
  <TitlesOfParts>
    <vt:vector size="47"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May – June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4649</cp:revision>
  <cp:lastPrinted>2014-11-04T15:04:57Z</cp:lastPrinted>
  <dcterms:created xsi:type="dcterms:W3CDTF">2007-04-17T18:10:23Z</dcterms:created>
  <dcterms:modified xsi:type="dcterms:W3CDTF">2021-06-29T01:59:43Z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1622555274</vt:lpwstr>
  </property>
</Properties>
</file>