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64" r:id="rId15"/>
    <p:sldId id="278"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8" d="100"/>
          <a:sy n="88" d="100"/>
        </p:scale>
        <p:origin x="106" y="139"/>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802.11-21/0869r1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31 May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2021-5-18</a:t>
            </a:r>
          </a:p>
        </p:txBody>
      </p:sp>
      <p:sp>
        <p:nvSpPr>
          <p:cNvPr id="6" name="Date Placeholder 3"/>
          <p:cNvSpPr>
            <a:spLocks noGrp="1"/>
          </p:cNvSpPr>
          <p:nvPr>
            <p:ph type="dt" idx="10"/>
          </p:nvPr>
        </p:nvSpPr>
        <p:spPr/>
        <p:txBody>
          <a:bodyPr/>
          <a:lstStyle/>
          <a:p>
            <a:r>
              <a:rPr lang="en-US"/>
              <a:t>May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Draft 0.4 comment resolution</a:t>
            </a:r>
          </a:p>
          <a:p>
            <a:pPr marL="1200150" lvl="2" indent="-342900" algn="just">
              <a:buFontTx/>
              <a:buChar char="-"/>
            </a:pPr>
            <a:r>
              <a:rPr lang="en-GB" altLang="en-US" dirty="0"/>
              <a:t>Doc. 11-21/724r3</a:t>
            </a:r>
          </a:p>
          <a:p>
            <a:pPr marL="1657350" lvl="3" indent="-342900" algn="just">
              <a:buFontTx/>
              <a:buChar char="-"/>
            </a:pPr>
            <a:r>
              <a:rPr lang="en-GB" altLang="en-US" dirty="0"/>
              <a:t>Doc. 11-21/905r1</a:t>
            </a:r>
          </a:p>
          <a:p>
            <a:pPr marL="1200150" lvl="2" indent="-342900" algn="just">
              <a:buFontTx/>
              <a:buChar char="-"/>
            </a:pPr>
            <a:r>
              <a:rPr lang="en-GB" altLang="en-US" dirty="0"/>
              <a:t>Doc. 11-21/830r1</a:t>
            </a:r>
          </a:p>
          <a:p>
            <a:pPr marL="800100" lvl="1" indent="-342900" algn="just">
              <a:buFontTx/>
              <a:buChar char="-"/>
            </a:pPr>
            <a:r>
              <a:rPr lang="en-GB" altLang="en-US" dirty="0"/>
              <a:t>How to conduct draft-</a:t>
            </a:r>
            <a:r>
              <a:rPr lang="en-GB" altLang="en-US" dirty="0" err="1"/>
              <a:t>ammending</a:t>
            </a:r>
            <a:r>
              <a:rPr lang="en-GB" altLang="en-US" dirty="0"/>
              <a:t> Motions in </a:t>
            </a:r>
            <a:r>
              <a:rPr lang="en-GB" altLang="en-US" dirty="0" err="1"/>
              <a:t>TGbb</a:t>
            </a:r>
            <a:endParaRPr lang="en-GB" altLang="en-US" dirty="0"/>
          </a:p>
          <a:p>
            <a:pPr marL="800100" lvl="1" indent="-342900" algn="just">
              <a:buFontTx/>
              <a:buChar char="-"/>
            </a:pPr>
            <a:r>
              <a:rPr lang="en-GB" altLang="en-US" dirty="0"/>
              <a:t>Motion to create Draft 0.5</a:t>
            </a:r>
          </a:p>
          <a:p>
            <a:pPr marL="800100" lvl="1" indent="-342900" algn="just">
              <a:buFontTx/>
              <a:buChar char="-"/>
            </a:pPr>
            <a:r>
              <a:rPr lang="en-GB" altLang="en-US" dirty="0"/>
              <a:t>LC Optimized PHY discussion </a:t>
            </a:r>
          </a:p>
          <a:p>
            <a:pPr marL="800100" lvl="1"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a:t>
            </a:r>
          </a:p>
        </p:txBody>
      </p:sp>
      <p:sp>
        <p:nvSpPr>
          <p:cNvPr id="2" name="Content Placeholder 1"/>
          <p:cNvSpPr>
            <a:spLocks noGrp="1"/>
          </p:cNvSpPr>
          <p:nvPr>
            <p:ph idx="1"/>
          </p:nvPr>
        </p:nvSpPr>
        <p:spPr/>
        <p:txBody>
          <a:bodyPr/>
          <a:lstStyle/>
          <a:p>
            <a:pPr marL="342900" lvl="0" indent="-342900">
              <a:buFont typeface="Symbol" panose="05050102010706020507" pitchFamily="18" charset="2"/>
              <a:buChar char=""/>
              <a:tabLst>
                <a:tab pos="457200" algn="l"/>
              </a:tabLst>
            </a:pPr>
            <a:r>
              <a:rPr lang="en-US" sz="1800" b="1" dirty="0">
                <a:effectLst/>
                <a:latin typeface="Times New Roman" panose="02020603050405020304" pitchFamily="18" charset="0"/>
                <a:ea typeface="Times New Roman" panose="02020603050405020304" pitchFamily="18" charset="0"/>
              </a:rPr>
              <a:t>Having approved comment resolutions for all of the comments received from </a:t>
            </a:r>
            <a:r>
              <a:rPr lang="en-US" sz="1800" b="1" dirty="0" err="1">
                <a:effectLst/>
                <a:latin typeface="Times New Roman" panose="02020603050405020304" pitchFamily="18" charset="0"/>
                <a:ea typeface="Times New Roman" panose="02020603050405020304" pitchFamily="18" charset="0"/>
              </a:rPr>
              <a:t>TGbb</a:t>
            </a:r>
            <a:r>
              <a:rPr lang="en-US" sz="1800" b="1" dirty="0">
                <a:effectLst/>
                <a:latin typeface="Times New Roman" panose="02020603050405020304" pitchFamily="18" charset="0"/>
                <a:ea typeface="Times New Roman" panose="02020603050405020304" pitchFamily="18" charset="0"/>
              </a:rPr>
              <a:t> comment collection on </a:t>
            </a:r>
            <a:r>
              <a:rPr lang="en-US" sz="1800" b="1" dirty="0" err="1">
                <a:effectLst/>
                <a:latin typeface="Times New Roman" panose="02020603050405020304" pitchFamily="18" charset="0"/>
                <a:ea typeface="Times New Roman" panose="02020603050405020304" pitchFamily="18" charset="0"/>
              </a:rPr>
              <a:t>TGbb</a:t>
            </a:r>
            <a:r>
              <a:rPr lang="en-US" sz="1800" b="1" dirty="0">
                <a:effectLst/>
                <a:latin typeface="Times New Roman" panose="02020603050405020304" pitchFamily="18" charset="0"/>
                <a:ea typeface="Times New Roman" panose="02020603050405020304" pitchFamily="18" charset="0"/>
              </a:rPr>
              <a:t> Draft 0.4 as contained in documents 11-21/0724r4 and doc. 11-21/0830r2, </a:t>
            </a:r>
            <a:br>
              <a:rPr lang="en-US" sz="1800" b="1" dirty="0">
                <a:effectLst/>
                <a:latin typeface="Times New Roman" panose="02020603050405020304" pitchFamily="18" charset="0"/>
                <a:ea typeface="Times New Roman" panose="02020603050405020304" pitchFamily="18" charset="0"/>
              </a:rPr>
            </a:br>
            <a:r>
              <a:rPr lang="en-US" sz="1800" b="1" dirty="0">
                <a:effectLst/>
                <a:latin typeface="Times New Roman" panose="02020603050405020304" pitchFamily="18" charset="0"/>
                <a:ea typeface="Times New Roman" panose="02020603050405020304" pitchFamily="18" charset="0"/>
              </a:rPr>
              <a:t>Instruct the editor to prepare Draft 0.5 incorporating these resolutions and,</a:t>
            </a:r>
            <a:br>
              <a:rPr lang="en-US" sz="1800" b="1" dirty="0">
                <a:effectLst/>
                <a:latin typeface="Times New Roman" panose="02020603050405020304" pitchFamily="18" charset="0"/>
                <a:ea typeface="Times New Roman" panose="02020603050405020304" pitchFamily="18" charset="0"/>
              </a:rPr>
            </a:br>
            <a:r>
              <a:rPr lang="en-US" sz="1800" b="1" dirty="0">
                <a:effectLst/>
                <a:latin typeface="Times New Roman" panose="02020603050405020304" pitchFamily="18" charset="0"/>
                <a:ea typeface="Times New Roman" panose="02020603050405020304" pitchFamily="18" charset="0"/>
              </a:rPr>
              <a:t>Approve a 13 day </a:t>
            </a:r>
            <a:r>
              <a:rPr lang="en-US" sz="1800" b="1" dirty="0" err="1">
                <a:effectLst/>
                <a:latin typeface="Times New Roman" panose="02020603050405020304" pitchFamily="18" charset="0"/>
                <a:ea typeface="Times New Roman" panose="02020603050405020304" pitchFamily="18" charset="0"/>
              </a:rPr>
              <a:t>TGbb</a:t>
            </a:r>
            <a:r>
              <a:rPr lang="en-US" sz="1800" b="1" dirty="0">
                <a:effectLst/>
                <a:latin typeface="Times New Roman" panose="02020603050405020304" pitchFamily="18" charset="0"/>
                <a:ea typeface="Times New Roman" panose="02020603050405020304" pitchFamily="18" charset="0"/>
              </a:rPr>
              <a:t> comment collection.</a:t>
            </a:r>
          </a:p>
          <a:p>
            <a:pPr marL="342900" lvl="0" indent="-342900">
              <a:buFont typeface="Symbol" panose="05050102010706020507" pitchFamily="18" charset="2"/>
              <a:buChar char=""/>
              <a:tabLst>
                <a:tab pos="457200" algn="l"/>
              </a:tabLst>
            </a:pPr>
            <a:endParaRPr lang="en-GB" sz="1800" dirty="0">
              <a:effectLst/>
              <a:latin typeface="Times New Roman" panose="02020603050405020304" pitchFamily="18" charset="0"/>
              <a:ea typeface="Times New Roman" panose="02020603050405020304" pitchFamily="18" charset="0"/>
            </a:endParaRPr>
          </a:p>
          <a:p>
            <a:r>
              <a:rPr lang="en-US" sz="1800" dirty="0">
                <a:effectLst/>
                <a:latin typeface="Times New Roman" panose="02020603050405020304" pitchFamily="18" charset="0"/>
                <a:ea typeface="Times New Roman" panose="02020603050405020304" pitchFamily="18" charset="0"/>
              </a:rPr>
              <a:t> </a:t>
            </a:r>
            <a:endParaRPr lang="en-GB" sz="1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457200" algn="l"/>
              </a:tabLst>
            </a:pPr>
            <a:r>
              <a:rPr lang="en-GB" sz="1800" b="1" dirty="0">
                <a:effectLst/>
                <a:latin typeface="Times New Roman" panose="02020603050405020304" pitchFamily="18" charset="0"/>
                <a:ea typeface="Times New Roman" panose="02020603050405020304" pitchFamily="18" charset="0"/>
              </a:rPr>
              <a:t>Moved:		Matthias Wendt</a:t>
            </a:r>
          </a:p>
          <a:p>
            <a:pPr marL="342900" lvl="0" indent="-342900">
              <a:buFont typeface="Symbol" panose="05050102010706020507" pitchFamily="18" charset="2"/>
              <a:buChar char=""/>
              <a:tabLst>
                <a:tab pos="457200" algn="l"/>
              </a:tabLst>
            </a:pPr>
            <a:r>
              <a:rPr lang="en-GB" sz="1800" b="1" dirty="0">
                <a:effectLst/>
                <a:latin typeface="Times New Roman" panose="02020603050405020304" pitchFamily="18" charset="0"/>
                <a:ea typeface="Times New Roman" panose="02020603050405020304" pitchFamily="18" charset="0"/>
              </a:rPr>
              <a:t>Seconded:		Tuncer Baykas</a:t>
            </a:r>
          </a:p>
          <a:p>
            <a:pPr marL="342900" lvl="0" indent="-342900">
              <a:buFont typeface="Symbol" panose="05050102010706020507" pitchFamily="18" charset="2"/>
              <a:buChar char=""/>
              <a:tabLst>
                <a:tab pos="457200" algn="l"/>
              </a:tabLst>
            </a:pPr>
            <a:endParaRPr lang="en-GB" sz="1800" b="1"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457200" algn="l"/>
              </a:tabLst>
            </a:pPr>
            <a:r>
              <a:rPr lang="en-GB" sz="1800" b="1" dirty="0">
                <a:effectLst/>
                <a:latin typeface="Times New Roman" panose="02020603050405020304" pitchFamily="18" charset="0"/>
                <a:ea typeface="Times New Roman" panose="02020603050405020304" pitchFamily="18" charset="0"/>
              </a:rPr>
              <a:t>Result: y-n-a	unanimous </a:t>
            </a:r>
            <a:endParaRPr lang="en-GB" sz="1800" dirty="0">
              <a:effectLst/>
              <a:latin typeface="Times New Roman" panose="02020603050405020304" pitchFamily="18" charset="0"/>
              <a:ea typeface="Times New Roman" panose="02020603050405020304" pitchFamily="18" charset="0"/>
            </a:endParaRPr>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2021</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31 May 2020.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1718</Words>
  <Application>Microsoft Office PowerPoint</Application>
  <PresentationFormat>Widescreen</PresentationFormat>
  <Paragraphs>212</Paragraphs>
  <Slides>15</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2" baseType="lpstr">
      <vt:lpstr>Arial</vt:lpstr>
      <vt:lpstr>Calibri</vt:lpstr>
      <vt:lpstr>Monotype Sorts</vt:lpstr>
      <vt:lpstr>Symbol</vt:lpstr>
      <vt:lpstr>Times New Roman</vt:lpstr>
      <vt:lpstr>Office Theme</vt:lpstr>
      <vt:lpstr>Document</vt:lpstr>
      <vt:lpstr>Light Communications Task Group (TGbb)  31 May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Motion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55</cp:revision>
  <cp:lastPrinted>1601-01-01T00:00:00Z</cp:lastPrinted>
  <dcterms:created xsi:type="dcterms:W3CDTF">2019-08-08T09:50:31Z</dcterms:created>
  <dcterms:modified xsi:type="dcterms:W3CDTF">2021-05-31T16:32:47Z</dcterms:modified>
</cp:coreProperties>
</file>