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43" r:id="rId13"/>
    <p:sldId id="348" r:id="rId14"/>
    <p:sldId id="357" r:id="rId15"/>
    <p:sldId id="377" r:id="rId16"/>
    <p:sldId id="368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82481" autoAdjust="0"/>
  </p:normalViewPr>
  <p:slideViewPr>
    <p:cSldViewPr>
      <p:cViewPr varScale="1">
        <p:scale>
          <a:sx n="128" d="100"/>
          <a:sy n="128" d="100"/>
        </p:scale>
        <p:origin x="-84" y="-1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310" y="-6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802.11-18/1280r0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Yee, AKAYLA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0D7EFBA-D1C0-45C5-A488-61E1EC8B794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May </a:t>
            </a:r>
            <a:r>
              <a:rPr lang="en-US" sz="1400" dirty="0" smtClean="0"/>
              <a:t>2021</a:t>
            </a:r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May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802.11-21/0861r00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rfc5448bis/" TargetMode="External"/><Relationship Id="rId5" Type="http://schemas.openxmlformats.org/officeDocument/2006/relationships/hyperlink" Target="https://datatracker.ietf.org/doc/draft-ietf-emu-eap-tls13/" TargetMode="External"/><Relationship Id="rId4" Type="http://schemas.openxmlformats.org/officeDocument/2006/relationships/hyperlink" Target="https://datatracker.ietf.org/doc/draft-ietf-emu-eap-noob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vpn-common/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ctls/" TargetMode="External"/><Relationship Id="rId5" Type="http://schemas.openxmlformats.org/officeDocument/2006/relationships/hyperlink" Target="https://datatracker.ietf.org/doc/draft-ietf-tls-dtls13/" TargetMode="External"/><Relationship Id="rId4" Type="http://schemas.openxmlformats.org/officeDocument/2006/relationships/hyperlink" Target="https://www.rfc-editor.org/info/rfc8996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ip-over-ts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raw-technologies/" TargetMode="External"/><Relationship Id="rId4" Type="http://schemas.openxmlformats.org/officeDocument/2006/relationships/hyperlink" Target="https://datatracker.ietf.org/doc/draft-ietf-raw-use-case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anima-bootstrapping-keyinfra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lamps/about/" TargetMode="External"/><Relationship Id="rId13" Type="http://schemas.openxmlformats.org/officeDocument/2006/relationships/hyperlink" Target="https://datatracker.ietf.org/doc/charter-ietf-term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grow/" TargetMode="External"/><Relationship Id="rId12" Type="http://schemas.openxmlformats.org/officeDocument/2006/relationships/hyperlink" Target="https://datatracker.ietf.org/wg/term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grow/about/" TargetMode="External"/><Relationship Id="rId11" Type="http://schemas.openxmlformats.org/officeDocument/2006/relationships/hyperlink" Target="https://datatracker.ietf.org/doc/charter-ietf-sedate/" TargetMode="External"/><Relationship Id="rId5" Type="http://schemas.openxmlformats.org/officeDocument/2006/relationships/hyperlink" Target="https://datatracker.ietf.org/doc/charter-ietf-ccamp/" TargetMode="External"/><Relationship Id="rId10" Type="http://schemas.openxmlformats.org/officeDocument/2006/relationships/hyperlink" Target="https://datatracker.ietf.org/wg/sedate/about/" TargetMode="External"/><Relationship Id="rId4" Type="http://schemas.openxmlformats.org/officeDocument/2006/relationships/hyperlink" Target="https://datatracker.ietf.org/wg/ccamp/about/" TargetMode="External"/><Relationship Id="rId9" Type="http://schemas.openxmlformats.org/officeDocument/2006/relationships/hyperlink" Target="https://datatracker.ietf.org/doc/charter-ietf-lamp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6lo-use-ca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Peter Yee</a:t>
            </a:r>
            <a:r>
              <a:rPr lang="en-US" dirty="0"/>
              <a:t>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2021-05-16</a:t>
            </a:r>
            <a:endParaRPr lang="en-US" sz="2000" b="0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579890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 with </a:t>
            </a:r>
            <a:r>
              <a:rPr lang="en-US" sz="1400" dirty="0" smtClean="0"/>
              <a:t>no active documents </a:t>
            </a:r>
            <a:r>
              <a:rPr lang="en-US" sz="1400" dirty="0"/>
              <a:t>in the </a:t>
            </a:r>
            <a:r>
              <a:rPr lang="en-US" sz="1400" dirty="0" smtClean="0"/>
              <a:t>WG. Four documents in the RFC Editor’s queue for publication.</a:t>
            </a:r>
            <a:endParaRPr lang="en-US" sz="1400" dirty="0"/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 smtClean="0"/>
              <a:t>Updates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/>
              <a:t>Nimble out-of-band authentication for EAP (EAP-NOOB), </a:t>
            </a:r>
            <a:r>
              <a:rPr lang="en-US" sz="1600" dirty="0"/>
              <a:t>see </a:t>
            </a:r>
            <a:r>
              <a:rPr lang="en-US" sz="1600" dirty="0" smtClean="0">
                <a:hlinkClick r:id="rId4"/>
              </a:rPr>
              <a:t>https://datatracker.ietf.org/doc/draft-ietf-emu-eap-noob/</a:t>
            </a:r>
            <a:r>
              <a:rPr lang="en-US" sz="1600" dirty="0" smtClean="0"/>
              <a:t> (March 2021)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</a:t>
            </a:r>
            <a:r>
              <a:rPr lang="en-US" sz="1600" dirty="0"/>
              <a:t>: Using EAP-TLS with TLS 1.3, see </a:t>
            </a:r>
            <a:r>
              <a:rPr lang="en-US" sz="1600" dirty="0">
                <a:hlinkClick r:id="rId5"/>
              </a:rPr>
              <a:t>https://datatracker.ietf.org/doc/draft-ietf-emu-eap-tls13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(May 2021)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Improved </a:t>
            </a:r>
            <a:r>
              <a:rPr lang="en-US" sz="1600" dirty="0"/>
              <a:t>Extensible Authentication Protocol Method for 3GPP Mobile Network Authentication and Key Agreement (EAP-AKA'), see </a:t>
            </a:r>
            <a:r>
              <a:rPr lang="en-US" sz="1600" dirty="0">
                <a:hlinkClick r:id="rId6"/>
              </a:rPr>
              <a:t>https://datatracker.ietf.org/doc/draft-ietf-emu-rfc5448bis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(</a:t>
            </a:r>
            <a:r>
              <a:rPr lang="en-US" sz="1600" dirty="0"/>
              <a:t>May 2021)</a:t>
            </a:r>
            <a:endParaRPr lang="en-US" sz="16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 VPN Network YANG </a:t>
            </a:r>
            <a:r>
              <a:rPr lang="en-US" sz="1400" dirty="0" smtClean="0"/>
              <a:t>Model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>
                <a:hlinkClick r:id="rId4"/>
              </a:rPr>
              <a:t>https://datatracker.ietf.org/doc/draft-ietf-opsawg-l2nm/</a:t>
            </a:r>
            <a:r>
              <a:rPr lang="en-US" sz="1400" dirty="0" smtClean="0"/>
              <a:t> (April 2021)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2/3 VPN Common YANG </a:t>
            </a:r>
            <a:r>
              <a:rPr lang="en-US" sz="1400" dirty="0" smtClean="0"/>
              <a:t>Model, see</a:t>
            </a:r>
            <a:r>
              <a:rPr lang="en-US" sz="1400" b="1" dirty="0" smtClean="0"/>
              <a:t> </a:t>
            </a:r>
            <a:r>
              <a:rPr lang="en-US" sz="1400" dirty="0" smtClean="0">
                <a:hlinkClick r:id="rId5"/>
              </a:rPr>
              <a:t>https</a:t>
            </a:r>
            <a:r>
              <a:rPr lang="en-US" sz="1400" dirty="0">
                <a:hlinkClick r:id="rId5"/>
              </a:rPr>
              <a:t>://datatracker.ietf.org/doc/draft-ietf-opsawg-vpn-common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(April 2021) [Publication requested]</a:t>
            </a:r>
            <a:endParaRPr lang="en-US" sz="14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</a:t>
            </a:r>
            <a:r>
              <a:rPr lang="en-US" sz="1400" dirty="0"/>
              <a:t>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Published: RFC 8996: </a:t>
            </a:r>
            <a:r>
              <a:rPr lang="en-US" sz="1400" dirty="0"/>
              <a:t>Deprecating TLS 1.0 and TLS </a:t>
            </a:r>
            <a:r>
              <a:rPr lang="en-US" sz="1400" dirty="0" smtClean="0"/>
              <a:t>1.1, see </a:t>
            </a:r>
            <a:r>
              <a:rPr lang="en-US" sz="1400" dirty="0" smtClean="0">
                <a:hlinkClick r:id="rId4"/>
              </a:rPr>
              <a:t>https://www.rfc-editor.org/info/rfc8996</a:t>
            </a:r>
            <a:r>
              <a:rPr lang="en-US" sz="1400" dirty="0" smtClean="0"/>
              <a:t> (March 2021)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Datagram Transport Layer Security (DTLS) Protocol Version </a:t>
            </a:r>
            <a:r>
              <a:rPr lang="en-US" sz="1400" dirty="0" smtClean="0"/>
              <a:t>1.3</a:t>
            </a:r>
            <a:r>
              <a:rPr lang="en-US" sz="1400" dirty="0"/>
              <a:t>, see </a:t>
            </a:r>
            <a:r>
              <a:rPr lang="en-US" sz="1400" dirty="0">
                <a:hlinkClick r:id="rId5"/>
              </a:rPr>
              <a:t>https://datatracker.ietf.org/doc/draft-ietf-tls-dtls13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(April 2021)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Compact TLS 1.3, see </a:t>
            </a:r>
            <a:r>
              <a:rPr lang="en-US" sz="1400" dirty="0">
                <a:hlinkClick r:id="rId6"/>
              </a:rPr>
              <a:t>https://datatracker.ietf.org/doc/draft-ietf-tls-ctls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(May 2021)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 smtClean="0"/>
              <a:t>Updates:</a:t>
            </a:r>
            <a:endParaRPr lang="en-US" sz="1800" dirty="0"/>
          </a:p>
          <a:p>
            <a:pPr lvl="1"/>
            <a:r>
              <a:rPr lang="en-US" sz="1400" dirty="0" err="1" smtClean="0">
                <a:sym typeface="Wingdings" pitchFamily="2" charset="2"/>
              </a:rPr>
              <a:t>DetNet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>
                <a:sym typeface="Wingdings" pitchFamily="2" charset="2"/>
              </a:rPr>
              <a:t>Data Plane: IP over IEEE 802.1 Time Sensitive Networking (TSN):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https://datatracker.ietf.org/doc/draft-ietf-detnet-ip-over-tsn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(February 2021</a:t>
            </a:r>
            <a:r>
              <a:rPr lang="en-US" sz="1400" dirty="0" smtClean="0">
                <a:sym typeface="Wingdings" pitchFamily="2" charset="2"/>
              </a:rPr>
              <a:t>) [RFC Editor’s queue]</a:t>
            </a:r>
            <a:endParaRPr lang="en-US" sz="1400" dirty="0" smtClean="0">
              <a:sym typeface="Wingdings" pitchFamily="2" charset="2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</a:t>
            </a:r>
            <a:r>
              <a:rPr lang="en-US" dirty="0" smtClean="0"/>
              <a:t>Wireless (RAW)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</a:t>
            </a:r>
            <a:r>
              <a:rPr lang="en-US" sz="1400" dirty="0" smtClean="0"/>
              <a:t>RAW </a:t>
            </a:r>
            <a:r>
              <a:rPr lang="en-US" sz="1400" dirty="0"/>
              <a:t>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</a:t>
            </a:r>
            <a:r>
              <a:rPr lang="en-US" sz="1400" dirty="0" smtClean="0"/>
              <a:t>…, </a:t>
            </a:r>
            <a:r>
              <a:rPr lang="en-US" sz="1400" dirty="0"/>
              <a:t>IEEE </a:t>
            </a:r>
            <a:r>
              <a:rPr lang="en-US" sz="1400" dirty="0" smtClean="0"/>
              <a:t>802.11ax/be…</a:t>
            </a:r>
          </a:p>
          <a:p>
            <a:r>
              <a:rPr lang="en-US" sz="2200" b="1" dirty="0" smtClean="0"/>
              <a:t>Of </a:t>
            </a:r>
            <a:r>
              <a:rPr lang="en-US" sz="2200" b="1" dirty="0"/>
              <a:t>interest:</a:t>
            </a:r>
          </a:p>
          <a:p>
            <a:pPr lvl="1"/>
            <a:r>
              <a:rPr lang="en-US" sz="1400" dirty="0" smtClean="0">
                <a:sym typeface="Wingdings" pitchFamily="2" charset="2"/>
              </a:rPr>
              <a:t>Not recently updated: RAW </a:t>
            </a:r>
            <a:r>
              <a:rPr lang="en-US" sz="1400" dirty="0">
                <a:sym typeface="Wingdings" pitchFamily="2" charset="2"/>
              </a:rPr>
              <a:t>use cases: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https://datatracker.ietf.org/doc/draft-ietf-raw-use-cases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(February 2021)</a:t>
            </a:r>
          </a:p>
          <a:p>
            <a:pPr lvl="1"/>
            <a:r>
              <a:rPr lang="en-US" sz="1400" dirty="0">
                <a:sym typeface="Wingdings" pitchFamily="2" charset="2"/>
              </a:rPr>
              <a:t>Not recently updated: Reliable </a:t>
            </a:r>
            <a:r>
              <a:rPr lang="en-US" sz="1400" dirty="0">
                <a:sym typeface="Wingdings" pitchFamily="2" charset="2"/>
              </a:rPr>
              <a:t>and Available Wireless Technologies: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https://datatracker.ietf.org/doc/draft-ietf-raw-technologies</a:t>
            </a:r>
            <a:r>
              <a:rPr lang="en-US" sz="1400" dirty="0" smtClean="0">
                <a:sym typeface="Wingdings" pitchFamily="2" charset="2"/>
                <a:hlinkClick r:id="rId5"/>
              </a:rPr>
              <a:t>/</a:t>
            </a:r>
            <a:r>
              <a:rPr lang="en-US" sz="1400" dirty="0" smtClean="0">
                <a:sym typeface="Wingdings" pitchFamily="2" charset="2"/>
              </a:rPr>
              <a:t> (February 2021) [mentions IEEE 802.11ax, be, ad, and ay]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Yee, AKAYLA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</a:t>
            </a:r>
            <a:r>
              <a:rPr lang="en-US" sz="2000" dirty="0" smtClean="0"/>
              <a:t>specifies </a:t>
            </a:r>
            <a:r>
              <a:rPr lang="en-US" sz="2000" dirty="0"/>
              <a:t>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</a:t>
            </a:r>
            <a:r>
              <a:rPr lang="en-US" sz="2000" dirty="0" smtClean="0"/>
              <a:t>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 smtClean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(Updated: March 2021)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 smtClean="0"/>
              <a:t>Updates:</a:t>
            </a:r>
            <a:endParaRPr lang="en-US" sz="1800" dirty="0"/>
          </a:p>
          <a:p>
            <a:pPr lvl="1"/>
            <a:r>
              <a:rPr lang="en-US" sz="1400" dirty="0" smtClean="0"/>
              <a:t>BRSKI aka Bootstrapping </a:t>
            </a:r>
            <a:r>
              <a:rPr lang="en-US" sz="1400" dirty="0"/>
              <a:t>Remote Secure Key Infrastructures: </a:t>
            </a:r>
            <a:r>
              <a:rPr lang="en-US" sz="1400" dirty="0">
                <a:hlinkClick r:id="rId4"/>
              </a:rPr>
              <a:t>https://datatracker.ietf.org/doc/draft-ietf-anima-bootstrapping-keyinfra/</a:t>
            </a:r>
            <a:r>
              <a:rPr lang="en-US" sz="1400" dirty="0"/>
              <a:t> </a:t>
            </a:r>
            <a:r>
              <a:rPr lang="en-US" sz="1400" dirty="0" smtClean="0"/>
              <a:t>[RFC Editor’s </a:t>
            </a:r>
            <a:r>
              <a:rPr lang="en-US" sz="1400" dirty="0" smtClean="0"/>
              <a:t>queue, waiting on normative references] </a:t>
            </a:r>
            <a:r>
              <a:rPr lang="en-US" sz="1400" dirty="0"/>
              <a:t>(November 2020)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</a:t>
            </a:r>
            <a:r>
              <a:rPr lang="en-US" dirty="0" smtClean="0"/>
              <a:t>May </a:t>
            </a:r>
            <a:r>
              <a:rPr lang="en-US" dirty="0" smtClean="0"/>
              <a:t>2021.</a:t>
            </a:r>
            <a:endParaRPr lang="en-US" dirty="0"/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 smtClean="0"/>
              <a:t>July 24-30, 2021 – San Francisco, CA, </a:t>
            </a:r>
            <a:r>
              <a:rPr lang="en-US" dirty="0" smtClean="0"/>
              <a:t>USA (virtual only)</a:t>
            </a:r>
            <a:endParaRPr lang="en-US" dirty="0" smtClean="0"/>
          </a:p>
          <a:p>
            <a:pPr lvl="1"/>
            <a:r>
              <a:rPr lang="en-US" dirty="0"/>
              <a:t>November 6-12, </a:t>
            </a:r>
            <a:r>
              <a:rPr lang="en-US" dirty="0" smtClean="0"/>
              <a:t>2021 – Madrid, ES</a:t>
            </a:r>
            <a:endParaRPr lang="en-US" dirty="0"/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</a:t>
            </a:r>
            <a:r>
              <a:rPr lang="en-US" sz="1800" dirty="0" smtClean="0"/>
              <a:t>September </a:t>
            </a:r>
            <a:r>
              <a:rPr lang="en-US" sz="1800" dirty="0"/>
              <a:t>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</a:t>
            </a:r>
            <a:r>
              <a:rPr lang="en-US" sz="1600" dirty="0" smtClean="0"/>
              <a:t>teleconferences: February 17, 2021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 smtClean="0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9006: TCP Usage Guidance in the Internet of Things (IoT</a:t>
            </a: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) – mentions IEEE 802.11ah</a:t>
            </a:r>
            <a:endParaRPr lang="en-US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</a:t>
            </a:r>
            <a:r>
              <a:rPr lang="en-US" dirty="0" smtClean="0"/>
              <a:t>at IETF </a:t>
            </a:r>
            <a:r>
              <a:rPr lang="en-US" dirty="0" smtClean="0"/>
              <a:t>111 July 24-30,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885494"/>
              </p:ext>
            </p:extLst>
          </p:nvPr>
        </p:nvGraphicFramePr>
        <p:xfrm>
          <a:off x="1083221" y="3167292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smtClean="0"/>
                        <a:t>TBD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28882"/>
              </p:ext>
            </p:extLst>
          </p:nvPr>
        </p:nvGraphicFramePr>
        <p:xfrm>
          <a:off x="1066800" y="2875632"/>
          <a:ext cx="6977557" cy="24830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4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5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hlinkClick r:id="rId6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hlinkClick r:id="rId7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8"/>
                        </a:rPr>
                        <a:t>lamps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9"/>
                        </a:rPr>
                        <a:t>Limited Additional Mechanisms for PKIX and SMIME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10"/>
                        </a:rPr>
                        <a:t>sedate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hlinkClick r:id="rId11"/>
                        </a:rPr>
                        <a:t>Serialising</a:t>
                      </a:r>
                      <a:r>
                        <a:rPr lang="en-US" dirty="0" smtClean="0">
                          <a:hlinkClick r:id="rId11"/>
                        </a:rPr>
                        <a:t> Extended Data About Times and Events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hlinkClick r:id="rId12"/>
                        </a:rPr>
                        <a:t>term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hlinkClick r:id="rId13"/>
                        </a:rPr>
                        <a:t>Effective Terminology in IETF Documents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</a:t>
            </a:r>
            <a:r>
              <a:rPr lang="en-US" sz="1400" dirty="0" smtClean="0"/>
              <a:t>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over Constrained Node Networks (6lo) Applicability &amp; Use cases: </a:t>
            </a:r>
            <a:r>
              <a:rPr lang="en-US" sz="1400" dirty="0">
                <a:hlinkClick r:id="rId4"/>
              </a:rPr>
              <a:t>https://datatracker.ietf.org/doc/draft-ietf-6lo-use-cases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(February 2021)</a:t>
            </a: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</a:t>
            </a:r>
            <a:r>
              <a:rPr lang="en-US" sz="1800" dirty="0" smtClean="0"/>
              <a:t>2021</a:t>
            </a:r>
            <a:endParaRPr lang="en-US" sz="18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137376</TotalTime>
  <Words>1573</Words>
  <Application>Microsoft Office PowerPoint</Application>
  <PresentationFormat>On-screen Show (4:3)</PresentationFormat>
  <Paragraphs>307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111 July 24-30, 2021</vt:lpstr>
      <vt:lpstr>IETF new groups being (re-)chartered</vt:lpstr>
      <vt:lpstr>YANG Model Catalog</vt:lpstr>
      <vt:lpstr>IoT related work</vt:lpstr>
      <vt:lpstr>IoT related work (cont.)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E. Yee</cp:lastModifiedBy>
  <cp:revision>880</cp:revision>
  <cp:lastPrinted>1998-02-10T13:28:06Z</cp:lastPrinted>
  <dcterms:created xsi:type="dcterms:W3CDTF">2005-01-04T21:26:55Z</dcterms:created>
  <dcterms:modified xsi:type="dcterms:W3CDTF">2021-05-17T03:12:33Z</dcterms:modified>
  <cp:category/>
</cp:coreProperties>
</file>