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3" r:id="rId4"/>
    <p:sldId id="265" r:id="rId5"/>
    <p:sldId id="266" r:id="rId6"/>
    <p:sldId id="267" r:id="rId7"/>
    <p:sldId id="268"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7" d="100"/>
          <a:sy n="67" d="100"/>
        </p:scale>
        <p:origin x="57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2021</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2021</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2021</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2021</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2021</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2021</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2021</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802.11-21/0854r0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 Proposed Sensing Procedure for 802.11bf</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2021-05-16</a:t>
            </a:r>
            <a:endParaRPr lang="en-GB" sz="2000" b="0" dirty="0"/>
          </a:p>
        </p:txBody>
      </p:sp>
      <p:sp>
        <p:nvSpPr>
          <p:cNvPr id="6" name="Date Placeholder 3"/>
          <p:cNvSpPr>
            <a:spLocks noGrp="1"/>
          </p:cNvSpPr>
          <p:nvPr>
            <p:ph type="dt" idx="10"/>
          </p:nvPr>
        </p:nvSpPr>
        <p:spPr/>
        <p:txBody>
          <a:bodyPr/>
          <a:lstStyle/>
          <a:p>
            <a:r>
              <a:rPr lang="en-US" smtClean="0"/>
              <a:t>May 2021</a:t>
            </a:r>
            <a:endParaRPr lang="en-GB" dirty="0"/>
          </a:p>
        </p:txBody>
      </p:sp>
      <p:sp>
        <p:nvSpPr>
          <p:cNvPr id="7" name="Footer Placeholder 4"/>
          <p:cNvSpPr>
            <a:spLocks noGrp="1"/>
          </p:cNvSpPr>
          <p:nvPr>
            <p:ph type="ftr" idx="11"/>
          </p:nvPr>
        </p:nvSpPr>
        <p:spPr/>
        <p:txBody>
          <a:bodyPr/>
          <a:lstStyle/>
          <a:p>
            <a:r>
              <a:rPr lang="en-GB" dirty="0"/>
              <a:t>John Doe, Some Company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94776984"/>
              </p:ext>
            </p:extLst>
          </p:nvPr>
        </p:nvGraphicFramePr>
        <p:xfrm>
          <a:off x="998538" y="2417763"/>
          <a:ext cx="10015537" cy="2438400"/>
        </p:xfrm>
        <a:graphic>
          <a:graphicData uri="http://schemas.openxmlformats.org/presentationml/2006/ole">
            <mc:AlternateContent xmlns:mc="http://schemas.openxmlformats.org/markup-compatibility/2006">
              <mc:Choice xmlns:v="urn:schemas-microsoft-com:vml" Requires="v">
                <p:oleObj spid="_x0000_s3095" name="Document" r:id="rId5" imgW="10439485" imgH="2553175" progId="Word.Document.8">
                  <p:embed/>
                </p:oleObj>
              </mc:Choice>
              <mc:Fallback>
                <p:oleObj name="Document" r:id="rId5" imgW="10439485" imgH="2553175" progId="Word.Document.8">
                  <p:embed/>
                  <p:pic>
                    <p:nvPicPr>
                      <p:cNvPr id="0" name="Picture 3"/>
                      <p:cNvPicPr>
                        <a:picLocks noChangeAspect="1" noChangeArrowheads="1"/>
                      </p:cNvPicPr>
                      <p:nvPr/>
                    </p:nvPicPr>
                    <p:blipFill>
                      <a:blip r:embed="rId6"/>
                      <a:srcRect/>
                      <a:stretch>
                        <a:fillRect/>
                      </a:stretch>
                    </p:blipFill>
                    <p:spPr bwMode="auto">
                      <a:xfrm>
                        <a:off x="998538" y="2417763"/>
                        <a:ext cx="10015537" cy="24384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submission presents a sensing procedure modelled after the sounding procedure in 802.11ac and 802.11ax.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smtClean="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802.11 defines a sounding procedure for beamforming as shown in the Figure below.</a:t>
            </a:r>
          </a:p>
          <a:p>
            <a:pPr>
              <a:buFont typeface="Arial" panose="020B0604020202020204" pitchFamily="34" charset="0"/>
              <a:buChar char="•"/>
            </a:pPr>
            <a:r>
              <a:rPr lang="en-GB" dirty="0" smtClean="0"/>
              <a:t>The sounding procedure starts with an NDPA announcement frames sent by the </a:t>
            </a:r>
            <a:r>
              <a:rPr lang="en-GB" dirty="0" err="1" smtClean="0"/>
              <a:t>beamformer</a:t>
            </a:r>
            <a:r>
              <a:rPr lang="en-GB" dirty="0" smtClean="0"/>
              <a:t> and defines those STAs participating the sounding process and related parameters.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smtClean="0"/>
              <a:t>May 2021</a:t>
            </a:r>
            <a:endParaRPr lang="en-GB"/>
          </a:p>
        </p:txBody>
      </p:sp>
      <p:cxnSp>
        <p:nvCxnSpPr>
          <p:cNvPr id="8" name="Straight Connector 7"/>
          <p:cNvCxnSpPr/>
          <p:nvPr/>
        </p:nvCxnSpPr>
        <p:spPr bwMode="auto">
          <a:xfrm>
            <a:off x="1752600" y="4572000"/>
            <a:ext cx="7391400" cy="0"/>
          </a:xfrm>
          <a:prstGeom prst="line">
            <a:avLst/>
          </a:prstGeom>
          <a:solidFill>
            <a:srgbClr val="00B8FF"/>
          </a:solidFill>
          <a:ln w="31750"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1752600" y="5486400"/>
            <a:ext cx="7391400" cy="0"/>
          </a:xfrm>
          <a:prstGeom prst="line">
            <a:avLst/>
          </a:prstGeom>
          <a:solidFill>
            <a:srgbClr val="00B8FF"/>
          </a:solidFill>
          <a:ln w="31750" cap="flat" cmpd="sng" algn="ctr">
            <a:solidFill>
              <a:schemeClr val="tx1"/>
            </a:solidFill>
            <a:prstDash val="solid"/>
            <a:round/>
            <a:headEnd type="none" w="med" len="med"/>
            <a:tailEnd type="none" w="med" len="med"/>
          </a:ln>
          <a:effectLst/>
        </p:spPr>
      </p:cxnSp>
      <p:sp>
        <p:nvSpPr>
          <p:cNvPr id="10" name="Rectangle 9"/>
          <p:cNvSpPr/>
          <p:nvPr/>
        </p:nvSpPr>
        <p:spPr bwMode="auto">
          <a:xfrm>
            <a:off x="2362200" y="4038600"/>
            <a:ext cx="2438400" cy="533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2626925" y="4033344"/>
            <a:ext cx="1715021" cy="523220"/>
          </a:xfrm>
          <a:prstGeom prst="rect">
            <a:avLst/>
          </a:prstGeom>
          <a:noFill/>
        </p:spPr>
        <p:txBody>
          <a:bodyPr wrap="none" rtlCol="0">
            <a:spAutoFit/>
          </a:bodyPr>
          <a:lstStyle/>
          <a:p>
            <a:pPr algn="ctr"/>
            <a:r>
              <a:rPr lang="en-US" sz="1400" dirty="0" smtClean="0">
                <a:solidFill>
                  <a:schemeClr val="tx1"/>
                </a:solidFill>
              </a:rPr>
              <a:t>NDP Announcement </a:t>
            </a:r>
          </a:p>
          <a:p>
            <a:pPr algn="ctr"/>
            <a:r>
              <a:rPr lang="en-US" sz="1400" dirty="0" smtClean="0">
                <a:solidFill>
                  <a:schemeClr val="tx1"/>
                </a:solidFill>
              </a:rPr>
              <a:t>Frame</a:t>
            </a:r>
            <a:endParaRPr lang="en-US" sz="1400" dirty="0">
              <a:solidFill>
                <a:schemeClr val="tx1"/>
              </a:solidFill>
            </a:endParaRPr>
          </a:p>
        </p:txBody>
      </p:sp>
      <p:sp>
        <p:nvSpPr>
          <p:cNvPr id="12" name="Rectangle 11"/>
          <p:cNvSpPr/>
          <p:nvPr/>
        </p:nvSpPr>
        <p:spPr bwMode="auto">
          <a:xfrm>
            <a:off x="5107518" y="4033344"/>
            <a:ext cx="704849" cy="52322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NDP</a:t>
            </a:r>
          </a:p>
        </p:txBody>
      </p:sp>
      <p:sp>
        <p:nvSpPr>
          <p:cNvPr id="13" name="Rectangle 12"/>
          <p:cNvSpPr/>
          <p:nvPr/>
        </p:nvSpPr>
        <p:spPr bwMode="auto">
          <a:xfrm>
            <a:off x="6096000" y="4033344"/>
            <a:ext cx="1371600" cy="523220"/>
          </a:xfrm>
          <a:prstGeom prst="rect">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TextBox 13"/>
          <p:cNvSpPr txBox="1"/>
          <p:nvPr/>
        </p:nvSpPr>
        <p:spPr>
          <a:xfrm>
            <a:off x="5969718" y="4018892"/>
            <a:ext cx="1624163" cy="523220"/>
          </a:xfrm>
          <a:prstGeom prst="rect">
            <a:avLst/>
          </a:prstGeom>
          <a:noFill/>
        </p:spPr>
        <p:txBody>
          <a:bodyPr wrap="none" rtlCol="0">
            <a:spAutoFit/>
          </a:bodyPr>
          <a:lstStyle/>
          <a:p>
            <a:pPr algn="ctr"/>
            <a:r>
              <a:rPr lang="en-US" sz="1400" dirty="0" smtClean="0">
                <a:solidFill>
                  <a:schemeClr val="tx1"/>
                </a:solidFill>
              </a:rPr>
              <a:t>Polling for </a:t>
            </a:r>
          </a:p>
          <a:p>
            <a:pPr algn="ctr"/>
            <a:r>
              <a:rPr lang="en-US" sz="1400" dirty="0">
                <a:solidFill>
                  <a:schemeClr val="tx1"/>
                </a:solidFill>
              </a:rPr>
              <a:t>b</a:t>
            </a:r>
            <a:r>
              <a:rPr lang="en-US" sz="1400" dirty="0" smtClean="0">
                <a:solidFill>
                  <a:schemeClr val="tx1"/>
                </a:solidFill>
              </a:rPr>
              <a:t>eamforming report</a:t>
            </a:r>
            <a:endParaRPr lang="en-US" sz="1400" dirty="0">
              <a:solidFill>
                <a:schemeClr val="tx1"/>
              </a:solidFill>
            </a:endParaRPr>
          </a:p>
        </p:txBody>
      </p:sp>
      <p:sp>
        <p:nvSpPr>
          <p:cNvPr id="15" name="TextBox 14"/>
          <p:cNvSpPr txBox="1"/>
          <p:nvPr/>
        </p:nvSpPr>
        <p:spPr>
          <a:xfrm>
            <a:off x="9221653" y="4172780"/>
            <a:ext cx="1351652" cy="369332"/>
          </a:xfrm>
          <a:prstGeom prst="rect">
            <a:avLst/>
          </a:prstGeom>
          <a:noFill/>
        </p:spPr>
        <p:txBody>
          <a:bodyPr wrap="none" rtlCol="0">
            <a:spAutoFit/>
          </a:bodyPr>
          <a:lstStyle/>
          <a:p>
            <a:r>
              <a:rPr lang="en-US" sz="1800" dirty="0" err="1" smtClean="0">
                <a:solidFill>
                  <a:schemeClr val="tx1"/>
                </a:solidFill>
              </a:rPr>
              <a:t>Beamformer</a:t>
            </a:r>
            <a:endParaRPr lang="en-US" sz="1800" dirty="0">
              <a:solidFill>
                <a:schemeClr val="tx1"/>
              </a:solidFill>
            </a:endParaRPr>
          </a:p>
        </p:txBody>
      </p:sp>
      <p:sp>
        <p:nvSpPr>
          <p:cNvPr id="16" name="TextBox 15"/>
          <p:cNvSpPr txBox="1"/>
          <p:nvPr/>
        </p:nvSpPr>
        <p:spPr>
          <a:xfrm>
            <a:off x="9266770" y="5144107"/>
            <a:ext cx="1467068" cy="369332"/>
          </a:xfrm>
          <a:prstGeom prst="rect">
            <a:avLst/>
          </a:prstGeom>
          <a:noFill/>
        </p:spPr>
        <p:txBody>
          <a:bodyPr wrap="none" rtlCol="0">
            <a:spAutoFit/>
          </a:bodyPr>
          <a:lstStyle/>
          <a:p>
            <a:r>
              <a:rPr lang="en-US" sz="1800" dirty="0" err="1" smtClean="0">
                <a:solidFill>
                  <a:schemeClr val="tx1"/>
                </a:solidFill>
              </a:rPr>
              <a:t>Beamformees</a:t>
            </a:r>
            <a:endParaRPr lang="en-US" sz="1800" dirty="0">
              <a:solidFill>
                <a:schemeClr val="tx1"/>
              </a:solidFill>
            </a:endParaRPr>
          </a:p>
        </p:txBody>
      </p:sp>
      <p:sp>
        <p:nvSpPr>
          <p:cNvPr id="17" name="Rectangle 16"/>
          <p:cNvSpPr/>
          <p:nvPr/>
        </p:nvSpPr>
        <p:spPr bwMode="auto">
          <a:xfrm>
            <a:off x="7924800" y="4876800"/>
            <a:ext cx="914400" cy="609600"/>
          </a:xfrm>
          <a:prstGeom prst="rect">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964490" y="4953001"/>
            <a:ext cx="902811" cy="369332"/>
          </a:xfrm>
          <a:prstGeom prst="rect">
            <a:avLst/>
          </a:prstGeom>
          <a:noFill/>
        </p:spPr>
        <p:txBody>
          <a:bodyPr wrap="none" rtlCol="0">
            <a:spAutoFit/>
          </a:bodyPr>
          <a:lstStyle/>
          <a:p>
            <a:r>
              <a:rPr lang="en-US" sz="1800" dirty="0" smtClean="0">
                <a:solidFill>
                  <a:schemeClr val="tx1"/>
                </a:solidFill>
              </a:rPr>
              <a:t>Reports</a:t>
            </a:r>
            <a:endParaRPr lang="en-US"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Sensing Procedure (I)</a:t>
            </a:r>
            <a:endParaRPr lang="en-US" dirty="0"/>
          </a:p>
        </p:txBody>
      </p:sp>
      <p:sp>
        <p:nvSpPr>
          <p:cNvPr id="3" name="Content Placeholder 2"/>
          <p:cNvSpPr>
            <a:spLocks noGrp="1"/>
          </p:cNvSpPr>
          <p:nvPr>
            <p:ph idx="1"/>
          </p:nvPr>
        </p:nvSpPr>
        <p:spPr>
          <a:xfrm>
            <a:off x="914401" y="5105400"/>
            <a:ext cx="10361084" cy="989014"/>
          </a:xfrm>
        </p:spPr>
        <p:txBody>
          <a:bodyPr/>
          <a:lstStyle/>
          <a:p>
            <a:pPr>
              <a:buFont typeface="Arial" panose="020B0604020202020204" pitchFamily="34" charset="0"/>
              <a:buChar char="•"/>
            </a:pPr>
            <a:r>
              <a:rPr lang="en-US" sz="2000" dirty="0"/>
              <a:t>Sensing Initiator: Usually </a:t>
            </a:r>
            <a:r>
              <a:rPr lang="en-US" sz="2000" dirty="0" smtClean="0"/>
              <a:t>resides </a:t>
            </a:r>
            <a:r>
              <a:rPr lang="en-US" sz="2000" dirty="0"/>
              <a:t>at the AP but maybe also a non-AP STA. It initiates the sensing process and determines which devices are requested to send </a:t>
            </a:r>
            <a:r>
              <a:rPr lang="en-US" sz="2000" dirty="0" smtClean="0">
                <a:solidFill>
                  <a:schemeClr val="tx1"/>
                </a:solidFill>
              </a:rPr>
              <a:t>sensing</a:t>
            </a:r>
            <a:r>
              <a:rPr lang="en-US" sz="2000" dirty="0" smtClean="0">
                <a:solidFill>
                  <a:srgbClr val="0000FF"/>
                </a:solidFill>
              </a:rPr>
              <a:t> </a:t>
            </a:r>
            <a:r>
              <a:rPr lang="en-US" sz="2000" dirty="0"/>
              <a:t>feedback. </a:t>
            </a:r>
          </a:p>
          <a:p>
            <a:pPr>
              <a:buFont typeface="Arial" panose="020B0604020202020204" pitchFamily="34" charset="0"/>
              <a:buChar char="•"/>
            </a:pPr>
            <a:r>
              <a:rPr lang="en-US" sz="2000" dirty="0"/>
              <a:t>Sensing Responder: </a:t>
            </a:r>
            <a:r>
              <a:rPr lang="en-US" sz="2000" dirty="0" smtClean="0"/>
              <a:t>Receives </a:t>
            </a:r>
            <a:r>
              <a:rPr lang="en-US" sz="2000" dirty="0"/>
              <a:t>the sensing request, e.g. sensing </a:t>
            </a:r>
            <a:r>
              <a:rPr lang="en-US" sz="2000" dirty="0" smtClean="0"/>
              <a:t>reference sequence </a:t>
            </a:r>
            <a:r>
              <a:rPr lang="en-US" sz="2000" dirty="0"/>
              <a:t>and </a:t>
            </a:r>
            <a:r>
              <a:rPr lang="en-US" sz="2000" dirty="0" smtClean="0"/>
              <a:t>sends </a:t>
            </a:r>
            <a:r>
              <a:rPr lang="en-US" sz="2000" dirty="0"/>
              <a:t>feedback back to the sensing </a:t>
            </a:r>
            <a:r>
              <a:rPr lang="en-US" sz="2000" dirty="0" smtClean="0"/>
              <a:t>initiator.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John Doe, Some Company</a:t>
            </a:r>
            <a:endParaRPr lang="en-GB" dirty="0"/>
          </a:p>
        </p:txBody>
      </p:sp>
      <p:sp>
        <p:nvSpPr>
          <p:cNvPr id="6" name="Date Placeholder 5"/>
          <p:cNvSpPr>
            <a:spLocks noGrp="1"/>
          </p:cNvSpPr>
          <p:nvPr>
            <p:ph type="dt" idx="15"/>
          </p:nvPr>
        </p:nvSpPr>
        <p:spPr/>
        <p:txBody>
          <a:bodyPr/>
          <a:lstStyle/>
          <a:p>
            <a:r>
              <a:rPr lang="en-US" smtClean="0"/>
              <a:t>May 2021</a:t>
            </a:r>
            <a:endParaRPr lang="en-GB" dirty="0"/>
          </a:p>
        </p:txBody>
      </p:sp>
      <p:sp>
        <p:nvSpPr>
          <p:cNvPr id="7" name="Rectangle 6"/>
          <p:cNvSpPr/>
          <p:nvPr/>
        </p:nvSpPr>
        <p:spPr>
          <a:xfrm>
            <a:off x="2652384" y="2449245"/>
            <a:ext cx="1038225" cy="22288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TextBox 4"/>
          <p:cNvSpPr txBox="1"/>
          <p:nvPr/>
        </p:nvSpPr>
        <p:spPr>
          <a:xfrm rot="16200000">
            <a:off x="2242808" y="3229635"/>
            <a:ext cx="1701556"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AP</a:t>
            </a:r>
          </a:p>
          <a:p>
            <a:pPr algn="ctr"/>
            <a:r>
              <a:rPr lang="en-US" dirty="0" smtClean="0"/>
              <a:t>Sensing Initiator</a:t>
            </a:r>
            <a:endParaRPr lang="en-US" dirty="0"/>
          </a:p>
        </p:txBody>
      </p:sp>
      <p:sp>
        <p:nvSpPr>
          <p:cNvPr id="9" name="Rounded Rectangle 8"/>
          <p:cNvSpPr/>
          <p:nvPr/>
        </p:nvSpPr>
        <p:spPr>
          <a:xfrm>
            <a:off x="9003588" y="2184018"/>
            <a:ext cx="536028" cy="789753"/>
          </a:xfrm>
          <a:prstGeom prst="round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ounded Rectangle 9"/>
          <p:cNvSpPr/>
          <p:nvPr/>
        </p:nvSpPr>
        <p:spPr>
          <a:xfrm>
            <a:off x="9003588" y="3884230"/>
            <a:ext cx="536028" cy="7897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TextBox 19"/>
          <p:cNvSpPr txBox="1"/>
          <p:nvPr/>
        </p:nvSpPr>
        <p:spPr>
          <a:xfrm rot="16200000">
            <a:off x="8780097" y="2317284"/>
            <a:ext cx="970202"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dirty="0" smtClean="0"/>
              <a:t>Sensing</a:t>
            </a:r>
          </a:p>
          <a:p>
            <a:pPr algn="ctr"/>
            <a:r>
              <a:rPr lang="en-US" sz="1400" dirty="0" smtClean="0"/>
              <a:t>Responder</a:t>
            </a:r>
            <a:endParaRPr lang="en-US" sz="1400" dirty="0"/>
          </a:p>
        </p:txBody>
      </p:sp>
      <p:sp>
        <p:nvSpPr>
          <p:cNvPr id="12" name="TextBox 20"/>
          <p:cNvSpPr txBox="1"/>
          <p:nvPr/>
        </p:nvSpPr>
        <p:spPr>
          <a:xfrm rot="16200000">
            <a:off x="8780097" y="4017496"/>
            <a:ext cx="970202"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dirty="0" smtClean="0"/>
              <a:t>Sensing</a:t>
            </a:r>
          </a:p>
          <a:p>
            <a:pPr algn="ctr"/>
            <a:r>
              <a:rPr lang="en-US" sz="1400" dirty="0" smtClean="0"/>
              <a:t>Responder</a:t>
            </a:r>
            <a:endParaRPr lang="en-US" sz="1400" dirty="0"/>
          </a:p>
        </p:txBody>
      </p:sp>
      <p:pic>
        <p:nvPicPr>
          <p:cNvPr id="14" name="Content Placeholder 26"/>
          <p:cNvPicPr>
            <a:picLocks noGrp="1"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30333" y="2645738"/>
            <a:ext cx="788973" cy="1505198"/>
          </a:xfrm>
          <a:prstGeom prst="rect">
            <a:avLst/>
          </a:prstGeom>
        </p:spPr>
      </p:pic>
      <p:cxnSp>
        <p:nvCxnSpPr>
          <p:cNvPr id="15" name="Straight Arrow Connector 14"/>
          <p:cNvCxnSpPr/>
          <p:nvPr/>
        </p:nvCxnSpPr>
        <p:spPr>
          <a:xfrm flipV="1">
            <a:off x="3843009" y="3525570"/>
            <a:ext cx="4895850" cy="2857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629400" y="2449245"/>
            <a:ext cx="1003801" cy="461665"/>
          </a:xfrm>
          <a:prstGeom prst="rect">
            <a:avLst/>
          </a:prstGeom>
          <a:noFill/>
        </p:spPr>
        <p:txBody>
          <a:bodyPr wrap="none" rtlCol="0">
            <a:spAutoFit/>
          </a:bodyPr>
          <a:lstStyle/>
          <a:p>
            <a:r>
              <a:rPr lang="en-US" dirty="0" smtClean="0">
                <a:solidFill>
                  <a:schemeClr val="tx1"/>
                </a:solidFill>
              </a:rPr>
              <a:t>Object</a:t>
            </a:r>
            <a:endParaRPr lang="en-US" dirty="0">
              <a:solidFill>
                <a:schemeClr val="tx1"/>
              </a:solidFill>
            </a:endParaRPr>
          </a:p>
        </p:txBody>
      </p:sp>
    </p:spTree>
    <p:extLst>
      <p:ext uri="{BB962C8B-B14F-4D97-AF65-F5344CB8AC3E}">
        <p14:creationId xmlns:p14="http://schemas.microsoft.com/office/powerpoint/2010/main" val="223365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57200"/>
            <a:ext cx="10361084" cy="1065213"/>
          </a:xfrm>
        </p:spPr>
        <p:txBody>
          <a:bodyPr/>
          <a:lstStyle/>
          <a:p>
            <a:r>
              <a:rPr lang="en-US" dirty="0" smtClean="0"/>
              <a:t>Sensing Procedure (II)</a:t>
            </a:r>
            <a:endParaRPr lang="en-US" dirty="0"/>
          </a:p>
        </p:txBody>
      </p:sp>
      <p:sp>
        <p:nvSpPr>
          <p:cNvPr id="3" name="Content Placeholder 2"/>
          <p:cNvSpPr>
            <a:spLocks noGrp="1"/>
          </p:cNvSpPr>
          <p:nvPr>
            <p:ph idx="1"/>
          </p:nvPr>
        </p:nvSpPr>
        <p:spPr>
          <a:xfrm>
            <a:off x="914401" y="4682331"/>
            <a:ext cx="10361084" cy="1296987"/>
          </a:xfrm>
        </p:spPr>
        <p:txBody>
          <a:bodyPr/>
          <a:lstStyle/>
          <a:p>
            <a:pPr>
              <a:buFont typeface="Arial" panose="020B0604020202020204" pitchFamily="34" charset="0"/>
              <a:buChar char="•"/>
            </a:pPr>
            <a:r>
              <a:rPr lang="en-US" sz="1800" dirty="0" smtClean="0"/>
              <a:t>Sensing Announcing (SA) frame includes the identity of devices to participate in sensing and from which measurement feedback is required. It may also include other parameters such as the type of the feedback, etc.</a:t>
            </a:r>
          </a:p>
          <a:p>
            <a:pPr>
              <a:buFont typeface="Arial" panose="020B0604020202020204" pitchFamily="34" charset="0"/>
              <a:buChar char="•"/>
            </a:pPr>
            <a:r>
              <a:rPr lang="en-US" sz="1800" dirty="0" smtClean="0"/>
              <a:t>Sensing Reference Sequence may be LTF-like sequence</a:t>
            </a:r>
          </a:p>
          <a:p>
            <a:pPr>
              <a:buFont typeface="Arial" panose="020B0604020202020204" pitchFamily="34" charset="0"/>
              <a:buChar char="•"/>
            </a:pPr>
            <a:r>
              <a:rPr lang="en-US" sz="1800" dirty="0" smtClean="0"/>
              <a:t>Sensing Feedback Report may be transmitted in parallel (as shown above) or serially by polling each responder</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John Doe, Some Company</a:t>
            </a:r>
            <a:endParaRPr lang="en-GB" dirty="0"/>
          </a:p>
        </p:txBody>
      </p:sp>
      <p:sp>
        <p:nvSpPr>
          <p:cNvPr id="6" name="Date Placeholder 5"/>
          <p:cNvSpPr>
            <a:spLocks noGrp="1"/>
          </p:cNvSpPr>
          <p:nvPr>
            <p:ph type="dt" idx="15"/>
          </p:nvPr>
        </p:nvSpPr>
        <p:spPr/>
        <p:txBody>
          <a:bodyPr/>
          <a:lstStyle/>
          <a:p>
            <a:r>
              <a:rPr lang="en-US" smtClean="0"/>
              <a:t>May 2021</a:t>
            </a:r>
            <a:endParaRPr lang="en-GB" dirty="0"/>
          </a:p>
        </p:txBody>
      </p:sp>
      <p:cxnSp>
        <p:nvCxnSpPr>
          <p:cNvPr id="8" name="Straight Connector 7"/>
          <p:cNvCxnSpPr/>
          <p:nvPr/>
        </p:nvCxnSpPr>
        <p:spPr bwMode="auto">
          <a:xfrm>
            <a:off x="1295400" y="2706230"/>
            <a:ext cx="9144000" cy="0"/>
          </a:xfrm>
          <a:prstGeom prst="line">
            <a:avLst/>
          </a:prstGeom>
          <a:solidFill>
            <a:srgbClr val="00B8FF"/>
          </a:solidFill>
          <a:ln w="31750"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1295400" y="4535030"/>
            <a:ext cx="9144000" cy="0"/>
          </a:xfrm>
          <a:prstGeom prst="line">
            <a:avLst/>
          </a:prstGeom>
          <a:solidFill>
            <a:srgbClr val="00B8FF"/>
          </a:solidFill>
          <a:ln w="31750"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1295400" y="3620630"/>
            <a:ext cx="9144000" cy="0"/>
          </a:xfrm>
          <a:prstGeom prst="line">
            <a:avLst/>
          </a:prstGeom>
          <a:solidFill>
            <a:srgbClr val="00B8FF"/>
          </a:solidFill>
          <a:ln w="31750" cap="flat" cmpd="sng" algn="ctr">
            <a:solidFill>
              <a:schemeClr val="tx1"/>
            </a:solidFill>
            <a:prstDash val="solid"/>
            <a:round/>
            <a:headEnd type="none" w="med" len="med"/>
            <a:tailEnd type="none" w="med" len="med"/>
          </a:ln>
          <a:effectLst/>
        </p:spPr>
      </p:cxnSp>
      <p:sp>
        <p:nvSpPr>
          <p:cNvPr id="11" name="Rectangle 10"/>
          <p:cNvSpPr/>
          <p:nvPr/>
        </p:nvSpPr>
        <p:spPr bwMode="auto">
          <a:xfrm>
            <a:off x="1981200" y="2022020"/>
            <a:ext cx="1676400" cy="684210"/>
          </a:xfrm>
          <a:prstGeom prst="rect">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TextBox 13"/>
          <p:cNvSpPr txBox="1"/>
          <p:nvPr/>
        </p:nvSpPr>
        <p:spPr>
          <a:xfrm>
            <a:off x="1905000" y="1983460"/>
            <a:ext cx="1828800" cy="738664"/>
          </a:xfrm>
          <a:prstGeom prst="rect">
            <a:avLst/>
          </a:prstGeom>
          <a:noFill/>
        </p:spPr>
        <p:txBody>
          <a:bodyPr wrap="square" rtlCol="0">
            <a:spAutoFit/>
          </a:bodyPr>
          <a:lstStyle/>
          <a:p>
            <a:pPr algn="ctr"/>
            <a:r>
              <a:rPr lang="en-US" sz="1400" dirty="0" smtClean="0">
                <a:solidFill>
                  <a:schemeClr val="tx1"/>
                </a:solidFill>
              </a:rPr>
              <a:t>Sensing </a:t>
            </a:r>
          </a:p>
          <a:p>
            <a:pPr algn="ctr"/>
            <a:r>
              <a:rPr lang="en-US" sz="1400" dirty="0" smtClean="0">
                <a:solidFill>
                  <a:schemeClr val="tx1"/>
                </a:solidFill>
              </a:rPr>
              <a:t>Announcement (SA) Frame</a:t>
            </a:r>
            <a:endParaRPr lang="en-US" sz="1400" dirty="0">
              <a:solidFill>
                <a:schemeClr val="tx1"/>
              </a:solidFill>
            </a:endParaRPr>
          </a:p>
        </p:txBody>
      </p:sp>
      <p:sp>
        <p:nvSpPr>
          <p:cNvPr id="15" name="Rectangle 14"/>
          <p:cNvSpPr/>
          <p:nvPr/>
        </p:nvSpPr>
        <p:spPr bwMode="auto">
          <a:xfrm>
            <a:off x="4114800" y="2022020"/>
            <a:ext cx="990600" cy="684210"/>
          </a:xfrm>
          <a:prstGeom prst="rect">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TextBox 15"/>
          <p:cNvSpPr txBox="1"/>
          <p:nvPr/>
        </p:nvSpPr>
        <p:spPr>
          <a:xfrm>
            <a:off x="3848100" y="1955898"/>
            <a:ext cx="1524000" cy="738664"/>
          </a:xfrm>
          <a:prstGeom prst="rect">
            <a:avLst/>
          </a:prstGeom>
          <a:noFill/>
        </p:spPr>
        <p:txBody>
          <a:bodyPr wrap="square" rtlCol="0">
            <a:spAutoFit/>
          </a:bodyPr>
          <a:lstStyle/>
          <a:p>
            <a:pPr algn="ctr"/>
            <a:r>
              <a:rPr lang="en-US" sz="1400" dirty="0" smtClean="0">
                <a:solidFill>
                  <a:schemeClr val="tx1"/>
                </a:solidFill>
              </a:rPr>
              <a:t>Sensing</a:t>
            </a:r>
          </a:p>
          <a:p>
            <a:pPr algn="ctr"/>
            <a:r>
              <a:rPr lang="en-US" sz="1400" dirty="0" smtClean="0">
                <a:solidFill>
                  <a:schemeClr val="tx1"/>
                </a:solidFill>
              </a:rPr>
              <a:t>Reference</a:t>
            </a:r>
          </a:p>
          <a:p>
            <a:pPr algn="ctr"/>
            <a:r>
              <a:rPr lang="en-US" sz="1400" dirty="0" smtClean="0">
                <a:solidFill>
                  <a:schemeClr val="tx1"/>
                </a:solidFill>
              </a:rPr>
              <a:t>Sequence</a:t>
            </a:r>
            <a:endParaRPr lang="en-US" sz="1400" dirty="0">
              <a:solidFill>
                <a:schemeClr val="tx1"/>
              </a:solidFill>
            </a:endParaRPr>
          </a:p>
        </p:txBody>
      </p:sp>
      <p:sp>
        <p:nvSpPr>
          <p:cNvPr id="17" name="Rectangle 16"/>
          <p:cNvSpPr/>
          <p:nvPr/>
        </p:nvSpPr>
        <p:spPr bwMode="auto">
          <a:xfrm>
            <a:off x="5638800" y="2020430"/>
            <a:ext cx="990600" cy="684210"/>
          </a:xfrm>
          <a:prstGeom prst="rect">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5353707" y="1972705"/>
            <a:ext cx="1524000" cy="738664"/>
          </a:xfrm>
          <a:prstGeom prst="rect">
            <a:avLst/>
          </a:prstGeom>
          <a:noFill/>
        </p:spPr>
        <p:txBody>
          <a:bodyPr wrap="square" rtlCol="0">
            <a:spAutoFit/>
          </a:bodyPr>
          <a:lstStyle/>
          <a:p>
            <a:pPr algn="ctr"/>
            <a:r>
              <a:rPr lang="en-US" sz="1400" dirty="0" smtClean="0">
                <a:solidFill>
                  <a:schemeClr val="tx1"/>
                </a:solidFill>
              </a:rPr>
              <a:t>Sensing</a:t>
            </a:r>
          </a:p>
          <a:p>
            <a:pPr algn="ctr"/>
            <a:r>
              <a:rPr lang="en-US" sz="1400" dirty="0" smtClean="0">
                <a:solidFill>
                  <a:schemeClr val="tx1"/>
                </a:solidFill>
              </a:rPr>
              <a:t>Feedback</a:t>
            </a:r>
          </a:p>
          <a:p>
            <a:pPr algn="ctr"/>
            <a:r>
              <a:rPr lang="en-US" sz="1400" dirty="0" smtClean="0">
                <a:solidFill>
                  <a:schemeClr val="tx1"/>
                </a:solidFill>
              </a:rPr>
              <a:t>Request</a:t>
            </a:r>
          </a:p>
        </p:txBody>
      </p:sp>
      <p:sp>
        <p:nvSpPr>
          <p:cNvPr id="20" name="Rectangle 19"/>
          <p:cNvSpPr/>
          <p:nvPr/>
        </p:nvSpPr>
        <p:spPr bwMode="auto">
          <a:xfrm>
            <a:off x="7239000" y="3009443"/>
            <a:ext cx="1656693" cy="611187"/>
          </a:xfrm>
          <a:prstGeom prst="rect">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extBox 20"/>
          <p:cNvSpPr txBox="1"/>
          <p:nvPr/>
        </p:nvSpPr>
        <p:spPr>
          <a:xfrm>
            <a:off x="7630367" y="2934830"/>
            <a:ext cx="873957" cy="738664"/>
          </a:xfrm>
          <a:prstGeom prst="rect">
            <a:avLst/>
          </a:prstGeom>
          <a:noFill/>
        </p:spPr>
        <p:txBody>
          <a:bodyPr wrap="none" rtlCol="0">
            <a:spAutoFit/>
          </a:bodyPr>
          <a:lstStyle/>
          <a:p>
            <a:pPr algn="ctr"/>
            <a:r>
              <a:rPr lang="en-US" sz="1400" dirty="0" smtClean="0">
                <a:solidFill>
                  <a:schemeClr val="tx1"/>
                </a:solidFill>
              </a:rPr>
              <a:t>Sensing</a:t>
            </a:r>
          </a:p>
          <a:p>
            <a:pPr algn="ctr"/>
            <a:r>
              <a:rPr lang="en-US" sz="1400" dirty="0" smtClean="0">
                <a:solidFill>
                  <a:schemeClr val="tx1"/>
                </a:solidFill>
              </a:rPr>
              <a:t>Feedback</a:t>
            </a:r>
          </a:p>
          <a:p>
            <a:pPr algn="ctr"/>
            <a:r>
              <a:rPr lang="en-US" sz="1400" dirty="0" smtClean="0">
                <a:solidFill>
                  <a:schemeClr val="tx1"/>
                </a:solidFill>
              </a:rPr>
              <a:t>Report</a:t>
            </a:r>
            <a:endParaRPr lang="en-US" sz="1400" dirty="0">
              <a:solidFill>
                <a:schemeClr val="tx1"/>
              </a:solidFill>
            </a:endParaRPr>
          </a:p>
        </p:txBody>
      </p:sp>
      <p:sp>
        <p:nvSpPr>
          <p:cNvPr id="22" name="Rectangle 21"/>
          <p:cNvSpPr/>
          <p:nvPr/>
        </p:nvSpPr>
        <p:spPr bwMode="auto">
          <a:xfrm>
            <a:off x="7239000" y="3907949"/>
            <a:ext cx="1656693" cy="611187"/>
          </a:xfrm>
          <a:prstGeom prst="rect">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TextBox 22"/>
          <p:cNvSpPr txBox="1"/>
          <p:nvPr/>
        </p:nvSpPr>
        <p:spPr>
          <a:xfrm>
            <a:off x="7630367" y="3833336"/>
            <a:ext cx="873957" cy="738664"/>
          </a:xfrm>
          <a:prstGeom prst="rect">
            <a:avLst/>
          </a:prstGeom>
          <a:noFill/>
        </p:spPr>
        <p:txBody>
          <a:bodyPr wrap="none" rtlCol="0">
            <a:spAutoFit/>
          </a:bodyPr>
          <a:lstStyle/>
          <a:p>
            <a:pPr algn="ctr"/>
            <a:r>
              <a:rPr lang="en-US" sz="1400" dirty="0" smtClean="0">
                <a:solidFill>
                  <a:schemeClr val="tx1"/>
                </a:solidFill>
              </a:rPr>
              <a:t>Sensing</a:t>
            </a:r>
          </a:p>
          <a:p>
            <a:pPr algn="ctr"/>
            <a:r>
              <a:rPr lang="en-US" sz="1400" dirty="0" smtClean="0">
                <a:solidFill>
                  <a:schemeClr val="tx1"/>
                </a:solidFill>
              </a:rPr>
              <a:t>Feedback</a:t>
            </a:r>
          </a:p>
          <a:p>
            <a:pPr algn="ctr"/>
            <a:r>
              <a:rPr lang="en-US" sz="1400" dirty="0" smtClean="0">
                <a:solidFill>
                  <a:schemeClr val="tx1"/>
                </a:solidFill>
              </a:rPr>
              <a:t>Report</a:t>
            </a:r>
            <a:endParaRPr lang="en-US" sz="1400" dirty="0">
              <a:solidFill>
                <a:schemeClr val="tx1"/>
              </a:solidFill>
            </a:endParaRPr>
          </a:p>
        </p:txBody>
      </p:sp>
      <p:sp>
        <p:nvSpPr>
          <p:cNvPr id="24" name="TextBox 23"/>
          <p:cNvSpPr txBox="1"/>
          <p:nvPr/>
        </p:nvSpPr>
        <p:spPr>
          <a:xfrm>
            <a:off x="10439400" y="2341672"/>
            <a:ext cx="1173719" cy="461665"/>
          </a:xfrm>
          <a:prstGeom prst="rect">
            <a:avLst/>
          </a:prstGeom>
          <a:noFill/>
        </p:spPr>
        <p:txBody>
          <a:bodyPr wrap="none" rtlCol="0">
            <a:spAutoFit/>
          </a:bodyPr>
          <a:lstStyle/>
          <a:p>
            <a:r>
              <a:rPr lang="en-US" dirty="0" smtClean="0">
                <a:solidFill>
                  <a:schemeClr val="tx1"/>
                </a:solidFill>
              </a:rPr>
              <a:t>Initiator</a:t>
            </a:r>
            <a:endParaRPr lang="en-US" dirty="0">
              <a:solidFill>
                <a:schemeClr val="tx1"/>
              </a:solidFill>
            </a:endParaRPr>
          </a:p>
        </p:txBody>
      </p:sp>
      <p:sp>
        <p:nvSpPr>
          <p:cNvPr id="25" name="TextBox 24"/>
          <p:cNvSpPr txBox="1"/>
          <p:nvPr/>
        </p:nvSpPr>
        <p:spPr>
          <a:xfrm>
            <a:off x="10406325" y="3322561"/>
            <a:ext cx="1281120" cy="400110"/>
          </a:xfrm>
          <a:prstGeom prst="rect">
            <a:avLst/>
          </a:prstGeom>
          <a:noFill/>
        </p:spPr>
        <p:txBody>
          <a:bodyPr wrap="none" rtlCol="0">
            <a:spAutoFit/>
          </a:bodyPr>
          <a:lstStyle/>
          <a:p>
            <a:r>
              <a:rPr lang="en-US" sz="2000" dirty="0" smtClean="0">
                <a:solidFill>
                  <a:schemeClr val="tx1"/>
                </a:solidFill>
              </a:rPr>
              <a:t>Responder</a:t>
            </a:r>
            <a:endParaRPr lang="en-US" sz="2000" dirty="0">
              <a:solidFill>
                <a:schemeClr val="tx1"/>
              </a:solidFill>
            </a:endParaRPr>
          </a:p>
        </p:txBody>
      </p:sp>
      <p:sp>
        <p:nvSpPr>
          <p:cNvPr id="28" name="TextBox 27"/>
          <p:cNvSpPr txBox="1"/>
          <p:nvPr/>
        </p:nvSpPr>
        <p:spPr>
          <a:xfrm>
            <a:off x="10520624" y="4145486"/>
            <a:ext cx="1281120" cy="400110"/>
          </a:xfrm>
          <a:prstGeom prst="rect">
            <a:avLst/>
          </a:prstGeom>
          <a:noFill/>
        </p:spPr>
        <p:txBody>
          <a:bodyPr wrap="none" rtlCol="0">
            <a:spAutoFit/>
          </a:bodyPr>
          <a:lstStyle/>
          <a:p>
            <a:r>
              <a:rPr lang="en-US" sz="2000" dirty="0" smtClean="0">
                <a:solidFill>
                  <a:schemeClr val="tx1"/>
                </a:solidFill>
              </a:rPr>
              <a:t>Responder</a:t>
            </a:r>
            <a:endParaRPr lang="en-US" sz="2000" dirty="0">
              <a:solidFill>
                <a:schemeClr val="tx1"/>
              </a:solidFill>
            </a:endParaRPr>
          </a:p>
        </p:txBody>
      </p:sp>
      <p:cxnSp>
        <p:nvCxnSpPr>
          <p:cNvPr id="12" name="Straight Connector 11"/>
          <p:cNvCxnSpPr/>
          <p:nvPr/>
        </p:nvCxnSpPr>
        <p:spPr bwMode="auto">
          <a:xfrm>
            <a:off x="3848100" y="1522413"/>
            <a:ext cx="0" cy="315991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TextBox 12"/>
          <p:cNvSpPr txBox="1"/>
          <p:nvPr/>
        </p:nvSpPr>
        <p:spPr>
          <a:xfrm>
            <a:off x="2353756" y="1309567"/>
            <a:ext cx="663964" cy="584775"/>
          </a:xfrm>
          <a:prstGeom prst="rect">
            <a:avLst/>
          </a:prstGeom>
          <a:solidFill>
            <a:srgbClr val="FFFFFF"/>
          </a:solidFill>
        </p:spPr>
        <p:txBody>
          <a:bodyPr wrap="none" rtlCol="0">
            <a:spAutoFit/>
          </a:bodyPr>
          <a:lstStyle/>
          <a:p>
            <a:pPr algn="ctr"/>
            <a:r>
              <a:rPr lang="en-US" sz="1600" dirty="0">
                <a:solidFill>
                  <a:schemeClr val="tx1"/>
                </a:solidFill>
              </a:rPr>
              <a:t>Setup</a:t>
            </a:r>
          </a:p>
          <a:p>
            <a:pPr algn="ctr"/>
            <a:r>
              <a:rPr lang="en-US" sz="1600" dirty="0">
                <a:solidFill>
                  <a:schemeClr val="tx1"/>
                </a:solidFill>
              </a:rPr>
              <a:t>Phase</a:t>
            </a:r>
          </a:p>
        </p:txBody>
      </p:sp>
      <p:sp>
        <p:nvSpPr>
          <p:cNvPr id="27" name="TextBox 26"/>
          <p:cNvSpPr txBox="1"/>
          <p:nvPr/>
        </p:nvSpPr>
        <p:spPr>
          <a:xfrm>
            <a:off x="3989324" y="1367156"/>
            <a:ext cx="1164101" cy="523220"/>
          </a:xfrm>
          <a:prstGeom prst="rect">
            <a:avLst/>
          </a:prstGeom>
          <a:solidFill>
            <a:srgbClr val="FFFFFF"/>
          </a:solidFill>
        </p:spPr>
        <p:txBody>
          <a:bodyPr wrap="none" rtlCol="0">
            <a:spAutoFit/>
          </a:bodyPr>
          <a:lstStyle/>
          <a:p>
            <a:pPr algn="ctr"/>
            <a:r>
              <a:rPr lang="en-US" sz="1400" dirty="0" smtClean="0">
                <a:solidFill>
                  <a:schemeClr val="tx1"/>
                </a:solidFill>
              </a:rPr>
              <a:t>Measurement</a:t>
            </a:r>
          </a:p>
          <a:p>
            <a:pPr algn="ctr"/>
            <a:r>
              <a:rPr lang="en-US" sz="1400" dirty="0" smtClean="0">
                <a:solidFill>
                  <a:schemeClr val="tx1"/>
                </a:solidFill>
              </a:rPr>
              <a:t>Phase</a:t>
            </a:r>
            <a:endParaRPr lang="en-US" sz="1400" dirty="0">
              <a:solidFill>
                <a:schemeClr val="tx1"/>
              </a:solidFill>
            </a:endParaRPr>
          </a:p>
        </p:txBody>
      </p:sp>
      <p:cxnSp>
        <p:nvCxnSpPr>
          <p:cNvPr id="29" name="Straight Connector 28"/>
          <p:cNvCxnSpPr/>
          <p:nvPr/>
        </p:nvCxnSpPr>
        <p:spPr bwMode="auto">
          <a:xfrm>
            <a:off x="5372100" y="1522413"/>
            <a:ext cx="6569" cy="320851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1" name="TextBox 30"/>
          <p:cNvSpPr txBox="1"/>
          <p:nvPr/>
        </p:nvSpPr>
        <p:spPr>
          <a:xfrm>
            <a:off x="6718053" y="1347267"/>
            <a:ext cx="1007007" cy="584775"/>
          </a:xfrm>
          <a:prstGeom prst="rect">
            <a:avLst/>
          </a:prstGeom>
          <a:solidFill>
            <a:srgbClr val="FFFFFF"/>
          </a:solidFill>
        </p:spPr>
        <p:txBody>
          <a:bodyPr wrap="none" rtlCol="0">
            <a:spAutoFit/>
          </a:bodyPr>
          <a:lstStyle/>
          <a:p>
            <a:pPr algn="ctr"/>
            <a:r>
              <a:rPr lang="en-US" sz="1600" dirty="0" smtClean="0">
                <a:solidFill>
                  <a:schemeClr val="tx1"/>
                </a:solidFill>
              </a:rPr>
              <a:t>Reporting</a:t>
            </a:r>
            <a:endParaRPr lang="en-US" sz="1600" dirty="0">
              <a:solidFill>
                <a:schemeClr val="tx1"/>
              </a:solidFill>
            </a:endParaRPr>
          </a:p>
          <a:p>
            <a:pPr algn="ctr"/>
            <a:r>
              <a:rPr lang="en-US" sz="1600" dirty="0">
                <a:solidFill>
                  <a:schemeClr val="tx1"/>
                </a:solidFill>
              </a:rPr>
              <a:t>Phase</a:t>
            </a:r>
          </a:p>
        </p:txBody>
      </p:sp>
    </p:spTree>
    <p:extLst>
      <p:ext uri="{BB962C8B-B14F-4D97-AF65-F5344CB8AC3E}">
        <p14:creationId xmlns:p14="http://schemas.microsoft.com/office/powerpoint/2010/main" val="277105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Sensing Procedure (III)</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Similar to VHT and HT NDPA frames, Sensing Announcement (SA) frame can be a control frame. The format of the SA frame is TBD.</a:t>
            </a:r>
          </a:p>
          <a:p>
            <a:pPr>
              <a:buFont typeface="Arial" panose="020B0604020202020204" pitchFamily="34" charset="0"/>
              <a:buChar char="•"/>
            </a:pPr>
            <a:r>
              <a:rPr lang="en-US" dirty="0" smtClean="0"/>
              <a:t>Sensing Reference Sequence frame is similar to NDP frame and may be called Sensing NDP frame. Format is TBD.</a:t>
            </a:r>
          </a:p>
          <a:p>
            <a:pPr>
              <a:buFont typeface="Arial" panose="020B0604020202020204" pitchFamily="34" charset="0"/>
              <a:buChar char="•"/>
            </a:pPr>
            <a:r>
              <a:rPr lang="en-US" dirty="0" smtClean="0"/>
              <a:t>The  Sensing Feedback frame can be defined as a new category (Sensing Category) of Action frame. Format is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John Doe, Some Company</a:t>
            </a:r>
            <a:endParaRPr lang="en-GB" dirty="0"/>
          </a:p>
        </p:txBody>
      </p:sp>
      <p:sp>
        <p:nvSpPr>
          <p:cNvPr id="6" name="Date Placeholder 5"/>
          <p:cNvSpPr>
            <a:spLocks noGrp="1"/>
          </p:cNvSpPr>
          <p:nvPr>
            <p:ph type="dt" idx="15"/>
          </p:nvPr>
        </p:nvSpPr>
        <p:spPr/>
        <p:txBody>
          <a:bodyPr/>
          <a:lstStyle/>
          <a:p>
            <a:r>
              <a:rPr lang="en-US" smtClean="0"/>
              <a:t>May 2021</a:t>
            </a:r>
            <a:endParaRPr lang="en-GB" dirty="0"/>
          </a:p>
        </p:txBody>
      </p:sp>
    </p:spTree>
    <p:extLst>
      <p:ext uri="{BB962C8B-B14F-4D97-AF65-F5344CB8AC3E}">
        <p14:creationId xmlns:p14="http://schemas.microsoft.com/office/powerpoint/2010/main" val="4234727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you agree to include the sounding sequence shown in slide #5 in the </a:t>
            </a:r>
            <a:r>
              <a:rPr lang="en-US" dirty="0" err="1" smtClean="0"/>
              <a:t>TGbf</a:t>
            </a:r>
            <a:r>
              <a:rPr lang="en-US" dirty="0" smtClean="0"/>
              <a:t> SFD? Formats of individual frames and the reference sequence are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John Doe, Some Company</a:t>
            </a:r>
            <a:endParaRPr lang="en-GB" dirty="0"/>
          </a:p>
        </p:txBody>
      </p:sp>
      <p:sp>
        <p:nvSpPr>
          <p:cNvPr id="6" name="Date Placeholder 5"/>
          <p:cNvSpPr>
            <a:spLocks noGrp="1"/>
          </p:cNvSpPr>
          <p:nvPr>
            <p:ph type="dt" idx="15"/>
          </p:nvPr>
        </p:nvSpPr>
        <p:spPr/>
        <p:txBody>
          <a:bodyPr/>
          <a:lstStyle/>
          <a:p>
            <a:r>
              <a:rPr lang="en-US" smtClean="0"/>
              <a:t>May 2021</a:t>
            </a:r>
            <a:endParaRPr lang="en-GB" dirty="0"/>
          </a:p>
        </p:txBody>
      </p:sp>
    </p:spTree>
    <p:extLst>
      <p:ext uri="{BB962C8B-B14F-4D97-AF65-F5344CB8AC3E}">
        <p14:creationId xmlns:p14="http://schemas.microsoft.com/office/powerpoint/2010/main" val="3240472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smtClean="0"/>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279</TotalTime>
  <Words>475</Words>
  <Application>Microsoft Office PowerPoint</Application>
  <PresentationFormat>Widescreen</PresentationFormat>
  <Paragraphs>100</Paragraphs>
  <Slides>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A Proposed Sensing Procedure for 802.11bf</vt:lpstr>
      <vt:lpstr>Abstract</vt:lpstr>
      <vt:lpstr>Background</vt:lpstr>
      <vt:lpstr>Sensing Procedure (I)</vt:lpstr>
      <vt:lpstr>Sensing Procedure (II)</vt:lpstr>
      <vt:lpstr>Sensing Procedure (III)</vt:lpstr>
      <vt:lpstr>SP</vt:lpstr>
      <vt:lpstr>References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Osama AboulMagd</dc:creator>
  <cp:lastModifiedBy>Osama AboulMagd</cp:lastModifiedBy>
  <cp:revision>16</cp:revision>
  <cp:lastPrinted>1601-01-01T00:00:00Z</cp:lastPrinted>
  <dcterms:created xsi:type="dcterms:W3CDTF">2021-04-20T16:11:14Z</dcterms:created>
  <dcterms:modified xsi:type="dcterms:W3CDTF">2021-05-16T16:18:20Z</dcterms:modified>
</cp:coreProperties>
</file>