
<file path=[Content_Types].xml><?xml version="1.0" encoding="utf-8"?>
<Types xmlns="http://schemas.openxmlformats.org/package/2006/content-types">
  <Default Extension="doc" ContentType="application/msword"/>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1541" r:id="rId3"/>
    <p:sldId id="1568" r:id="rId4"/>
    <p:sldId id="1573" r:id="rId5"/>
    <p:sldId id="1569" r:id="rId6"/>
    <p:sldId id="1560" r:id="rId7"/>
    <p:sldId id="1572" r:id="rId8"/>
    <p:sldId id="1574" r:id="rId9"/>
    <p:sldId id="1577" r:id="rId10"/>
    <p:sldId id="1578" r:id="rId11"/>
    <p:sldId id="1575" r:id="rId12"/>
    <p:sldId id="1576" r:id="rId13"/>
    <p:sldId id="1579"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scaleToFitPaper="1"/>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300"/>
    <a:srgbClr val="F2DCDB"/>
    <a:srgbClr val="DA9694"/>
    <a:srgbClr val="0432FF"/>
    <a:srgbClr val="95B3D8"/>
    <a:srgbClr val="DCE6F2"/>
    <a:srgbClr val="0096FF"/>
    <a:srgbClr val="941100"/>
    <a:srgbClr val="FF66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33" autoAdjust="0"/>
    <p:restoredTop sz="91071" autoAdjust="0"/>
  </p:normalViewPr>
  <p:slideViewPr>
    <p:cSldViewPr snapToGrid="0">
      <p:cViewPr varScale="1">
        <p:scale>
          <a:sx n="105" d="100"/>
          <a:sy n="105" d="100"/>
        </p:scale>
        <p:origin x="1632"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109" d="100"/>
          <a:sy n="109" d="100"/>
        </p:scale>
        <p:origin x="3144"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802.11-18/xxxxr0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ko-KR" dirty="0"/>
              <a:t>Nov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Pascal </a:t>
            </a:r>
            <a:r>
              <a:rPr lang="en-US" dirty="0" err="1"/>
              <a:t>Thubert</a:t>
            </a:r>
            <a:r>
              <a:rPr lang="en-US" dirty="0"/>
              <a:t>, Cisco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802.11-18/xxxxr0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ko-KR" dirty="0"/>
              <a:t>Nov 2018</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Pascal </a:t>
            </a:r>
            <a:r>
              <a:rPr lang="en-US" dirty="0" err="1"/>
              <a:t>Thubert</a:t>
            </a:r>
            <a:r>
              <a:rPr lang="en-US" dirty="0"/>
              <a:t>, Cisco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802.11-18/xxxxr0</a:t>
            </a:r>
          </a:p>
        </p:txBody>
      </p:sp>
      <p:sp>
        <p:nvSpPr>
          <p:cNvPr id="5" name="Rectangle 3"/>
          <p:cNvSpPr>
            <a:spLocks noGrp="1" noChangeArrowheads="1"/>
          </p:cNvSpPr>
          <p:nvPr>
            <p:ph type="dt"/>
          </p:nvPr>
        </p:nvSpPr>
        <p:spPr>
          <a:ln/>
        </p:spPr>
        <p:txBody>
          <a:bodyPr/>
          <a:lstStyle/>
          <a:p>
            <a:r>
              <a:rPr lang="en-US" altLang="ko-KR" dirty="0"/>
              <a:t>Nov 2018</a:t>
            </a:r>
            <a:endParaRPr lang="en-US" dirty="0"/>
          </a:p>
        </p:txBody>
      </p:sp>
      <p:sp>
        <p:nvSpPr>
          <p:cNvPr id="6" name="Rectangle 6"/>
          <p:cNvSpPr>
            <a:spLocks noGrp="1" noChangeArrowheads="1"/>
          </p:cNvSpPr>
          <p:nvPr>
            <p:ph type="ftr"/>
          </p:nvPr>
        </p:nvSpPr>
        <p:spPr>
          <a:ln/>
        </p:spPr>
        <p:txBody>
          <a:bodyPr/>
          <a:lstStyle/>
          <a:p>
            <a:r>
              <a:rPr lang="en-US" dirty="0"/>
              <a:t>Pascal </a:t>
            </a:r>
            <a:r>
              <a:rPr lang="en-US" dirty="0" err="1"/>
              <a:t>Thubert</a:t>
            </a:r>
            <a:r>
              <a:rPr lang="en-US" dirty="0"/>
              <a:t>, Cisco</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802.11-18/xxxxr0</a:t>
            </a:r>
            <a:endParaRPr lang="en-US" dirty="0"/>
          </a:p>
        </p:txBody>
      </p:sp>
      <p:sp>
        <p:nvSpPr>
          <p:cNvPr id="5" name="Date Placeholder 4"/>
          <p:cNvSpPr>
            <a:spLocks noGrp="1"/>
          </p:cNvSpPr>
          <p:nvPr>
            <p:ph type="dt"/>
          </p:nvPr>
        </p:nvSpPr>
        <p:spPr/>
        <p:txBody>
          <a:bodyPr/>
          <a:lstStyle/>
          <a:p>
            <a:r>
              <a:rPr lang="en-US" altLang="ko-KR"/>
              <a:t>Nov 2018</a:t>
            </a:r>
            <a:endParaRPr lang="en-US" dirty="0"/>
          </a:p>
        </p:txBody>
      </p:sp>
      <p:sp>
        <p:nvSpPr>
          <p:cNvPr id="6" name="Footer Placeholder 5"/>
          <p:cNvSpPr>
            <a:spLocks noGrp="1"/>
          </p:cNvSpPr>
          <p:nvPr>
            <p:ph type="ftr"/>
          </p:nvPr>
        </p:nvSpPr>
        <p:spPr/>
        <p:txBody>
          <a:bodyPr/>
          <a:lstStyle/>
          <a:p>
            <a:r>
              <a:rPr lang="en-US"/>
              <a:t>Pascal Thubert, Cisco</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05661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From 802.11az draft 3.0:</a:t>
            </a:r>
          </a:p>
          <a:p>
            <a:r>
              <a:rPr lang="en-US" sz="1200" kern="1200" dirty="0">
                <a:solidFill>
                  <a:srgbClr val="000000"/>
                </a:solidFill>
                <a:effectLst/>
                <a:latin typeface="Times New Roman" pitchFamily="16" charset="0"/>
                <a:ea typeface="+mn-ea"/>
                <a:cs typeface="+mn-cs"/>
              </a:rPr>
              <a:t>When the Trigger field is set to two, an EDMG (#</a:t>
            </a:r>
            <a:r>
              <a:rPr lang="en-US" sz="1200" b="1" kern="1200" dirty="0">
                <a:solidFill>
                  <a:srgbClr val="000000"/>
                </a:solidFill>
                <a:effectLst/>
                <a:latin typeface="Times New Roman" pitchFamily="16" charset="0"/>
                <a:ea typeface="+mn-ea"/>
                <a:cs typeface="+mn-cs"/>
              </a:rPr>
              <a:t>3533</a:t>
            </a:r>
            <a:r>
              <a:rPr lang="en-US" sz="1200" kern="1200" dirty="0">
                <a:solidFill>
                  <a:srgbClr val="000000"/>
                </a:solidFill>
                <a:effectLst/>
                <a:latin typeface="Times New Roman" pitchFamily="16" charset="0"/>
                <a:ea typeface="+mn-ea"/>
                <a:cs typeface="+mn-cs"/>
              </a:rPr>
              <a:t>, #</a:t>
            </a:r>
            <a:r>
              <a:rPr lang="en-US" sz="1200" b="1" kern="1200" dirty="0">
                <a:solidFill>
                  <a:srgbClr val="000000"/>
                </a:solidFill>
                <a:effectLst/>
                <a:latin typeface="Times New Roman" pitchFamily="16" charset="0"/>
                <a:ea typeface="+mn-ea"/>
                <a:cs typeface="+mn-cs"/>
              </a:rPr>
              <a:t>3535</a:t>
            </a:r>
            <a:r>
              <a:rPr lang="en-US" sz="1200" kern="1200" dirty="0">
                <a:solidFill>
                  <a:srgbClr val="000000"/>
                </a:solidFill>
                <a:effectLst/>
                <a:latin typeface="Times New Roman" pitchFamily="16" charset="0"/>
                <a:ea typeface="+mn-ea"/>
                <a:cs typeface="+mn-cs"/>
              </a:rPr>
              <a:t>) ISTA initiates a (#</a:t>
            </a:r>
            <a:r>
              <a:rPr lang="en-US" sz="1200" b="1" kern="1200" dirty="0">
                <a:solidFill>
                  <a:srgbClr val="000000"/>
                </a:solidFill>
                <a:effectLst/>
                <a:latin typeface="Times New Roman" pitchFamily="16" charset="0"/>
                <a:ea typeface="+mn-ea"/>
                <a:cs typeface="+mn-cs"/>
              </a:rPr>
              <a:t>3533</a:t>
            </a:r>
            <a:r>
              <a:rPr lang="en-US" sz="1200" kern="1200" dirty="0">
                <a:solidFill>
                  <a:srgbClr val="000000"/>
                </a:solidFill>
                <a:effectLst/>
                <a:latin typeface="Times New Roman" pitchFamily="16" charset="0"/>
                <a:ea typeface="+mn-ea"/>
                <a:cs typeface="+mn-cs"/>
              </a:rPr>
              <a:t>, #</a:t>
            </a:r>
            <a:r>
              <a:rPr lang="en-US" sz="1200" b="1" kern="1200" dirty="0">
                <a:solidFill>
                  <a:srgbClr val="000000"/>
                </a:solidFill>
                <a:effectLst/>
                <a:latin typeface="Times New Roman" pitchFamily="16" charset="0"/>
                <a:ea typeface="+mn-ea"/>
                <a:cs typeface="+mn-cs"/>
              </a:rPr>
              <a:t>3535</a:t>
            </a:r>
            <a:r>
              <a:rPr lang="en-US" sz="1200" kern="1200" dirty="0">
                <a:solidFill>
                  <a:srgbClr val="000000"/>
                </a:solidFill>
                <a:effectLst/>
                <a:latin typeface="Times New Roman" pitchFamily="16" charset="0"/>
                <a:ea typeface="+mn-ea"/>
                <a:cs typeface="+mn-cs"/>
              </a:rPr>
              <a:t>) </a:t>
            </a:r>
            <a:endParaRPr lang="en-US" dirty="0">
              <a:effectLst/>
            </a:endParaRPr>
          </a:p>
          <a:p>
            <a:r>
              <a:rPr lang="en-US" sz="1200" kern="1200" dirty="0">
                <a:solidFill>
                  <a:srgbClr val="000000"/>
                </a:solidFill>
                <a:effectLst/>
                <a:latin typeface="Times New Roman" pitchFamily="16" charset="0"/>
                <a:ea typeface="+mn-ea"/>
                <a:cs typeface="+mn-cs"/>
              </a:rPr>
              <a:t>15  FTM measurement exchange using the first path AWV; 11.21.6.4.2.1.5 First Path AWV for EDCA </a:t>
            </a:r>
            <a:endParaRPr lang="en-US" dirty="0">
              <a:effectLst/>
            </a:endParaRPr>
          </a:p>
          <a:p>
            <a:r>
              <a:rPr lang="en-US" sz="1200" kern="1200" dirty="0">
                <a:solidFill>
                  <a:srgbClr val="000000"/>
                </a:solidFill>
                <a:effectLst/>
                <a:latin typeface="Times New Roman" pitchFamily="16" charset="0"/>
                <a:ea typeface="+mn-ea"/>
                <a:cs typeface="+mn-cs"/>
              </a:rPr>
              <a:t>16  based ranging measurement exchange; see 11.21.6.4.2.1.5 (First Path AWV for EDCA based </a:t>
            </a:r>
            <a:endParaRPr lang="en-US" dirty="0">
              <a:effectLst/>
            </a:endParaRPr>
          </a:p>
          <a:p>
            <a:r>
              <a:rPr lang="en-US" sz="1200" kern="1200" dirty="0">
                <a:solidFill>
                  <a:srgbClr val="000000"/>
                </a:solidFill>
                <a:effectLst/>
                <a:latin typeface="Times New Roman" pitchFamily="16" charset="0"/>
                <a:ea typeface="+mn-ea"/>
                <a:cs typeface="+mn-cs"/>
              </a:rPr>
              <a:t>17  ranging measurement exchange). When the Trigger field is set to 3, an EDMG (#</a:t>
            </a:r>
            <a:r>
              <a:rPr lang="en-US" sz="1200" b="1" kern="1200" dirty="0">
                <a:solidFill>
                  <a:srgbClr val="000000"/>
                </a:solidFill>
                <a:effectLst/>
                <a:latin typeface="Times New Roman" pitchFamily="16" charset="0"/>
                <a:ea typeface="+mn-ea"/>
                <a:cs typeface="+mn-cs"/>
              </a:rPr>
              <a:t>3533</a:t>
            </a:r>
            <a:r>
              <a:rPr lang="en-US" sz="1200" kern="1200" dirty="0">
                <a:solidFill>
                  <a:srgbClr val="000000"/>
                </a:solidFill>
                <a:effectLst/>
                <a:latin typeface="Times New Roman" pitchFamily="16" charset="0"/>
                <a:ea typeface="+mn-ea"/>
                <a:cs typeface="+mn-cs"/>
              </a:rPr>
              <a:t>, #</a:t>
            </a:r>
            <a:r>
              <a:rPr lang="en-US" sz="1200" b="1" kern="1200" dirty="0">
                <a:solidFill>
                  <a:srgbClr val="000000"/>
                </a:solidFill>
                <a:effectLst/>
                <a:latin typeface="Times New Roman" pitchFamily="16" charset="0"/>
                <a:ea typeface="+mn-ea"/>
                <a:cs typeface="+mn-cs"/>
              </a:rPr>
              <a:t>3535</a:t>
            </a:r>
            <a:r>
              <a:rPr lang="en-US" sz="1200" kern="1200" dirty="0">
                <a:solidFill>
                  <a:srgbClr val="000000"/>
                </a:solidFill>
                <a:effectLst/>
                <a:latin typeface="Times New Roman" pitchFamily="16" charset="0"/>
                <a:ea typeface="+mn-ea"/>
                <a:cs typeface="+mn-cs"/>
              </a:rPr>
              <a:t>) </a:t>
            </a:r>
            <a:endParaRPr lang="en-US" dirty="0">
              <a:effectLst/>
            </a:endParaRPr>
          </a:p>
          <a:p>
            <a:r>
              <a:rPr lang="en-US" sz="1200" kern="1200" dirty="0">
                <a:solidFill>
                  <a:srgbClr val="000000"/>
                </a:solidFill>
                <a:effectLst/>
                <a:latin typeface="Times New Roman" pitchFamily="16" charset="0"/>
                <a:ea typeface="+mn-ea"/>
                <a:cs typeface="+mn-cs"/>
              </a:rPr>
              <a:t>18  ISTA indicates that the following FTM burst shall contain an LOS assessment measurement. If the </a:t>
            </a:r>
            <a:endParaRPr lang="en-US" dirty="0">
              <a:effectLst/>
            </a:endParaRPr>
          </a:p>
          <a:p>
            <a:r>
              <a:rPr lang="en-US" sz="1200" kern="1200" dirty="0">
                <a:solidFill>
                  <a:srgbClr val="000000"/>
                </a:solidFill>
                <a:effectLst/>
                <a:latin typeface="Times New Roman" pitchFamily="16" charset="0"/>
                <a:ea typeface="+mn-ea"/>
                <a:cs typeface="+mn-cs"/>
              </a:rPr>
              <a:t>19  FTM burst is performed over the first path AWV and shall contain an LOS assessment </a:t>
            </a:r>
            <a:endParaRPr lang="en-US" dirty="0">
              <a:effectLst/>
            </a:endParaRPr>
          </a:p>
          <a:p>
            <a:r>
              <a:rPr lang="en-US" sz="1200" kern="1200" dirty="0">
                <a:solidFill>
                  <a:srgbClr val="000000"/>
                </a:solidFill>
                <a:effectLst/>
                <a:latin typeface="Times New Roman" pitchFamily="16" charset="0"/>
                <a:ea typeface="+mn-ea"/>
                <a:cs typeface="+mn-cs"/>
              </a:rPr>
              <a:t>20  measurement, the Trigger field is set to 4. Trigger field values (#</a:t>
            </a:r>
            <a:r>
              <a:rPr lang="en-US" sz="1200" b="1" kern="1200" dirty="0">
                <a:solidFill>
                  <a:srgbClr val="000000"/>
                </a:solidFill>
                <a:effectLst/>
                <a:latin typeface="Times New Roman" pitchFamily="16" charset="0"/>
                <a:ea typeface="+mn-ea"/>
                <a:cs typeface="+mn-cs"/>
              </a:rPr>
              <a:t>1226</a:t>
            </a:r>
            <a:r>
              <a:rPr lang="en-US" sz="1200" kern="1200" dirty="0">
                <a:solidFill>
                  <a:srgbClr val="000000"/>
                </a:solidFill>
                <a:effectLst/>
                <a:latin typeface="Times New Roman" pitchFamily="16" charset="0"/>
                <a:ea typeface="+mn-ea"/>
                <a:cs typeface="+mn-cs"/>
              </a:rPr>
              <a:t>) 25–255 are reserved. </a:t>
            </a:r>
            <a:endParaRPr lang="en-US" dirty="0">
              <a:effectLst/>
            </a:endParaRPr>
          </a:p>
          <a:p>
            <a:endParaRPr lang="en-US" dirty="0"/>
          </a:p>
          <a:p>
            <a:endParaRPr lang="en-US" dirty="0"/>
          </a:p>
        </p:txBody>
      </p:sp>
      <p:sp>
        <p:nvSpPr>
          <p:cNvPr id="4" name="Header Placeholder 3"/>
          <p:cNvSpPr>
            <a:spLocks noGrp="1"/>
          </p:cNvSpPr>
          <p:nvPr>
            <p:ph type="hdr"/>
          </p:nvPr>
        </p:nvSpPr>
        <p:spPr/>
        <p:txBody>
          <a:bodyPr/>
          <a:lstStyle/>
          <a:p>
            <a:r>
              <a:rPr lang="en-US"/>
              <a:t>doc.: IEEE 802.11-18/xxxxr0</a:t>
            </a:r>
            <a:endParaRPr lang="en-US" dirty="0"/>
          </a:p>
        </p:txBody>
      </p:sp>
      <p:sp>
        <p:nvSpPr>
          <p:cNvPr id="5" name="Date Placeholder 4"/>
          <p:cNvSpPr>
            <a:spLocks noGrp="1"/>
          </p:cNvSpPr>
          <p:nvPr>
            <p:ph type="dt"/>
          </p:nvPr>
        </p:nvSpPr>
        <p:spPr/>
        <p:txBody>
          <a:bodyPr/>
          <a:lstStyle/>
          <a:p>
            <a:r>
              <a:rPr lang="en-US" altLang="ko-KR"/>
              <a:t>Nov 2018</a:t>
            </a:r>
            <a:endParaRPr lang="en-US" dirty="0"/>
          </a:p>
        </p:txBody>
      </p:sp>
      <p:sp>
        <p:nvSpPr>
          <p:cNvPr id="6" name="Footer Placeholder 5"/>
          <p:cNvSpPr>
            <a:spLocks noGrp="1"/>
          </p:cNvSpPr>
          <p:nvPr>
            <p:ph type="ftr"/>
          </p:nvPr>
        </p:nvSpPr>
        <p:spPr/>
        <p:txBody>
          <a:bodyPr/>
          <a:lstStyle/>
          <a:p>
            <a:r>
              <a:rPr lang="en-US"/>
              <a:t>Pascal Thubert, Cisco</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396864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802.11-18/xxxxr0</a:t>
            </a:r>
            <a:endParaRPr lang="en-US" dirty="0"/>
          </a:p>
        </p:txBody>
      </p:sp>
      <p:sp>
        <p:nvSpPr>
          <p:cNvPr id="5" name="Date Placeholder 4"/>
          <p:cNvSpPr>
            <a:spLocks noGrp="1"/>
          </p:cNvSpPr>
          <p:nvPr>
            <p:ph type="dt"/>
          </p:nvPr>
        </p:nvSpPr>
        <p:spPr/>
        <p:txBody>
          <a:bodyPr/>
          <a:lstStyle/>
          <a:p>
            <a:r>
              <a:rPr lang="en-US" altLang="ko-KR"/>
              <a:t>Nov 2018</a:t>
            </a:r>
            <a:endParaRPr lang="en-US" dirty="0"/>
          </a:p>
        </p:txBody>
      </p:sp>
      <p:sp>
        <p:nvSpPr>
          <p:cNvPr id="6" name="Footer Placeholder 5"/>
          <p:cNvSpPr>
            <a:spLocks noGrp="1"/>
          </p:cNvSpPr>
          <p:nvPr>
            <p:ph type="ftr"/>
          </p:nvPr>
        </p:nvSpPr>
        <p:spPr/>
        <p:txBody>
          <a:bodyPr/>
          <a:lstStyle/>
          <a:p>
            <a:r>
              <a:rPr lang="en-US"/>
              <a:t>Pascal Thubert, Cisco</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57566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endParaRPr lang="en-GB"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endParaRPr lang="en-GB" dirty="0"/>
          </a:p>
        </p:txBody>
      </p:sp>
      <p:sp>
        <p:nvSpPr>
          <p:cNvPr id="8" name="Footer Placeholder 7"/>
          <p:cNvSpPr>
            <a:spLocks noGrp="1"/>
          </p:cNvSpPr>
          <p:nvPr>
            <p:ph type="ftr" idx="11"/>
          </p:nvPr>
        </p:nvSpPr>
        <p:spPr>
          <a:xfrm>
            <a:off x="5643570" y="6475413"/>
            <a:ext cx="2898768" cy="180975"/>
          </a:xfrm>
          <a:prstGeom prst="rect">
            <a:avLst/>
          </a:prstGeo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endParaRPr lang="en-GB" dirty="0"/>
          </a:p>
        </p:txBody>
      </p:sp>
      <p:sp>
        <p:nvSpPr>
          <p:cNvPr id="4" name="Footer Placeholder 3"/>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GB" dirty="0"/>
          </a:p>
        </p:txBody>
      </p:sp>
      <p:sp>
        <p:nvSpPr>
          <p:cNvPr id="3" name="Footer Placeholder 2"/>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May 2021</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802.11-21/0836r0</a:t>
            </a:r>
          </a:p>
        </p:txBody>
      </p:sp>
      <p:sp>
        <p:nvSpPr>
          <p:cNvPr id="11" name="Footer Placeholder 4">
            <a:extLst>
              <a:ext uri="{FF2B5EF4-FFF2-40B4-BE49-F238E27FC236}">
                <a16:creationId xmlns:a16="http://schemas.microsoft.com/office/drawing/2014/main" id="{12E76935-C4CA-5043-802B-EC728F387AB2}"/>
              </a:ext>
            </a:extLst>
          </p:cNvPr>
          <p:cNvSpPr txBox="1">
            <a:spLocks/>
          </p:cNvSpPr>
          <p:nvPr userDrawn="1"/>
        </p:nvSpPr>
        <p:spPr>
          <a:xfrm>
            <a:off x="5436096" y="6453336"/>
            <a:ext cx="3184520"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Malcolm Smith et al., Cisco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ftr="0" dt="0"/>
  <p:txStyles>
    <p:titleStyle>
      <a:lvl1pPr algn="ctr" defTabSz="449263" rtl="0" eaLnBrk="1" fontAlgn="base"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4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97180" y="836712"/>
            <a:ext cx="8549640" cy="1066800"/>
          </a:xfrm>
          <a:ln/>
        </p:spPr>
        <p:txBody>
          <a:bodyPr/>
          <a:lstStyle/>
          <a:p>
            <a:r>
              <a:rPr lang="en-US" dirty="0"/>
              <a:t>802.1AS time synchronization support for TM/FTM</a:t>
            </a:r>
          </a:p>
        </p:txBody>
      </p:sp>
      <p:sp>
        <p:nvSpPr>
          <p:cNvPr id="3074" name="Rectangle 2"/>
          <p:cNvSpPr>
            <a:spLocks noGrp="1" noChangeArrowheads="1"/>
          </p:cNvSpPr>
          <p:nvPr>
            <p:ph type="body" idx="1"/>
          </p:nvPr>
        </p:nvSpPr>
        <p:spPr>
          <a:xfrm>
            <a:off x="611560"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2020-11-01</a:t>
            </a:r>
          </a:p>
        </p:txBody>
      </p:sp>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7" name="Rectangle 3">
            <a:extLst>
              <a:ext uri="{FF2B5EF4-FFF2-40B4-BE49-F238E27FC236}">
                <a16:creationId xmlns:a16="http://schemas.microsoft.com/office/drawing/2014/main" id="{0BB799D4-880E-194E-B266-D9DD4A9E7D35}"/>
              </a:ext>
            </a:extLst>
          </p:cNvPr>
          <p:cNvSpPr txBox="1">
            <a:spLocks noChangeArrowheads="1"/>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kern="0" dirty="0"/>
              <a:t>May 2021</a:t>
            </a:r>
          </a:p>
        </p:txBody>
      </p:sp>
      <p:graphicFrame>
        <p:nvGraphicFramePr>
          <p:cNvPr id="9" name="Object 3"/>
          <p:cNvGraphicFramePr>
            <a:graphicFrameLocks noChangeAspect="1"/>
          </p:cNvGraphicFramePr>
          <p:nvPr>
            <p:extLst>
              <p:ext uri="{D42A27DB-BD31-4B8C-83A1-F6EECF244321}">
                <p14:modId xmlns:p14="http://schemas.microsoft.com/office/powerpoint/2010/main" val="3673208487"/>
              </p:ext>
            </p:extLst>
          </p:nvPr>
        </p:nvGraphicFramePr>
        <p:xfrm>
          <a:off x="168275" y="2951163"/>
          <a:ext cx="8850313" cy="2957512"/>
        </p:xfrm>
        <a:graphic>
          <a:graphicData uri="http://schemas.openxmlformats.org/presentationml/2006/ole">
            <mc:AlternateContent xmlns:mc="http://schemas.openxmlformats.org/markup-compatibility/2006">
              <mc:Choice xmlns:v="urn:schemas-microsoft-com:vml" Requires="v">
                <p:oleObj spid="_x0000_s2053" name="Document" r:id="rId4" imgW="8255000" imgH="2768600" progId="Word.Document.8">
                  <p:embed/>
                </p:oleObj>
              </mc:Choice>
              <mc:Fallback>
                <p:oleObj name="Document" r:id="rId4" imgW="8255000" imgH="2768600" progId="Word.Document.8">
                  <p:embed/>
                  <p:pic>
                    <p:nvPicPr>
                      <p:cNvPr id="3075" name="Object 3"/>
                      <p:cNvPicPr>
                        <a:picLocks noChangeAspect="1" noChangeArrowheads="1"/>
                      </p:cNvPicPr>
                      <p:nvPr/>
                    </p:nvPicPr>
                    <p:blipFill>
                      <a:blip r:embed="rId5"/>
                      <a:srcRect/>
                      <a:stretch>
                        <a:fillRect/>
                      </a:stretch>
                    </p:blipFill>
                    <p:spPr bwMode="auto">
                      <a:xfrm>
                        <a:off x="168275" y="2951163"/>
                        <a:ext cx="8850313" cy="2957512"/>
                      </a:xfrm>
                      <a:prstGeom prst="rect">
                        <a:avLst/>
                      </a:prstGeom>
                      <a:noFill/>
                      <a:extLst>
                        <a:ext uri="{909E8E84-426E-40dd-AFC4-6F175D3DCCD1}">
                          <a14:hiddenFill xmlns=""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B6FE5-F260-A54D-BD84-8F77AC9C318B}"/>
              </a:ext>
            </a:extLst>
          </p:cNvPr>
          <p:cNvSpPr>
            <a:spLocks noGrp="1"/>
          </p:cNvSpPr>
          <p:nvPr>
            <p:ph type="title"/>
          </p:nvPr>
        </p:nvSpPr>
        <p:spPr/>
        <p:txBody>
          <a:bodyPr/>
          <a:lstStyle/>
          <a:p>
            <a:r>
              <a:rPr lang="en-US" dirty="0"/>
              <a:t>1AS </a:t>
            </a:r>
            <a:r>
              <a:rPr lang="en-US" dirty="0" err="1"/>
              <a:t>FollowUp</a:t>
            </a:r>
            <a:r>
              <a:rPr lang="en-US" dirty="0"/>
              <a:t> Information Timing Measurement MLME Support</a:t>
            </a:r>
          </a:p>
        </p:txBody>
      </p:sp>
      <p:sp>
        <p:nvSpPr>
          <p:cNvPr id="3" name="Content Placeholder 2">
            <a:extLst>
              <a:ext uri="{FF2B5EF4-FFF2-40B4-BE49-F238E27FC236}">
                <a16:creationId xmlns:a16="http://schemas.microsoft.com/office/drawing/2014/main" id="{B9A76C44-0C15-C44E-A18B-480D136AA9EA}"/>
              </a:ext>
            </a:extLst>
          </p:cNvPr>
          <p:cNvSpPr>
            <a:spLocks noGrp="1"/>
          </p:cNvSpPr>
          <p:nvPr>
            <p:ph idx="1"/>
          </p:nvPr>
        </p:nvSpPr>
        <p:spPr>
          <a:xfrm>
            <a:off x="685800" y="1828887"/>
            <a:ext cx="7770813" cy="4113213"/>
          </a:xfrm>
        </p:spPr>
        <p:txBody>
          <a:bodyPr/>
          <a:lstStyle/>
          <a:p>
            <a:r>
              <a:rPr lang="en-US" sz="1200" i="1" dirty="0"/>
              <a:t>Update clause 6.3.55.2.2, and clause 6.3.55.3.2, as follows:</a:t>
            </a:r>
          </a:p>
          <a:p>
            <a:endParaRPr lang="en-US" sz="1200" i="1" dirty="0"/>
          </a:p>
          <a:p>
            <a:endParaRPr lang="en-US" sz="1200" i="1" dirty="0"/>
          </a:p>
          <a:p>
            <a:endParaRPr lang="en-US" sz="1200" i="1" dirty="0"/>
          </a:p>
          <a:p>
            <a:endParaRPr lang="en-US" sz="1200" i="1" dirty="0"/>
          </a:p>
          <a:p>
            <a:r>
              <a:rPr lang="en-US" sz="1200" i="1" dirty="0"/>
              <a:t>Update clause 6.3.55.4.2, and clause 6.3.55.5.2, as follows:</a:t>
            </a:r>
          </a:p>
          <a:p>
            <a:r>
              <a:rPr lang="en-US" sz="1200" b="0" dirty="0"/>
              <a:t>MLME-</a:t>
            </a:r>
            <a:r>
              <a:rPr lang="en-US" sz="1200" b="0" dirty="0" err="1"/>
              <a:t>TIMINGMSMT.request</a:t>
            </a:r>
            <a:r>
              <a:rPr lang="en-US" sz="1200" b="0" dirty="0"/>
              <a:t>( </a:t>
            </a:r>
            <a:br>
              <a:rPr lang="en-US" sz="1200" b="0" dirty="0"/>
            </a:br>
            <a:r>
              <a:rPr lang="en-US" sz="1200" b="0" dirty="0"/>
              <a:t>Peer MAC Address, 		</a:t>
            </a:r>
            <a:br>
              <a:rPr lang="en-US" sz="1200" b="0" dirty="0"/>
            </a:br>
            <a:r>
              <a:rPr lang="en-US" sz="1200" b="0" dirty="0"/>
              <a:t>Dialog Token,</a:t>
            </a:r>
            <a:br>
              <a:rPr lang="en-US" sz="1200" b="0" dirty="0"/>
            </a:br>
            <a:r>
              <a:rPr lang="en-US" sz="1200" b="0" dirty="0"/>
              <a:t>Follow Up Dialog Token, </a:t>
            </a:r>
            <a:br>
              <a:rPr lang="en-US" sz="1200" b="0" dirty="0"/>
            </a:br>
            <a:r>
              <a:rPr lang="en-US" sz="1200" b="0" dirty="0"/>
              <a:t>t1, </a:t>
            </a:r>
            <a:br>
              <a:rPr lang="en-US" sz="1200" b="0" dirty="0"/>
            </a:br>
            <a:r>
              <a:rPr lang="en-US" sz="1200" b="0" dirty="0"/>
              <a:t>Max t1 Error, </a:t>
            </a:r>
            <a:br>
              <a:rPr lang="en-US" sz="1200" b="0" dirty="0"/>
            </a:br>
            <a:r>
              <a:rPr lang="en-US" sz="1200" b="0" dirty="0"/>
              <a:t>t4,</a:t>
            </a:r>
            <a:br>
              <a:rPr lang="en-US" sz="1200" b="0" dirty="0"/>
            </a:br>
            <a:r>
              <a:rPr lang="en-US" sz="1200" b="0" dirty="0"/>
              <a:t>Max t4 Error, </a:t>
            </a:r>
            <a:br>
              <a:rPr lang="en-US" sz="1200" b="0" dirty="0"/>
            </a:br>
            <a:r>
              <a:rPr lang="en-US" sz="1200" dirty="0"/>
              <a:t>1AS </a:t>
            </a:r>
            <a:r>
              <a:rPr lang="en-US" sz="1200" dirty="0" err="1"/>
              <a:t>FollowUp</a:t>
            </a:r>
            <a:r>
              <a:rPr lang="en-US" sz="1200" dirty="0"/>
              <a:t> Information</a:t>
            </a:r>
            <a:br>
              <a:rPr lang="en-US" sz="1200" b="0" dirty="0"/>
            </a:br>
            <a:r>
              <a:rPr lang="en-US" sz="1200" b="0" dirty="0" err="1"/>
              <a:t>VendorSpecific</a:t>
            </a:r>
            <a:r>
              <a:rPr lang="en-US" sz="1200" b="0" dirty="0"/>
              <a:t> ) </a:t>
            </a:r>
          </a:p>
          <a:p>
            <a:endParaRPr lang="en-US" sz="1200" i="1" dirty="0"/>
          </a:p>
          <a:p>
            <a:endParaRPr lang="en-US" sz="1200" i="1" dirty="0"/>
          </a:p>
          <a:p>
            <a:endParaRPr lang="en-US" sz="1200" i="1" dirty="0"/>
          </a:p>
          <a:p>
            <a:endParaRPr lang="en-US" sz="1200" i="1" dirty="0"/>
          </a:p>
        </p:txBody>
      </p:sp>
      <p:graphicFrame>
        <p:nvGraphicFramePr>
          <p:cNvPr id="6" name="Table 6">
            <a:extLst>
              <a:ext uri="{FF2B5EF4-FFF2-40B4-BE49-F238E27FC236}">
                <a16:creationId xmlns:a16="http://schemas.microsoft.com/office/drawing/2014/main" id="{B86F1C3D-1E53-FB49-8B51-2F6A8B2746FA}"/>
              </a:ext>
            </a:extLst>
          </p:cNvPr>
          <p:cNvGraphicFramePr>
            <a:graphicFrameLocks noGrp="1"/>
          </p:cNvGraphicFramePr>
          <p:nvPr>
            <p:extLst>
              <p:ext uri="{D42A27DB-BD31-4B8C-83A1-F6EECF244321}">
                <p14:modId xmlns:p14="http://schemas.microsoft.com/office/powerpoint/2010/main" val="681935569"/>
              </p:ext>
            </p:extLst>
          </p:nvPr>
        </p:nvGraphicFramePr>
        <p:xfrm>
          <a:off x="685800" y="2099802"/>
          <a:ext cx="7892053" cy="741680"/>
        </p:xfrm>
        <a:graphic>
          <a:graphicData uri="http://schemas.openxmlformats.org/drawingml/2006/table">
            <a:tbl>
              <a:tblPr firstRow="1" bandRow="1">
                <a:tableStyleId>{5C22544A-7EE6-4342-B048-85BDC9FD1C3A}</a:tableStyleId>
              </a:tblPr>
              <a:tblGrid>
                <a:gridCol w="1578409">
                  <a:extLst>
                    <a:ext uri="{9D8B030D-6E8A-4147-A177-3AD203B41FA5}">
                      <a16:colId xmlns:a16="http://schemas.microsoft.com/office/drawing/2014/main" val="589152900"/>
                    </a:ext>
                  </a:extLst>
                </a:gridCol>
                <a:gridCol w="1369696">
                  <a:extLst>
                    <a:ext uri="{9D8B030D-6E8A-4147-A177-3AD203B41FA5}">
                      <a16:colId xmlns:a16="http://schemas.microsoft.com/office/drawing/2014/main" val="2970305467"/>
                    </a:ext>
                  </a:extLst>
                </a:gridCol>
                <a:gridCol w="1519508">
                  <a:extLst>
                    <a:ext uri="{9D8B030D-6E8A-4147-A177-3AD203B41FA5}">
                      <a16:colId xmlns:a16="http://schemas.microsoft.com/office/drawing/2014/main" val="1393926603"/>
                    </a:ext>
                  </a:extLst>
                </a:gridCol>
                <a:gridCol w="3424440">
                  <a:extLst>
                    <a:ext uri="{9D8B030D-6E8A-4147-A177-3AD203B41FA5}">
                      <a16:colId xmlns:a16="http://schemas.microsoft.com/office/drawing/2014/main" val="3623685962"/>
                    </a:ext>
                  </a:extLst>
                </a:gridCol>
              </a:tblGrid>
              <a:tr h="370840">
                <a:tc>
                  <a:txBody>
                    <a:bodyPr/>
                    <a:lstStyle/>
                    <a:p>
                      <a:r>
                        <a:rPr lang="en-US" sz="1200" dirty="0"/>
                        <a:t>Name</a:t>
                      </a:r>
                    </a:p>
                  </a:txBody>
                  <a:tcPr/>
                </a:tc>
                <a:tc>
                  <a:txBody>
                    <a:bodyPr/>
                    <a:lstStyle/>
                    <a:p>
                      <a:r>
                        <a:rPr lang="en-US" sz="1200" dirty="0"/>
                        <a:t>Type</a:t>
                      </a:r>
                    </a:p>
                  </a:txBody>
                  <a:tcPr/>
                </a:tc>
                <a:tc>
                  <a:txBody>
                    <a:bodyPr/>
                    <a:lstStyle/>
                    <a:p>
                      <a:r>
                        <a:rPr lang="en-US" sz="1200" dirty="0"/>
                        <a:t>Valid Range</a:t>
                      </a:r>
                    </a:p>
                  </a:txBody>
                  <a:tcPr/>
                </a:tc>
                <a:tc>
                  <a:txBody>
                    <a:bodyPr/>
                    <a:lstStyle/>
                    <a:p>
                      <a:r>
                        <a:rPr lang="en-US" sz="1200" dirty="0"/>
                        <a:t>Description</a:t>
                      </a:r>
                    </a:p>
                  </a:txBody>
                  <a:tcPr/>
                </a:tc>
                <a:extLst>
                  <a:ext uri="{0D108BD9-81ED-4DB2-BD59-A6C34878D82A}">
                    <a16:rowId xmlns:a16="http://schemas.microsoft.com/office/drawing/2014/main" val="1198056924"/>
                  </a:ext>
                </a:extLst>
              </a:tr>
              <a:tr h="370840">
                <a:tc>
                  <a:txBody>
                    <a:bodyPr/>
                    <a:lstStyle/>
                    <a:p>
                      <a:r>
                        <a:rPr lang="en-US" sz="1200" dirty="0"/>
                        <a:t>Trigger</a:t>
                      </a:r>
                    </a:p>
                  </a:txBody>
                  <a:tcPr/>
                </a:tc>
                <a:tc>
                  <a:txBody>
                    <a:bodyPr/>
                    <a:lstStyle/>
                    <a:p>
                      <a:r>
                        <a:rPr lang="en-US" sz="1200" dirty="0"/>
                        <a:t>Integer</a:t>
                      </a:r>
                    </a:p>
                  </a:txBody>
                  <a:tcPr/>
                </a:tc>
                <a:tc>
                  <a:txBody>
                    <a:bodyPr/>
                    <a:lstStyle/>
                    <a:p>
                      <a:r>
                        <a:rPr lang="en-US" sz="1200" dirty="0"/>
                        <a:t>0-</a:t>
                      </a:r>
                      <a:r>
                        <a:rPr lang="en-US" sz="1200" strike="sngStrike" dirty="0"/>
                        <a:t>1</a:t>
                      </a:r>
                      <a:r>
                        <a:rPr lang="en-US" sz="1200" b="1" dirty="0"/>
                        <a:t>2</a:t>
                      </a:r>
                    </a:p>
                  </a:txBody>
                  <a:tcPr/>
                </a:tc>
                <a:tc>
                  <a:txBody>
                    <a:bodyPr/>
                    <a:lstStyle/>
                    <a:p>
                      <a:r>
                        <a:rPr lang="en-US" sz="1200" dirty="0"/>
                        <a:t>The trigger to identify the action</a:t>
                      </a:r>
                    </a:p>
                  </a:txBody>
                  <a:tcPr/>
                </a:tc>
                <a:extLst>
                  <a:ext uri="{0D108BD9-81ED-4DB2-BD59-A6C34878D82A}">
                    <a16:rowId xmlns:a16="http://schemas.microsoft.com/office/drawing/2014/main" val="2522051760"/>
                  </a:ext>
                </a:extLst>
              </a:tr>
            </a:tbl>
          </a:graphicData>
        </a:graphic>
      </p:graphicFrame>
      <p:graphicFrame>
        <p:nvGraphicFramePr>
          <p:cNvPr id="7" name="Table 6">
            <a:extLst>
              <a:ext uri="{FF2B5EF4-FFF2-40B4-BE49-F238E27FC236}">
                <a16:creationId xmlns:a16="http://schemas.microsoft.com/office/drawing/2014/main" id="{95CB76DA-CADA-D941-8D24-13E13DB4065E}"/>
              </a:ext>
            </a:extLst>
          </p:cNvPr>
          <p:cNvGraphicFramePr>
            <a:graphicFrameLocks noGrp="1"/>
          </p:cNvGraphicFramePr>
          <p:nvPr>
            <p:extLst>
              <p:ext uri="{D42A27DB-BD31-4B8C-83A1-F6EECF244321}">
                <p14:modId xmlns:p14="http://schemas.microsoft.com/office/powerpoint/2010/main" val="2743799004"/>
              </p:ext>
            </p:extLst>
          </p:nvPr>
        </p:nvGraphicFramePr>
        <p:xfrm>
          <a:off x="625179" y="5331634"/>
          <a:ext cx="7892053" cy="1010920"/>
        </p:xfrm>
        <a:graphic>
          <a:graphicData uri="http://schemas.openxmlformats.org/drawingml/2006/table">
            <a:tbl>
              <a:tblPr firstRow="1" bandRow="1">
                <a:tableStyleId>{5C22544A-7EE6-4342-B048-85BDC9FD1C3A}</a:tableStyleId>
              </a:tblPr>
              <a:tblGrid>
                <a:gridCol w="1248963">
                  <a:extLst>
                    <a:ext uri="{9D8B030D-6E8A-4147-A177-3AD203B41FA5}">
                      <a16:colId xmlns:a16="http://schemas.microsoft.com/office/drawing/2014/main" val="589152900"/>
                    </a:ext>
                  </a:extLst>
                </a:gridCol>
                <a:gridCol w="1699142">
                  <a:extLst>
                    <a:ext uri="{9D8B030D-6E8A-4147-A177-3AD203B41FA5}">
                      <a16:colId xmlns:a16="http://schemas.microsoft.com/office/drawing/2014/main" val="2970305467"/>
                    </a:ext>
                  </a:extLst>
                </a:gridCol>
                <a:gridCol w="1716633">
                  <a:extLst>
                    <a:ext uri="{9D8B030D-6E8A-4147-A177-3AD203B41FA5}">
                      <a16:colId xmlns:a16="http://schemas.microsoft.com/office/drawing/2014/main" val="1393926603"/>
                    </a:ext>
                  </a:extLst>
                </a:gridCol>
                <a:gridCol w="3227315">
                  <a:extLst>
                    <a:ext uri="{9D8B030D-6E8A-4147-A177-3AD203B41FA5}">
                      <a16:colId xmlns:a16="http://schemas.microsoft.com/office/drawing/2014/main" val="3623685962"/>
                    </a:ext>
                  </a:extLst>
                </a:gridCol>
              </a:tblGrid>
              <a:tr h="370840">
                <a:tc>
                  <a:txBody>
                    <a:bodyPr/>
                    <a:lstStyle/>
                    <a:p>
                      <a:r>
                        <a:rPr lang="en-US" sz="1200" dirty="0"/>
                        <a:t>Name</a:t>
                      </a:r>
                    </a:p>
                  </a:txBody>
                  <a:tcPr/>
                </a:tc>
                <a:tc>
                  <a:txBody>
                    <a:bodyPr/>
                    <a:lstStyle/>
                    <a:p>
                      <a:r>
                        <a:rPr lang="en-US" sz="1200" dirty="0"/>
                        <a:t>Type</a:t>
                      </a:r>
                    </a:p>
                  </a:txBody>
                  <a:tcPr/>
                </a:tc>
                <a:tc>
                  <a:txBody>
                    <a:bodyPr/>
                    <a:lstStyle/>
                    <a:p>
                      <a:r>
                        <a:rPr lang="en-US" sz="1200" dirty="0"/>
                        <a:t>Valid Range</a:t>
                      </a:r>
                    </a:p>
                  </a:txBody>
                  <a:tcPr/>
                </a:tc>
                <a:tc>
                  <a:txBody>
                    <a:bodyPr/>
                    <a:lstStyle/>
                    <a:p>
                      <a:r>
                        <a:rPr lang="en-US" sz="1200" dirty="0"/>
                        <a:t>Description</a:t>
                      </a:r>
                    </a:p>
                  </a:txBody>
                  <a:tcPr/>
                </a:tc>
                <a:extLst>
                  <a:ext uri="{0D108BD9-81ED-4DB2-BD59-A6C34878D82A}">
                    <a16:rowId xmlns:a16="http://schemas.microsoft.com/office/drawing/2014/main" val="1198056924"/>
                  </a:ext>
                </a:extLst>
              </a:tr>
              <a:tr h="370840">
                <a:tc>
                  <a:txBody>
                    <a:bodyPr/>
                    <a:lstStyle/>
                    <a:p>
                      <a:r>
                        <a:rPr lang="en-US" sz="1200" b="1" dirty="0"/>
                        <a:t>1AS </a:t>
                      </a:r>
                      <a:r>
                        <a:rPr lang="en-US" sz="1200" b="1" dirty="0" err="1"/>
                        <a:t>FollowUp</a:t>
                      </a:r>
                      <a:r>
                        <a:rPr lang="en-US" sz="1200" b="1" dirty="0"/>
                        <a:t> Information</a:t>
                      </a:r>
                    </a:p>
                  </a:txBody>
                  <a:tcPr/>
                </a:tc>
                <a:tc>
                  <a:txBody>
                    <a:bodyPr/>
                    <a:lstStyle/>
                    <a:p>
                      <a:r>
                        <a:rPr lang="en-US" sz="1200" b="1" dirty="0"/>
                        <a:t>As defined in 9.4.2.248 (1AS </a:t>
                      </a:r>
                      <a:r>
                        <a:rPr lang="en-US" sz="1200" b="1" dirty="0" err="1"/>
                        <a:t>FollowUp</a:t>
                      </a:r>
                      <a:r>
                        <a:rPr lang="en-US" sz="1200" b="1" dirty="0"/>
                        <a:t> Information element)</a:t>
                      </a:r>
                    </a:p>
                  </a:txBody>
                  <a:tcPr/>
                </a:tc>
                <a:tc>
                  <a:txBody>
                    <a:bodyPr/>
                    <a:lstStyle/>
                    <a:p>
                      <a:r>
                        <a:rPr lang="en-US" sz="1200" b="1" dirty="0"/>
                        <a:t>As defined in 9.4.2.248 (1AS </a:t>
                      </a:r>
                      <a:r>
                        <a:rPr lang="en-US" sz="1200" b="1" dirty="0" err="1"/>
                        <a:t>FollowUp</a:t>
                      </a:r>
                      <a:r>
                        <a:rPr lang="en-US" sz="1200" b="1" dirty="0"/>
                        <a:t> Information element)</a:t>
                      </a:r>
                    </a:p>
                  </a:txBody>
                  <a:tcPr/>
                </a:tc>
                <a:tc>
                  <a:txBody>
                    <a:bodyPr/>
                    <a:lstStyle/>
                    <a:p>
                      <a:r>
                        <a:rPr lang="en-US" sz="1200" b="1" dirty="0"/>
                        <a:t>Optional element containing the 1AS </a:t>
                      </a:r>
                      <a:r>
                        <a:rPr lang="en-US" sz="1200" b="1" dirty="0" err="1"/>
                        <a:t>FollowUp</a:t>
                      </a:r>
                      <a:r>
                        <a:rPr lang="en-US" sz="1200" b="1" dirty="0"/>
                        <a:t> Information time synchronization information</a:t>
                      </a:r>
                    </a:p>
                  </a:txBody>
                  <a:tcPr/>
                </a:tc>
                <a:extLst>
                  <a:ext uri="{0D108BD9-81ED-4DB2-BD59-A6C34878D82A}">
                    <a16:rowId xmlns:a16="http://schemas.microsoft.com/office/drawing/2014/main" val="2522051760"/>
                  </a:ext>
                </a:extLst>
              </a:tr>
            </a:tbl>
          </a:graphicData>
        </a:graphic>
      </p:graphicFrame>
      <p:sp>
        <p:nvSpPr>
          <p:cNvPr id="8" name="TextBox 7">
            <a:extLst>
              <a:ext uri="{FF2B5EF4-FFF2-40B4-BE49-F238E27FC236}">
                <a16:creationId xmlns:a16="http://schemas.microsoft.com/office/drawing/2014/main" id="{05A3884E-E4F7-9941-A468-5695134F4088}"/>
              </a:ext>
            </a:extLst>
          </p:cNvPr>
          <p:cNvSpPr txBox="1"/>
          <p:nvPr/>
        </p:nvSpPr>
        <p:spPr>
          <a:xfrm>
            <a:off x="3959881" y="3429000"/>
            <a:ext cx="2439899" cy="2123658"/>
          </a:xfrm>
          <a:prstGeom prst="rect">
            <a:avLst/>
          </a:prstGeom>
          <a:noFill/>
        </p:spPr>
        <p:txBody>
          <a:bodyPr wrap="none" rtlCol="0">
            <a:spAutoFit/>
          </a:bodyPr>
          <a:lstStyle/>
          <a:p>
            <a:r>
              <a:rPr lang="en-US" sz="1200" dirty="0">
                <a:solidFill>
                  <a:schemeClr val="tx1"/>
                </a:solidFill>
              </a:rPr>
              <a:t>MLME-</a:t>
            </a:r>
            <a:r>
              <a:rPr lang="en-US" sz="1200" dirty="0" err="1">
                <a:solidFill>
                  <a:schemeClr val="tx1"/>
                </a:solidFill>
              </a:rPr>
              <a:t>TIMINGMSMT.indication</a:t>
            </a:r>
            <a:r>
              <a:rPr lang="en-US" sz="1200" dirty="0">
                <a:solidFill>
                  <a:schemeClr val="tx1"/>
                </a:solidFill>
              </a:rPr>
              <a:t>( </a:t>
            </a:r>
            <a:br>
              <a:rPr lang="en-US" sz="1200" dirty="0">
                <a:solidFill>
                  <a:schemeClr val="tx1"/>
                </a:solidFill>
              </a:rPr>
            </a:br>
            <a:r>
              <a:rPr lang="en-US" sz="1200" dirty="0">
                <a:solidFill>
                  <a:schemeClr val="tx1"/>
                </a:solidFill>
              </a:rPr>
              <a:t>Peer MAC Address, 		</a:t>
            </a:r>
            <a:br>
              <a:rPr lang="en-US" sz="1200" dirty="0">
                <a:solidFill>
                  <a:schemeClr val="tx1"/>
                </a:solidFill>
              </a:rPr>
            </a:br>
            <a:r>
              <a:rPr lang="en-US" sz="1200" dirty="0">
                <a:solidFill>
                  <a:schemeClr val="tx1"/>
                </a:solidFill>
              </a:rPr>
              <a:t>Dialog Token,</a:t>
            </a:r>
            <a:br>
              <a:rPr lang="en-US" sz="1200" dirty="0">
                <a:solidFill>
                  <a:schemeClr val="tx1"/>
                </a:solidFill>
              </a:rPr>
            </a:br>
            <a:r>
              <a:rPr lang="en-US" sz="1200" dirty="0">
                <a:solidFill>
                  <a:schemeClr val="tx1"/>
                </a:solidFill>
              </a:rPr>
              <a:t>Follow Up Dialog Token, </a:t>
            </a:r>
            <a:br>
              <a:rPr lang="en-US" sz="1200" dirty="0">
                <a:solidFill>
                  <a:schemeClr val="tx1"/>
                </a:solidFill>
              </a:rPr>
            </a:br>
            <a:r>
              <a:rPr lang="en-US" sz="1200" dirty="0">
                <a:solidFill>
                  <a:schemeClr val="tx1"/>
                </a:solidFill>
              </a:rPr>
              <a:t>t1, </a:t>
            </a:r>
            <a:br>
              <a:rPr lang="en-US" sz="1200" dirty="0">
                <a:solidFill>
                  <a:schemeClr val="tx1"/>
                </a:solidFill>
              </a:rPr>
            </a:br>
            <a:r>
              <a:rPr lang="en-US" sz="1200" dirty="0">
                <a:solidFill>
                  <a:schemeClr val="tx1"/>
                </a:solidFill>
              </a:rPr>
              <a:t>Max t1 Error, </a:t>
            </a:r>
            <a:br>
              <a:rPr lang="en-US" sz="1200" dirty="0">
                <a:solidFill>
                  <a:schemeClr val="tx1"/>
                </a:solidFill>
              </a:rPr>
            </a:br>
            <a:r>
              <a:rPr lang="en-US" sz="1200" dirty="0">
                <a:solidFill>
                  <a:schemeClr val="tx1"/>
                </a:solidFill>
              </a:rPr>
              <a:t>t4,</a:t>
            </a:r>
            <a:br>
              <a:rPr lang="en-US" sz="1200" dirty="0">
                <a:solidFill>
                  <a:schemeClr val="tx1"/>
                </a:solidFill>
              </a:rPr>
            </a:br>
            <a:r>
              <a:rPr lang="en-US" sz="1200" dirty="0">
                <a:solidFill>
                  <a:schemeClr val="tx1"/>
                </a:solidFill>
              </a:rPr>
              <a:t>Max t4 Error, </a:t>
            </a:r>
            <a:br>
              <a:rPr lang="en-US" sz="1200" dirty="0">
                <a:solidFill>
                  <a:schemeClr val="tx1"/>
                </a:solidFill>
              </a:rPr>
            </a:br>
            <a:r>
              <a:rPr lang="en-US" sz="1200" b="1" dirty="0">
                <a:solidFill>
                  <a:schemeClr val="tx1"/>
                </a:solidFill>
              </a:rPr>
              <a:t>1AS </a:t>
            </a:r>
            <a:r>
              <a:rPr lang="en-US" sz="1200" b="1" dirty="0" err="1">
                <a:solidFill>
                  <a:schemeClr val="tx1"/>
                </a:solidFill>
              </a:rPr>
              <a:t>FollowUp</a:t>
            </a:r>
            <a:r>
              <a:rPr lang="en-US" sz="1200" b="1" dirty="0">
                <a:solidFill>
                  <a:schemeClr val="tx1"/>
                </a:solidFill>
              </a:rPr>
              <a:t> Information</a:t>
            </a:r>
            <a:br>
              <a:rPr lang="en-US" sz="1200" dirty="0">
                <a:solidFill>
                  <a:schemeClr val="tx1"/>
                </a:solidFill>
              </a:rPr>
            </a:br>
            <a:r>
              <a:rPr lang="en-US" sz="1200" dirty="0" err="1">
                <a:solidFill>
                  <a:schemeClr val="tx1"/>
                </a:solidFill>
              </a:rPr>
              <a:t>VendorSpecific</a:t>
            </a:r>
            <a:r>
              <a:rPr lang="en-US" sz="1200" dirty="0">
                <a:solidFill>
                  <a:schemeClr val="tx1"/>
                </a:solidFill>
              </a:rPr>
              <a:t> ) </a:t>
            </a:r>
          </a:p>
          <a:p>
            <a:endParaRPr lang="en-US" sz="1200" dirty="0">
              <a:solidFill>
                <a:schemeClr val="tx1"/>
              </a:solidFill>
            </a:endParaRPr>
          </a:p>
        </p:txBody>
      </p:sp>
    </p:spTree>
    <p:extLst>
      <p:ext uri="{BB962C8B-B14F-4D97-AF65-F5344CB8AC3E}">
        <p14:creationId xmlns:p14="http://schemas.microsoft.com/office/powerpoint/2010/main" val="692806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B6FE5-F260-A54D-BD84-8F77AC9C318B}"/>
              </a:ext>
            </a:extLst>
          </p:cNvPr>
          <p:cNvSpPr>
            <a:spLocks noGrp="1"/>
          </p:cNvSpPr>
          <p:nvPr>
            <p:ph type="title"/>
          </p:nvPr>
        </p:nvSpPr>
        <p:spPr/>
        <p:txBody>
          <a:bodyPr/>
          <a:lstStyle/>
          <a:p>
            <a:r>
              <a:rPr lang="en-US" dirty="0"/>
              <a:t>1AS </a:t>
            </a:r>
            <a:r>
              <a:rPr lang="en-US" dirty="0" err="1"/>
              <a:t>FollowUp</a:t>
            </a:r>
            <a:r>
              <a:rPr lang="en-US" dirty="0"/>
              <a:t> Information Fine Timing Measurement Support</a:t>
            </a:r>
          </a:p>
        </p:txBody>
      </p:sp>
      <p:sp>
        <p:nvSpPr>
          <p:cNvPr id="3" name="Content Placeholder 2">
            <a:extLst>
              <a:ext uri="{FF2B5EF4-FFF2-40B4-BE49-F238E27FC236}">
                <a16:creationId xmlns:a16="http://schemas.microsoft.com/office/drawing/2014/main" id="{B9A76C44-0C15-C44E-A18B-480D136AA9EA}"/>
              </a:ext>
            </a:extLst>
          </p:cNvPr>
          <p:cNvSpPr>
            <a:spLocks noGrp="1"/>
          </p:cNvSpPr>
          <p:nvPr>
            <p:ph idx="1"/>
          </p:nvPr>
        </p:nvSpPr>
        <p:spPr>
          <a:xfrm>
            <a:off x="685800" y="1828887"/>
            <a:ext cx="7770813" cy="4113213"/>
          </a:xfrm>
        </p:spPr>
        <p:txBody>
          <a:bodyPr/>
          <a:lstStyle/>
          <a:p>
            <a:r>
              <a:rPr lang="en-US" sz="1200" i="1" dirty="0"/>
              <a:t>We propose to add support for the 1ASFollowUp Information element query as an optional addition to the Initial Fine Timing Measurement Request  frame in clause 9.6.7.32, as follows:</a:t>
            </a:r>
          </a:p>
          <a:p>
            <a:endParaRPr lang="en-US" sz="1200" i="1" dirty="0"/>
          </a:p>
          <a:p>
            <a:endParaRPr lang="en-US" sz="1200" i="1" dirty="0"/>
          </a:p>
          <a:p>
            <a:pPr marL="0" lvl="1"/>
            <a:endParaRPr lang="en-US" sz="1200" dirty="0"/>
          </a:p>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b="0" dirty="0"/>
              <a:t>The Trigger field set to 1 indicates that the initiating STA requests that the responding STA start or continue sending Fine Timing Measurement frames (see 11.21.6 (Fine Timing Measurement (FTM) procedure)). The trigger field set to 0 indicates that the initiating STA requests that the responding STA stop sending Fine Timing Measurement frames. </a:t>
            </a:r>
            <a:r>
              <a:rPr lang="en-US" sz="1200" dirty="0"/>
              <a:t>The Trigger field set to 5 indicates that the initiating STA requests that the responding STA start or continue sending Fine Timing Measurement and also send the 1AS </a:t>
            </a:r>
            <a:r>
              <a:rPr lang="en-US" sz="1200" dirty="0" err="1"/>
              <a:t>FollowUp</a:t>
            </a:r>
            <a:r>
              <a:rPr lang="en-US" sz="1200" dirty="0"/>
              <a:t> Information element in the FTM frame(s)</a:t>
            </a:r>
            <a:r>
              <a:rPr lang="en-US" sz="1200" b="0" dirty="0"/>
              <a:t>. Trigger field </a:t>
            </a:r>
            <a:r>
              <a:rPr lang="en-US" sz="1200" b="0"/>
              <a:t>values </a:t>
            </a:r>
            <a:r>
              <a:rPr lang="en-US" sz="1200" b="0" strike="sngStrike"/>
              <a:t>2</a:t>
            </a:r>
            <a:r>
              <a:rPr lang="en-US" sz="1200"/>
              <a:t>6</a:t>
            </a:r>
            <a:r>
              <a:rPr lang="en-US" sz="1200" b="0"/>
              <a:t>-255 </a:t>
            </a:r>
            <a:r>
              <a:rPr lang="en-US" sz="1200" b="0" dirty="0"/>
              <a:t>are reserved.</a:t>
            </a:r>
          </a:p>
        </p:txBody>
      </p:sp>
      <p:pic>
        <p:nvPicPr>
          <p:cNvPr id="6" name="Picture 5">
            <a:extLst>
              <a:ext uri="{FF2B5EF4-FFF2-40B4-BE49-F238E27FC236}">
                <a16:creationId xmlns:a16="http://schemas.microsoft.com/office/drawing/2014/main" id="{DD354FFB-C79A-384E-8D61-116A2B567E21}"/>
              </a:ext>
            </a:extLst>
          </p:cNvPr>
          <p:cNvPicPr>
            <a:picLocks noChangeAspect="1"/>
          </p:cNvPicPr>
          <p:nvPr/>
        </p:nvPicPr>
        <p:blipFill>
          <a:blip r:embed="rId3"/>
          <a:stretch>
            <a:fillRect/>
          </a:stretch>
        </p:blipFill>
        <p:spPr>
          <a:xfrm>
            <a:off x="685800" y="2243670"/>
            <a:ext cx="6197533" cy="2758752"/>
          </a:xfrm>
          <a:prstGeom prst="rect">
            <a:avLst/>
          </a:prstGeom>
        </p:spPr>
      </p:pic>
    </p:spTree>
    <p:extLst>
      <p:ext uri="{BB962C8B-B14F-4D97-AF65-F5344CB8AC3E}">
        <p14:creationId xmlns:p14="http://schemas.microsoft.com/office/powerpoint/2010/main" val="2525210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B6FE5-F260-A54D-BD84-8F77AC9C318B}"/>
              </a:ext>
            </a:extLst>
          </p:cNvPr>
          <p:cNvSpPr>
            <a:spLocks noGrp="1"/>
          </p:cNvSpPr>
          <p:nvPr>
            <p:ph type="title"/>
          </p:nvPr>
        </p:nvSpPr>
        <p:spPr/>
        <p:txBody>
          <a:bodyPr/>
          <a:lstStyle/>
          <a:p>
            <a:r>
              <a:rPr lang="en-US" dirty="0"/>
              <a:t>1AS </a:t>
            </a:r>
            <a:r>
              <a:rPr lang="en-US" dirty="0" err="1"/>
              <a:t>FollowUp</a:t>
            </a:r>
            <a:r>
              <a:rPr lang="en-US" dirty="0"/>
              <a:t> Information Fine Timing Measurement Support (Cont.)</a:t>
            </a:r>
          </a:p>
        </p:txBody>
      </p:sp>
      <p:sp>
        <p:nvSpPr>
          <p:cNvPr id="3" name="Content Placeholder 2">
            <a:extLst>
              <a:ext uri="{FF2B5EF4-FFF2-40B4-BE49-F238E27FC236}">
                <a16:creationId xmlns:a16="http://schemas.microsoft.com/office/drawing/2014/main" id="{B9A76C44-0C15-C44E-A18B-480D136AA9EA}"/>
              </a:ext>
            </a:extLst>
          </p:cNvPr>
          <p:cNvSpPr>
            <a:spLocks noGrp="1"/>
          </p:cNvSpPr>
          <p:nvPr>
            <p:ph idx="1"/>
          </p:nvPr>
        </p:nvSpPr>
        <p:spPr>
          <a:xfrm>
            <a:off x="685800" y="1828887"/>
            <a:ext cx="7770813" cy="4113213"/>
          </a:xfrm>
        </p:spPr>
        <p:txBody>
          <a:bodyPr/>
          <a:lstStyle/>
          <a:p>
            <a:r>
              <a:rPr lang="en-US" sz="1200" i="1" dirty="0"/>
              <a:t>We propose to add support for the 1ASFollowUp Information element as an optional addition to the Fine Timing Measurement frame in clause 9.6.7.33, as follows:</a:t>
            </a:r>
          </a:p>
          <a:p>
            <a:endParaRPr lang="en-US" sz="1200" i="1" dirty="0"/>
          </a:p>
          <a:p>
            <a:endParaRPr lang="en-US" sz="1200" i="1" dirty="0"/>
          </a:p>
          <a:p>
            <a:pPr marL="0" lvl="1"/>
            <a:endParaRPr lang="en-US" sz="1200" dirty="0"/>
          </a:p>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b="0" dirty="0"/>
          </a:p>
          <a:p>
            <a:endParaRPr lang="en-US" sz="1200" b="0" dirty="0"/>
          </a:p>
          <a:p>
            <a:r>
              <a:rPr lang="en-US" sz="1200" dirty="0"/>
              <a:t>The 1AS </a:t>
            </a:r>
            <a:r>
              <a:rPr lang="en-US" sz="1200" dirty="0" err="1"/>
              <a:t>FollowUp</a:t>
            </a:r>
            <a:r>
              <a:rPr lang="en-US" sz="1200" dirty="0"/>
              <a:t> field is optionally present. If present, it contains the 1AS </a:t>
            </a:r>
            <a:r>
              <a:rPr lang="en-US" sz="1200" dirty="0" err="1"/>
              <a:t>FollowUp</a:t>
            </a:r>
            <a:r>
              <a:rPr lang="en-US" sz="1200" dirty="0"/>
              <a:t> Information element as defined in 9.4.2.248 (1AS </a:t>
            </a:r>
            <a:r>
              <a:rPr lang="en-US" sz="1200" dirty="0" err="1"/>
              <a:t>FollowUp</a:t>
            </a:r>
            <a:r>
              <a:rPr lang="en-US" sz="1200" dirty="0"/>
              <a:t> Information element).</a:t>
            </a:r>
          </a:p>
          <a:p>
            <a:endParaRPr lang="en-US" sz="1200" b="0" dirty="0"/>
          </a:p>
        </p:txBody>
      </p:sp>
      <p:sp>
        <p:nvSpPr>
          <p:cNvPr id="22" name="TextBox 21">
            <a:extLst>
              <a:ext uri="{FF2B5EF4-FFF2-40B4-BE49-F238E27FC236}">
                <a16:creationId xmlns:a16="http://schemas.microsoft.com/office/drawing/2014/main" id="{EFA7038A-5F37-7846-9088-94C98E5AAEE3}"/>
              </a:ext>
            </a:extLst>
          </p:cNvPr>
          <p:cNvSpPr txBox="1"/>
          <p:nvPr/>
        </p:nvSpPr>
        <p:spPr>
          <a:xfrm>
            <a:off x="705211" y="5419393"/>
            <a:ext cx="497252" cy="276999"/>
          </a:xfrm>
          <a:prstGeom prst="rect">
            <a:avLst/>
          </a:prstGeom>
          <a:noFill/>
        </p:spPr>
        <p:txBody>
          <a:bodyPr wrap="none" rtlCol="0">
            <a:spAutoFit/>
          </a:bodyPr>
          <a:lstStyle/>
          <a:p>
            <a:r>
              <a:rPr lang="en-US" sz="1200" dirty="0">
                <a:solidFill>
                  <a:schemeClr val="tx1"/>
                </a:solidFill>
              </a:rPr>
              <a:t>…/...</a:t>
            </a:r>
          </a:p>
        </p:txBody>
      </p:sp>
      <p:pic>
        <p:nvPicPr>
          <p:cNvPr id="23" name="Picture 22">
            <a:extLst>
              <a:ext uri="{FF2B5EF4-FFF2-40B4-BE49-F238E27FC236}">
                <a16:creationId xmlns:a16="http://schemas.microsoft.com/office/drawing/2014/main" id="{A19CC588-73AC-444C-A57F-83183B947E4E}"/>
              </a:ext>
            </a:extLst>
          </p:cNvPr>
          <p:cNvPicPr>
            <a:picLocks noChangeAspect="1"/>
          </p:cNvPicPr>
          <p:nvPr/>
        </p:nvPicPr>
        <p:blipFill>
          <a:blip r:embed="rId2"/>
          <a:stretch>
            <a:fillRect/>
          </a:stretch>
        </p:blipFill>
        <p:spPr>
          <a:xfrm>
            <a:off x="705211" y="2303120"/>
            <a:ext cx="6353106" cy="3164745"/>
          </a:xfrm>
          <a:prstGeom prst="rect">
            <a:avLst/>
          </a:prstGeom>
        </p:spPr>
      </p:pic>
      <p:grpSp>
        <p:nvGrpSpPr>
          <p:cNvPr id="24" name="Group 23">
            <a:extLst>
              <a:ext uri="{FF2B5EF4-FFF2-40B4-BE49-F238E27FC236}">
                <a16:creationId xmlns:a16="http://schemas.microsoft.com/office/drawing/2014/main" id="{5C72DF2C-4325-E14E-A11B-C47F67755AC1}"/>
              </a:ext>
            </a:extLst>
          </p:cNvPr>
          <p:cNvGrpSpPr/>
          <p:nvPr/>
        </p:nvGrpSpPr>
        <p:grpSpPr>
          <a:xfrm>
            <a:off x="6701679" y="4104699"/>
            <a:ext cx="991372" cy="750758"/>
            <a:chOff x="6558096" y="3205413"/>
            <a:chExt cx="991372" cy="750758"/>
          </a:xfrm>
        </p:grpSpPr>
        <p:sp>
          <p:nvSpPr>
            <p:cNvPr id="4" name="Rectangle 3">
              <a:extLst>
                <a:ext uri="{FF2B5EF4-FFF2-40B4-BE49-F238E27FC236}">
                  <a16:creationId xmlns:a16="http://schemas.microsoft.com/office/drawing/2014/main" id="{C9DF857D-9EA1-F64E-BDAD-C63D7F36C386}"/>
                </a:ext>
              </a:extLst>
            </p:cNvPr>
            <p:cNvSpPr/>
            <p:nvPr/>
          </p:nvSpPr>
          <p:spPr bwMode="auto">
            <a:xfrm>
              <a:off x="6558096" y="3205413"/>
              <a:ext cx="991372" cy="535313"/>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DF458C2D-2735-5E41-811C-9A3ED620EBF4}"/>
                </a:ext>
              </a:extLst>
            </p:cNvPr>
            <p:cNvSpPr txBox="1"/>
            <p:nvPr/>
          </p:nvSpPr>
          <p:spPr>
            <a:xfrm>
              <a:off x="6734464" y="3740727"/>
              <a:ext cx="638636" cy="215444"/>
            </a:xfrm>
            <a:prstGeom prst="rect">
              <a:avLst/>
            </a:prstGeom>
            <a:noFill/>
          </p:spPr>
          <p:txBody>
            <a:bodyPr wrap="none" rtlCol="0">
              <a:spAutoFit/>
            </a:bodyPr>
            <a:lstStyle/>
            <a:p>
              <a:r>
                <a:rPr lang="en-US" sz="800">
                  <a:solidFill>
                    <a:schemeClr val="tx1"/>
                  </a:solidFill>
                </a:rPr>
                <a:t>variable</a:t>
              </a:r>
              <a:r>
                <a:rPr lang="en-US" sz="800" dirty="0">
                  <a:solidFill>
                    <a:schemeClr val="tx1"/>
                  </a:solidFill>
                </a:rPr>
                <a:t>	</a:t>
              </a:r>
            </a:p>
          </p:txBody>
        </p:sp>
        <p:sp>
          <p:nvSpPr>
            <p:cNvPr id="20" name="TextBox 19">
              <a:extLst>
                <a:ext uri="{FF2B5EF4-FFF2-40B4-BE49-F238E27FC236}">
                  <a16:creationId xmlns:a16="http://schemas.microsoft.com/office/drawing/2014/main" id="{1A999D19-9AD9-E54D-BA02-2E03E0BD3315}"/>
                </a:ext>
              </a:extLst>
            </p:cNvPr>
            <p:cNvSpPr txBox="1"/>
            <p:nvPr/>
          </p:nvSpPr>
          <p:spPr>
            <a:xfrm>
              <a:off x="6576661" y="3205414"/>
              <a:ext cx="886781" cy="507831"/>
            </a:xfrm>
            <a:prstGeom prst="rect">
              <a:avLst/>
            </a:prstGeom>
            <a:noFill/>
          </p:spPr>
          <p:txBody>
            <a:bodyPr wrap="none" rtlCol="0">
              <a:spAutoFit/>
            </a:bodyPr>
            <a:lstStyle/>
            <a:p>
              <a:pPr algn="ctr"/>
              <a:r>
                <a:rPr lang="en-US" sz="900" dirty="0">
                  <a:solidFill>
                    <a:schemeClr val="tx1"/>
                  </a:solidFill>
                </a:rPr>
                <a:t>1AS </a:t>
              </a:r>
              <a:r>
                <a:rPr lang="en-US" sz="900" dirty="0" err="1">
                  <a:solidFill>
                    <a:schemeClr val="tx1"/>
                  </a:solidFill>
                </a:rPr>
                <a:t>FollowUp</a:t>
              </a:r>
              <a:br>
                <a:rPr lang="en-US" sz="900" dirty="0">
                  <a:solidFill>
                    <a:schemeClr val="tx1"/>
                  </a:solidFill>
                </a:rPr>
              </a:br>
              <a:r>
                <a:rPr lang="en-US" sz="900" dirty="0">
                  <a:solidFill>
                    <a:schemeClr val="tx1"/>
                  </a:solidFill>
                </a:rPr>
                <a:t>Information</a:t>
              </a:r>
              <a:br>
                <a:rPr lang="en-US" sz="900" dirty="0">
                  <a:solidFill>
                    <a:schemeClr val="tx1"/>
                  </a:solidFill>
                </a:rPr>
              </a:br>
              <a:r>
                <a:rPr lang="en-US" sz="900" dirty="0">
                  <a:solidFill>
                    <a:schemeClr val="tx1"/>
                  </a:solidFill>
                </a:rPr>
                <a:t>(optional)</a:t>
              </a:r>
            </a:p>
          </p:txBody>
        </p:sp>
      </p:grpSp>
    </p:spTree>
    <p:extLst>
      <p:ext uri="{BB962C8B-B14F-4D97-AF65-F5344CB8AC3E}">
        <p14:creationId xmlns:p14="http://schemas.microsoft.com/office/powerpoint/2010/main" val="172760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B6FE5-F260-A54D-BD84-8F77AC9C318B}"/>
              </a:ext>
            </a:extLst>
          </p:cNvPr>
          <p:cNvSpPr>
            <a:spLocks noGrp="1"/>
          </p:cNvSpPr>
          <p:nvPr>
            <p:ph type="title"/>
          </p:nvPr>
        </p:nvSpPr>
        <p:spPr/>
        <p:txBody>
          <a:bodyPr/>
          <a:lstStyle/>
          <a:p>
            <a:r>
              <a:rPr lang="en-US" dirty="0"/>
              <a:t>1AS </a:t>
            </a:r>
            <a:r>
              <a:rPr lang="en-US" dirty="0" err="1"/>
              <a:t>FollowUp</a:t>
            </a:r>
            <a:r>
              <a:rPr lang="en-US" dirty="0"/>
              <a:t> Information Timing Measurement MLME Support</a:t>
            </a:r>
          </a:p>
        </p:txBody>
      </p:sp>
      <p:sp>
        <p:nvSpPr>
          <p:cNvPr id="3" name="Content Placeholder 2">
            <a:extLst>
              <a:ext uri="{FF2B5EF4-FFF2-40B4-BE49-F238E27FC236}">
                <a16:creationId xmlns:a16="http://schemas.microsoft.com/office/drawing/2014/main" id="{B9A76C44-0C15-C44E-A18B-480D136AA9EA}"/>
              </a:ext>
            </a:extLst>
          </p:cNvPr>
          <p:cNvSpPr>
            <a:spLocks noGrp="1"/>
          </p:cNvSpPr>
          <p:nvPr>
            <p:ph idx="1"/>
          </p:nvPr>
        </p:nvSpPr>
        <p:spPr>
          <a:xfrm>
            <a:off x="685800" y="1828887"/>
            <a:ext cx="7770813" cy="4113213"/>
          </a:xfrm>
        </p:spPr>
        <p:txBody>
          <a:bodyPr/>
          <a:lstStyle/>
          <a:p>
            <a:r>
              <a:rPr lang="en-US" sz="1200" i="1" dirty="0"/>
              <a:t>Update clause 6.3.56.2.2, and clause 6.3.56.3.2, as follows:</a:t>
            </a:r>
          </a:p>
          <a:p>
            <a:endParaRPr lang="en-US" sz="1200" i="1" dirty="0"/>
          </a:p>
          <a:p>
            <a:endParaRPr lang="en-US" sz="1200" i="1" dirty="0"/>
          </a:p>
          <a:p>
            <a:endParaRPr lang="en-US" sz="1200" i="1" dirty="0"/>
          </a:p>
          <a:p>
            <a:endParaRPr lang="en-US" sz="1200" i="1" dirty="0"/>
          </a:p>
          <a:p>
            <a:r>
              <a:rPr lang="en-US" sz="1200" i="1" dirty="0"/>
              <a:t>Update clause 6.3.56.4.2, and clause 6.3.56.6.2, as follows:</a:t>
            </a:r>
          </a:p>
          <a:p>
            <a:r>
              <a:rPr lang="en-US" sz="1200" b="0" dirty="0"/>
              <a:t>MLME-</a:t>
            </a:r>
            <a:r>
              <a:rPr lang="en-US" sz="1200" b="0" dirty="0" err="1"/>
              <a:t>FINETIMINGMSMT.request</a:t>
            </a:r>
            <a:r>
              <a:rPr lang="en-US" sz="1200" b="0" dirty="0"/>
              <a:t>( </a:t>
            </a:r>
            <a:br>
              <a:rPr lang="en-US" sz="1200" b="0" dirty="0"/>
            </a:br>
            <a:r>
              <a:rPr lang="en-US" sz="1200" b="0" dirty="0"/>
              <a:t>Peer MAC Address, 		</a:t>
            </a:r>
            <a:br>
              <a:rPr lang="en-US" sz="1200" b="0" dirty="0"/>
            </a:br>
            <a:r>
              <a:rPr lang="en-US" sz="1200" b="0" dirty="0"/>
              <a:t>Dialog Token,</a:t>
            </a:r>
            <a:br>
              <a:rPr lang="en-US" sz="1200" b="0" dirty="0"/>
            </a:br>
            <a:r>
              <a:rPr lang="en-US" sz="1200" b="0" dirty="0"/>
              <a:t>Follow Up Dialog Token, </a:t>
            </a:r>
            <a:br>
              <a:rPr lang="en-US" sz="1200" b="0" dirty="0"/>
            </a:br>
            <a:r>
              <a:rPr lang="en-US" sz="1200" b="0" dirty="0"/>
              <a:t>t1, </a:t>
            </a:r>
            <a:br>
              <a:rPr lang="en-US" sz="1200" b="0" dirty="0"/>
            </a:br>
            <a:r>
              <a:rPr lang="en-US" sz="1200" b="0" dirty="0"/>
              <a:t>Max t1 Error Exponent, </a:t>
            </a:r>
            <a:br>
              <a:rPr lang="en-US" sz="1200" b="0" dirty="0"/>
            </a:br>
            <a:r>
              <a:rPr lang="en-US" sz="1200" b="0" dirty="0"/>
              <a:t>t4,</a:t>
            </a:r>
            <a:br>
              <a:rPr lang="en-US" sz="1200" b="0" dirty="0"/>
            </a:br>
            <a:r>
              <a:rPr lang="en-US" sz="1200" b="0" dirty="0"/>
              <a:t>Max t4 Error Exponent,</a:t>
            </a:r>
            <a:br>
              <a:rPr lang="en-US" sz="1200" b="0" dirty="0"/>
            </a:br>
            <a:r>
              <a:rPr lang="en-US" sz="1200" b="0" dirty="0"/>
              <a:t>LCI Report,</a:t>
            </a:r>
            <a:br>
              <a:rPr lang="en-US" sz="1200" b="0" dirty="0"/>
            </a:br>
            <a:r>
              <a:rPr lang="en-US" sz="1200" b="0" dirty="0"/>
              <a:t>Location Civic Report,</a:t>
            </a:r>
            <a:br>
              <a:rPr lang="en-US" sz="1200" b="0" dirty="0"/>
            </a:br>
            <a:r>
              <a:rPr lang="en-US" sz="1200" b="0" dirty="0"/>
              <a:t>Fine Timing Measurement Parameters, </a:t>
            </a:r>
            <a:br>
              <a:rPr lang="en-US" sz="1200" b="0" dirty="0"/>
            </a:br>
            <a:r>
              <a:rPr lang="en-US" sz="1200" dirty="0"/>
              <a:t>1AS </a:t>
            </a:r>
            <a:r>
              <a:rPr lang="en-US" sz="1200" dirty="0" err="1"/>
              <a:t>FollowUp</a:t>
            </a:r>
            <a:r>
              <a:rPr lang="en-US" sz="1200" dirty="0"/>
              <a:t> Information</a:t>
            </a:r>
            <a:br>
              <a:rPr lang="en-US" sz="1200" b="0" dirty="0"/>
            </a:br>
            <a:r>
              <a:rPr lang="en-US" sz="1200" b="0" dirty="0" err="1"/>
              <a:t>VendorSpecific</a:t>
            </a:r>
            <a:r>
              <a:rPr lang="en-US" sz="1200" b="0" dirty="0"/>
              <a:t> )</a:t>
            </a:r>
            <a:endParaRPr lang="en-US" sz="1200" i="1" dirty="0"/>
          </a:p>
          <a:p>
            <a:endParaRPr lang="en-US" sz="1200" i="1" dirty="0"/>
          </a:p>
          <a:p>
            <a:endParaRPr lang="en-US" sz="1200" i="1" dirty="0"/>
          </a:p>
          <a:p>
            <a:endParaRPr lang="en-US" sz="1200" i="1" dirty="0"/>
          </a:p>
        </p:txBody>
      </p:sp>
      <p:graphicFrame>
        <p:nvGraphicFramePr>
          <p:cNvPr id="6" name="Table 6">
            <a:extLst>
              <a:ext uri="{FF2B5EF4-FFF2-40B4-BE49-F238E27FC236}">
                <a16:creationId xmlns:a16="http://schemas.microsoft.com/office/drawing/2014/main" id="{B86F1C3D-1E53-FB49-8B51-2F6A8B2746FA}"/>
              </a:ext>
            </a:extLst>
          </p:cNvPr>
          <p:cNvGraphicFramePr>
            <a:graphicFrameLocks noGrp="1"/>
          </p:cNvGraphicFramePr>
          <p:nvPr>
            <p:extLst>
              <p:ext uri="{D42A27DB-BD31-4B8C-83A1-F6EECF244321}">
                <p14:modId xmlns:p14="http://schemas.microsoft.com/office/powerpoint/2010/main" val="2385042016"/>
              </p:ext>
            </p:extLst>
          </p:nvPr>
        </p:nvGraphicFramePr>
        <p:xfrm>
          <a:off x="685800" y="2099802"/>
          <a:ext cx="7892053" cy="741680"/>
        </p:xfrm>
        <a:graphic>
          <a:graphicData uri="http://schemas.openxmlformats.org/drawingml/2006/table">
            <a:tbl>
              <a:tblPr firstRow="1" bandRow="1">
                <a:tableStyleId>{5C22544A-7EE6-4342-B048-85BDC9FD1C3A}</a:tableStyleId>
              </a:tblPr>
              <a:tblGrid>
                <a:gridCol w="1248798">
                  <a:extLst>
                    <a:ext uri="{9D8B030D-6E8A-4147-A177-3AD203B41FA5}">
                      <a16:colId xmlns:a16="http://schemas.microsoft.com/office/drawing/2014/main" val="589152900"/>
                    </a:ext>
                  </a:extLst>
                </a:gridCol>
                <a:gridCol w="1699307">
                  <a:extLst>
                    <a:ext uri="{9D8B030D-6E8A-4147-A177-3AD203B41FA5}">
                      <a16:colId xmlns:a16="http://schemas.microsoft.com/office/drawing/2014/main" val="2970305467"/>
                    </a:ext>
                  </a:extLst>
                </a:gridCol>
                <a:gridCol w="1708912">
                  <a:extLst>
                    <a:ext uri="{9D8B030D-6E8A-4147-A177-3AD203B41FA5}">
                      <a16:colId xmlns:a16="http://schemas.microsoft.com/office/drawing/2014/main" val="1393926603"/>
                    </a:ext>
                  </a:extLst>
                </a:gridCol>
                <a:gridCol w="3235036">
                  <a:extLst>
                    <a:ext uri="{9D8B030D-6E8A-4147-A177-3AD203B41FA5}">
                      <a16:colId xmlns:a16="http://schemas.microsoft.com/office/drawing/2014/main" val="3623685962"/>
                    </a:ext>
                  </a:extLst>
                </a:gridCol>
              </a:tblGrid>
              <a:tr h="370840">
                <a:tc>
                  <a:txBody>
                    <a:bodyPr/>
                    <a:lstStyle/>
                    <a:p>
                      <a:r>
                        <a:rPr lang="en-US" sz="1200" dirty="0"/>
                        <a:t>Name</a:t>
                      </a:r>
                    </a:p>
                  </a:txBody>
                  <a:tcPr/>
                </a:tc>
                <a:tc>
                  <a:txBody>
                    <a:bodyPr/>
                    <a:lstStyle/>
                    <a:p>
                      <a:r>
                        <a:rPr lang="en-US" sz="1200" dirty="0"/>
                        <a:t>Type</a:t>
                      </a:r>
                    </a:p>
                  </a:txBody>
                  <a:tcPr/>
                </a:tc>
                <a:tc>
                  <a:txBody>
                    <a:bodyPr/>
                    <a:lstStyle/>
                    <a:p>
                      <a:r>
                        <a:rPr lang="en-US" sz="1200" dirty="0"/>
                        <a:t>Valid Range</a:t>
                      </a:r>
                    </a:p>
                  </a:txBody>
                  <a:tcPr/>
                </a:tc>
                <a:tc>
                  <a:txBody>
                    <a:bodyPr/>
                    <a:lstStyle/>
                    <a:p>
                      <a:r>
                        <a:rPr lang="en-US" sz="1200" dirty="0"/>
                        <a:t>Description</a:t>
                      </a:r>
                    </a:p>
                  </a:txBody>
                  <a:tcPr/>
                </a:tc>
                <a:extLst>
                  <a:ext uri="{0D108BD9-81ED-4DB2-BD59-A6C34878D82A}">
                    <a16:rowId xmlns:a16="http://schemas.microsoft.com/office/drawing/2014/main" val="1198056924"/>
                  </a:ext>
                </a:extLst>
              </a:tr>
              <a:tr h="370840">
                <a:tc>
                  <a:txBody>
                    <a:bodyPr/>
                    <a:lstStyle/>
                    <a:p>
                      <a:r>
                        <a:rPr lang="en-US" sz="1200" dirty="0"/>
                        <a:t>Trigger</a:t>
                      </a:r>
                    </a:p>
                  </a:txBody>
                  <a:tcPr/>
                </a:tc>
                <a:tc>
                  <a:txBody>
                    <a:bodyPr/>
                    <a:lstStyle/>
                    <a:p>
                      <a:r>
                        <a:rPr lang="en-US" sz="1200" dirty="0"/>
                        <a:t>Integer</a:t>
                      </a:r>
                    </a:p>
                  </a:txBody>
                  <a:tcPr/>
                </a:tc>
                <a:tc>
                  <a:txBody>
                    <a:bodyPr/>
                    <a:lstStyle/>
                    <a:p>
                      <a:r>
                        <a:rPr lang="en-US" sz="1200" dirty="0"/>
                        <a:t>0-</a:t>
                      </a:r>
                      <a:r>
                        <a:rPr lang="en-US" sz="1200" strike="sngStrike" dirty="0"/>
                        <a:t>1</a:t>
                      </a:r>
                      <a:r>
                        <a:rPr lang="en-US" sz="1200" b="1" strike="noStrike" dirty="0"/>
                        <a:t>6</a:t>
                      </a:r>
                    </a:p>
                  </a:txBody>
                  <a:tcPr/>
                </a:tc>
                <a:tc>
                  <a:txBody>
                    <a:bodyPr/>
                    <a:lstStyle/>
                    <a:p>
                      <a:r>
                        <a:rPr lang="en-US" sz="1200" dirty="0"/>
                        <a:t>The trigger to identify the action</a:t>
                      </a:r>
                    </a:p>
                  </a:txBody>
                  <a:tcPr/>
                </a:tc>
                <a:extLst>
                  <a:ext uri="{0D108BD9-81ED-4DB2-BD59-A6C34878D82A}">
                    <a16:rowId xmlns:a16="http://schemas.microsoft.com/office/drawing/2014/main" val="2522051760"/>
                  </a:ext>
                </a:extLst>
              </a:tr>
            </a:tbl>
          </a:graphicData>
        </a:graphic>
      </p:graphicFrame>
      <p:graphicFrame>
        <p:nvGraphicFramePr>
          <p:cNvPr id="7" name="Table 6">
            <a:extLst>
              <a:ext uri="{FF2B5EF4-FFF2-40B4-BE49-F238E27FC236}">
                <a16:creationId xmlns:a16="http://schemas.microsoft.com/office/drawing/2014/main" id="{95CB76DA-CADA-D941-8D24-13E13DB4065E}"/>
              </a:ext>
            </a:extLst>
          </p:cNvPr>
          <p:cNvGraphicFramePr>
            <a:graphicFrameLocks noGrp="1"/>
          </p:cNvGraphicFramePr>
          <p:nvPr>
            <p:extLst>
              <p:ext uri="{D42A27DB-BD31-4B8C-83A1-F6EECF244321}">
                <p14:modId xmlns:p14="http://schemas.microsoft.com/office/powerpoint/2010/main" val="1614539993"/>
              </p:ext>
            </p:extLst>
          </p:nvPr>
        </p:nvGraphicFramePr>
        <p:xfrm>
          <a:off x="564560" y="6019974"/>
          <a:ext cx="7892053" cy="640080"/>
        </p:xfrm>
        <a:graphic>
          <a:graphicData uri="http://schemas.openxmlformats.org/drawingml/2006/table">
            <a:tbl>
              <a:tblPr bandRow="1">
                <a:tableStyleId>{5C22544A-7EE6-4342-B048-85BDC9FD1C3A}</a:tableStyleId>
              </a:tblPr>
              <a:tblGrid>
                <a:gridCol w="1248963">
                  <a:extLst>
                    <a:ext uri="{9D8B030D-6E8A-4147-A177-3AD203B41FA5}">
                      <a16:colId xmlns:a16="http://schemas.microsoft.com/office/drawing/2014/main" val="589152900"/>
                    </a:ext>
                  </a:extLst>
                </a:gridCol>
                <a:gridCol w="1699142">
                  <a:extLst>
                    <a:ext uri="{9D8B030D-6E8A-4147-A177-3AD203B41FA5}">
                      <a16:colId xmlns:a16="http://schemas.microsoft.com/office/drawing/2014/main" val="2970305467"/>
                    </a:ext>
                  </a:extLst>
                </a:gridCol>
                <a:gridCol w="1716633">
                  <a:extLst>
                    <a:ext uri="{9D8B030D-6E8A-4147-A177-3AD203B41FA5}">
                      <a16:colId xmlns:a16="http://schemas.microsoft.com/office/drawing/2014/main" val="1393926603"/>
                    </a:ext>
                  </a:extLst>
                </a:gridCol>
                <a:gridCol w="3227315">
                  <a:extLst>
                    <a:ext uri="{9D8B030D-6E8A-4147-A177-3AD203B41FA5}">
                      <a16:colId xmlns:a16="http://schemas.microsoft.com/office/drawing/2014/main" val="3623685962"/>
                    </a:ext>
                  </a:extLst>
                </a:gridCol>
              </a:tblGrid>
              <a:tr h="370840">
                <a:tc>
                  <a:txBody>
                    <a:bodyPr/>
                    <a:lstStyle/>
                    <a:p>
                      <a:r>
                        <a:rPr lang="en-US" sz="1200" b="1" dirty="0"/>
                        <a:t>1AS </a:t>
                      </a:r>
                      <a:r>
                        <a:rPr lang="en-US" sz="1200" b="1" dirty="0" err="1"/>
                        <a:t>FollowUp</a:t>
                      </a:r>
                      <a:r>
                        <a:rPr lang="en-US" sz="1200" b="1" dirty="0"/>
                        <a:t> Information</a:t>
                      </a:r>
                    </a:p>
                  </a:txBody>
                  <a:tcPr/>
                </a:tc>
                <a:tc>
                  <a:txBody>
                    <a:bodyPr/>
                    <a:lstStyle/>
                    <a:p>
                      <a:r>
                        <a:rPr lang="en-US" sz="1200" b="1" dirty="0"/>
                        <a:t>As defined in 9.4.2.248 (1AS </a:t>
                      </a:r>
                      <a:r>
                        <a:rPr lang="en-US" sz="1200" b="1" dirty="0" err="1"/>
                        <a:t>FollowUp</a:t>
                      </a:r>
                      <a:r>
                        <a:rPr lang="en-US" sz="1200" b="1" dirty="0"/>
                        <a:t> Information element)</a:t>
                      </a:r>
                    </a:p>
                  </a:txBody>
                  <a:tcPr/>
                </a:tc>
                <a:tc>
                  <a:txBody>
                    <a:bodyPr/>
                    <a:lstStyle/>
                    <a:p>
                      <a:r>
                        <a:rPr lang="en-US" sz="1200" b="1" dirty="0"/>
                        <a:t>As defined in 9.4.2.248 (1AS </a:t>
                      </a:r>
                      <a:r>
                        <a:rPr lang="en-US" sz="1200" b="1" dirty="0" err="1"/>
                        <a:t>FollowUp</a:t>
                      </a:r>
                      <a:r>
                        <a:rPr lang="en-US" sz="1200" b="1" dirty="0"/>
                        <a:t> Information element)</a:t>
                      </a:r>
                    </a:p>
                  </a:txBody>
                  <a:tcPr/>
                </a:tc>
                <a:tc>
                  <a:txBody>
                    <a:bodyPr/>
                    <a:lstStyle/>
                    <a:p>
                      <a:r>
                        <a:rPr lang="en-US" sz="1200" b="1" dirty="0"/>
                        <a:t>Optional element containing the 1AS </a:t>
                      </a:r>
                      <a:r>
                        <a:rPr lang="en-US" sz="1200" b="1" dirty="0" err="1"/>
                        <a:t>FollowUp</a:t>
                      </a:r>
                      <a:r>
                        <a:rPr lang="en-US" sz="1200" b="1" dirty="0"/>
                        <a:t> Information time synchronization information</a:t>
                      </a:r>
                    </a:p>
                  </a:txBody>
                  <a:tcPr/>
                </a:tc>
                <a:extLst>
                  <a:ext uri="{0D108BD9-81ED-4DB2-BD59-A6C34878D82A}">
                    <a16:rowId xmlns:a16="http://schemas.microsoft.com/office/drawing/2014/main" val="2522051760"/>
                  </a:ext>
                </a:extLst>
              </a:tr>
            </a:tbl>
          </a:graphicData>
        </a:graphic>
      </p:graphicFrame>
      <p:sp>
        <p:nvSpPr>
          <p:cNvPr id="4" name="TextBox 3">
            <a:extLst>
              <a:ext uri="{FF2B5EF4-FFF2-40B4-BE49-F238E27FC236}">
                <a16:creationId xmlns:a16="http://schemas.microsoft.com/office/drawing/2014/main" id="{E70EE81C-BF2F-544B-BBE7-8E02CB434EFE}"/>
              </a:ext>
            </a:extLst>
          </p:cNvPr>
          <p:cNvSpPr txBox="1"/>
          <p:nvPr/>
        </p:nvSpPr>
        <p:spPr>
          <a:xfrm>
            <a:off x="4290664" y="3429000"/>
            <a:ext cx="2781339" cy="2677656"/>
          </a:xfrm>
          <a:prstGeom prst="rect">
            <a:avLst/>
          </a:prstGeom>
          <a:noFill/>
        </p:spPr>
        <p:txBody>
          <a:bodyPr wrap="none" rtlCol="0">
            <a:spAutoFit/>
          </a:bodyPr>
          <a:lstStyle/>
          <a:p>
            <a:r>
              <a:rPr lang="en-US" sz="1200" dirty="0">
                <a:solidFill>
                  <a:schemeClr val="tx1"/>
                </a:solidFill>
              </a:rPr>
              <a:t>MLME-</a:t>
            </a:r>
            <a:r>
              <a:rPr lang="en-US" sz="1200" dirty="0" err="1">
                <a:solidFill>
                  <a:schemeClr val="tx1"/>
                </a:solidFill>
              </a:rPr>
              <a:t>FINETIMINGMSMT.indication</a:t>
            </a:r>
            <a:r>
              <a:rPr lang="en-US" sz="1200" dirty="0">
                <a:solidFill>
                  <a:schemeClr val="tx1"/>
                </a:solidFill>
              </a:rPr>
              <a:t>( </a:t>
            </a:r>
            <a:br>
              <a:rPr lang="en-US" sz="1200" dirty="0">
                <a:solidFill>
                  <a:schemeClr val="tx1"/>
                </a:solidFill>
              </a:rPr>
            </a:br>
            <a:r>
              <a:rPr lang="en-US" sz="1200" dirty="0">
                <a:solidFill>
                  <a:schemeClr val="tx1"/>
                </a:solidFill>
              </a:rPr>
              <a:t>Peer MAC Address, 		</a:t>
            </a:r>
            <a:br>
              <a:rPr lang="en-US" sz="1200" dirty="0">
                <a:solidFill>
                  <a:schemeClr val="tx1"/>
                </a:solidFill>
              </a:rPr>
            </a:br>
            <a:r>
              <a:rPr lang="en-US" sz="1200" dirty="0">
                <a:solidFill>
                  <a:schemeClr val="tx1"/>
                </a:solidFill>
              </a:rPr>
              <a:t>Dialog Token,</a:t>
            </a:r>
            <a:br>
              <a:rPr lang="en-US" sz="1200" dirty="0">
                <a:solidFill>
                  <a:schemeClr val="tx1"/>
                </a:solidFill>
              </a:rPr>
            </a:br>
            <a:r>
              <a:rPr lang="en-US" sz="1200" dirty="0">
                <a:solidFill>
                  <a:schemeClr val="tx1"/>
                </a:solidFill>
              </a:rPr>
              <a:t>Follow Up Dialog Token, </a:t>
            </a:r>
            <a:br>
              <a:rPr lang="en-US" sz="1200" dirty="0">
                <a:solidFill>
                  <a:schemeClr val="tx1"/>
                </a:solidFill>
              </a:rPr>
            </a:br>
            <a:r>
              <a:rPr lang="en-US" sz="1200" dirty="0">
                <a:solidFill>
                  <a:schemeClr val="tx1"/>
                </a:solidFill>
              </a:rPr>
              <a:t>t1, </a:t>
            </a:r>
            <a:br>
              <a:rPr lang="en-US" sz="1200" dirty="0">
                <a:solidFill>
                  <a:schemeClr val="tx1"/>
                </a:solidFill>
              </a:rPr>
            </a:br>
            <a:r>
              <a:rPr lang="en-US" sz="1200" dirty="0">
                <a:solidFill>
                  <a:schemeClr val="tx1"/>
                </a:solidFill>
              </a:rPr>
              <a:t>Max t1 Error Exponent, </a:t>
            </a:r>
            <a:br>
              <a:rPr lang="en-US" sz="1200" dirty="0">
                <a:solidFill>
                  <a:schemeClr val="tx1"/>
                </a:solidFill>
              </a:rPr>
            </a:br>
            <a:r>
              <a:rPr lang="en-US" sz="1200" dirty="0">
                <a:solidFill>
                  <a:schemeClr val="tx1"/>
                </a:solidFill>
              </a:rPr>
              <a:t>t4,</a:t>
            </a:r>
            <a:br>
              <a:rPr lang="en-US" sz="1200" dirty="0">
                <a:solidFill>
                  <a:schemeClr val="tx1"/>
                </a:solidFill>
              </a:rPr>
            </a:br>
            <a:r>
              <a:rPr lang="en-US" sz="1200" dirty="0">
                <a:solidFill>
                  <a:schemeClr val="tx1"/>
                </a:solidFill>
              </a:rPr>
              <a:t>Max t4 Error Exponent,</a:t>
            </a:r>
            <a:br>
              <a:rPr lang="en-US" sz="1200" dirty="0">
                <a:solidFill>
                  <a:schemeClr val="tx1"/>
                </a:solidFill>
              </a:rPr>
            </a:br>
            <a:r>
              <a:rPr lang="en-US" sz="1200" dirty="0">
                <a:solidFill>
                  <a:schemeClr val="tx1"/>
                </a:solidFill>
              </a:rPr>
              <a:t>LCI Report,</a:t>
            </a:r>
            <a:br>
              <a:rPr lang="en-US" sz="1200" dirty="0">
                <a:solidFill>
                  <a:schemeClr val="tx1"/>
                </a:solidFill>
              </a:rPr>
            </a:br>
            <a:r>
              <a:rPr lang="en-US" sz="1200" dirty="0">
                <a:solidFill>
                  <a:schemeClr val="tx1"/>
                </a:solidFill>
              </a:rPr>
              <a:t>Location Civic Report,</a:t>
            </a:r>
            <a:br>
              <a:rPr lang="en-US" sz="1200" dirty="0">
                <a:solidFill>
                  <a:schemeClr val="tx1"/>
                </a:solidFill>
              </a:rPr>
            </a:br>
            <a:r>
              <a:rPr lang="en-US" sz="1200" dirty="0">
                <a:solidFill>
                  <a:schemeClr val="tx1"/>
                </a:solidFill>
              </a:rPr>
              <a:t>Fine Timing Measurement Parameters, </a:t>
            </a:r>
            <a:br>
              <a:rPr lang="en-US" sz="1200" dirty="0">
                <a:solidFill>
                  <a:schemeClr val="tx1"/>
                </a:solidFill>
              </a:rPr>
            </a:br>
            <a:r>
              <a:rPr lang="en-US" sz="1200" b="1" dirty="0">
                <a:solidFill>
                  <a:schemeClr val="tx1"/>
                </a:solidFill>
              </a:rPr>
              <a:t>1AS </a:t>
            </a:r>
            <a:r>
              <a:rPr lang="en-US" sz="1200" b="1" dirty="0" err="1">
                <a:solidFill>
                  <a:schemeClr val="tx1"/>
                </a:solidFill>
              </a:rPr>
              <a:t>FollowUp</a:t>
            </a:r>
            <a:r>
              <a:rPr lang="en-US" sz="1200" b="1" dirty="0">
                <a:solidFill>
                  <a:schemeClr val="tx1"/>
                </a:solidFill>
              </a:rPr>
              <a:t> Information</a:t>
            </a:r>
            <a:br>
              <a:rPr lang="en-US" sz="1200" dirty="0">
                <a:solidFill>
                  <a:schemeClr val="tx1"/>
                </a:solidFill>
              </a:rPr>
            </a:br>
            <a:r>
              <a:rPr lang="en-US" sz="1200" dirty="0" err="1">
                <a:solidFill>
                  <a:schemeClr val="tx1"/>
                </a:solidFill>
              </a:rPr>
              <a:t>VendorSpecific</a:t>
            </a:r>
            <a:r>
              <a:rPr lang="en-US" sz="1200" dirty="0">
                <a:solidFill>
                  <a:schemeClr val="tx1"/>
                </a:solidFill>
              </a:rPr>
              <a:t> )</a:t>
            </a:r>
            <a:endParaRPr lang="en-US" sz="1200" i="1" dirty="0">
              <a:solidFill>
                <a:schemeClr val="tx1"/>
              </a:solidFill>
            </a:endParaRPr>
          </a:p>
          <a:p>
            <a:endParaRPr lang="en-US" sz="1200" dirty="0">
              <a:solidFill>
                <a:schemeClr val="tx1"/>
              </a:solidFill>
            </a:endParaRPr>
          </a:p>
        </p:txBody>
      </p:sp>
    </p:spTree>
    <p:extLst>
      <p:ext uri="{BB962C8B-B14F-4D97-AF65-F5344CB8AC3E}">
        <p14:creationId xmlns:p14="http://schemas.microsoft.com/office/powerpoint/2010/main" val="1912254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dirty="0"/>
              <a:t>This submission proposes a mechanism to support 802.1AS time exchange within 802.11</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517292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Background – 802.1AS Clock Synchronization</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802.1AS is a Standard prepared by the Time-Sensitive Networking Task Group of IEEE 802.1, and which goal is Timing and Synchronization for Time- Sensitive Applications</a:t>
            </a:r>
          </a:p>
          <a:p>
            <a:r>
              <a:rPr lang="en-US" sz="1600" b="0" dirty="0"/>
              <a:t> The Standard defines procedures by which two or more devices connected over an IEEE 802 network can exchange time information to synchronize their time</a:t>
            </a:r>
          </a:p>
          <a:p>
            <a:r>
              <a:rPr lang="en-US" sz="1600" b="0" dirty="0"/>
              <a:t>This synchronization is crucial to time, delay and jitter-sensitive applications (e.g., industrial settings, AR/VR, gaming and more)</a:t>
            </a:r>
          </a:p>
          <a:p>
            <a:r>
              <a:rPr lang="en-US" sz="1600" b="0" dirty="0"/>
              <a:t>Clause 12 applies to time exchange over 802.11 links, and leverages exiting procedures in 802.11-2020, namely 11.21.5 (Timing Measurement) and 11.21.6 (Fine Timing Measurement)</a:t>
            </a:r>
          </a:p>
          <a:p>
            <a:r>
              <a:rPr lang="en-US" sz="1600" b="0" dirty="0"/>
              <a:t>The intent is that, beyond sharing timestamps (t</a:t>
            </a:r>
            <a:r>
              <a:rPr lang="en-US" sz="1600" b="0" baseline="-25000" dirty="0"/>
              <a:t>1</a:t>
            </a:r>
            <a:r>
              <a:rPr lang="en-US" sz="1600" b="0" dirty="0"/>
              <a:t>,t</a:t>
            </a:r>
            <a:r>
              <a:rPr lang="en-US" sz="1600" b="0" baseline="-25000" dirty="0"/>
              <a:t>4</a:t>
            </a:r>
            <a:r>
              <a:rPr lang="en-US" sz="1600" b="0" dirty="0"/>
              <a:t>), the peer STA / RSTA also sends a  “</a:t>
            </a:r>
            <a:r>
              <a:rPr lang="en-US" sz="1600" b="0" dirty="0" err="1"/>
              <a:t>FollowUp</a:t>
            </a:r>
            <a:r>
              <a:rPr lang="en-US" sz="1600" b="0" dirty="0"/>
              <a:t> Information” field that includes host time and synchronization information (called </a:t>
            </a:r>
            <a:r>
              <a:rPr lang="en-US" sz="1600" b="0" dirty="0" err="1"/>
              <a:t>preciseOriginTimestamp</a:t>
            </a:r>
            <a:r>
              <a:rPr lang="en-US" sz="1600" b="0" dirty="0"/>
              <a:t>, </a:t>
            </a:r>
            <a:r>
              <a:rPr lang="en-US" sz="1600" b="0" dirty="0" err="1"/>
              <a:t>rateRatio</a:t>
            </a:r>
            <a:r>
              <a:rPr lang="en-US" sz="1600" b="0" dirty="0"/>
              <a:t>, </a:t>
            </a:r>
            <a:r>
              <a:rPr lang="en-US" sz="1600" b="0" dirty="0" err="1"/>
              <a:t>correctionField</a:t>
            </a:r>
            <a:r>
              <a:rPr lang="en-US" sz="1600" b="0" dirty="0"/>
              <a:t>, etc.)</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621010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TM / FTM for ranging vs. TM/FTM for clock Synchronization</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Problem 1: the STA does not know if the AP is TM/FTM capable for the purposes of time synchronization </a:t>
            </a:r>
          </a:p>
          <a:p>
            <a:r>
              <a:rPr lang="en-US" sz="1600" b="0" dirty="0"/>
              <a:t>	The AP only announces support for TM/FTM in general, but not support for </a:t>
            </a:r>
            <a:r>
              <a:rPr lang="en-US" sz="1600" b="0" dirty="0" err="1"/>
              <a:t>FollowUp</a:t>
            </a:r>
            <a:r>
              <a:rPr lang="en-US" sz="1600" b="0" dirty="0"/>
              <a:t> Information, making TM/FTM mostly unusable for clock synchronization outside of specialized settings (a ‘normal’ STA must guess whether the AP will share time sync information)</a:t>
            </a:r>
          </a:p>
          <a:p>
            <a:endParaRPr lang="en-US" sz="1600" b="0" dirty="0"/>
          </a:p>
          <a:p>
            <a:r>
              <a:rPr lang="en-US" sz="1600" b="0" dirty="0"/>
              <a:t>Problem 2: the STA starts by sending a Timing Measurement Request or Initial Fine Timing Measurement Request. But the AP does not know if the goal is ranging or time synchronization -&gt; the AP cannot know if the STA expects </a:t>
            </a:r>
            <a:r>
              <a:rPr lang="en-US" sz="1600" b="0" dirty="0" err="1"/>
              <a:t>FollowUp</a:t>
            </a:r>
            <a:r>
              <a:rPr lang="en-US" sz="1600" b="0" dirty="0"/>
              <a:t> Information for this exchange</a:t>
            </a:r>
          </a:p>
          <a:p>
            <a:endParaRPr lang="en-US" sz="1600" b="0" dirty="0"/>
          </a:p>
          <a:p>
            <a:r>
              <a:rPr lang="en-US" sz="1600" b="0" dirty="0"/>
              <a:t>Problem 3: the </a:t>
            </a:r>
            <a:r>
              <a:rPr lang="en-US" sz="1600" b="0" dirty="0" err="1"/>
              <a:t>FollowUp</a:t>
            </a:r>
            <a:r>
              <a:rPr lang="en-US" sz="1600" b="0" dirty="0"/>
              <a:t> Information is currently sent as VSIE. Although VSIE is an easy vehicle to carry anything, it may make sense to define a proper IE for this usage, to facilitate TSN extension and integration into 802.11</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04978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B6FE5-F260-A54D-BD84-8F77AC9C318B}"/>
              </a:ext>
            </a:extLst>
          </p:cNvPr>
          <p:cNvSpPr>
            <a:spLocks noGrp="1"/>
          </p:cNvSpPr>
          <p:nvPr>
            <p:ph type="title"/>
          </p:nvPr>
        </p:nvSpPr>
        <p:spPr>
          <a:xfrm>
            <a:off x="322730" y="685800"/>
            <a:ext cx="8532158" cy="1065213"/>
          </a:xfrm>
        </p:spPr>
        <p:txBody>
          <a:bodyPr/>
          <a:lstStyle/>
          <a:p>
            <a:r>
              <a:rPr lang="en-US" dirty="0"/>
              <a:t>Summary of the Contribution Proposal</a:t>
            </a:r>
          </a:p>
        </p:txBody>
      </p:sp>
      <p:sp>
        <p:nvSpPr>
          <p:cNvPr id="3" name="Content Placeholder 2">
            <a:extLst>
              <a:ext uri="{FF2B5EF4-FFF2-40B4-BE49-F238E27FC236}">
                <a16:creationId xmlns:a16="http://schemas.microsoft.com/office/drawing/2014/main" id="{B9A76C44-0C15-C44E-A18B-480D136AA9EA}"/>
              </a:ext>
            </a:extLst>
          </p:cNvPr>
          <p:cNvSpPr>
            <a:spLocks noGrp="1"/>
          </p:cNvSpPr>
          <p:nvPr>
            <p:ph idx="1"/>
          </p:nvPr>
        </p:nvSpPr>
        <p:spPr/>
        <p:txBody>
          <a:bodyPr/>
          <a:lstStyle/>
          <a:p>
            <a:r>
              <a:rPr lang="en-US" sz="1800" dirty="0"/>
              <a:t>Goal:</a:t>
            </a:r>
          </a:p>
          <a:p>
            <a:pPr>
              <a:buFont typeface="Arial" panose="020B0604020202020204" pitchFamily="34" charset="0"/>
              <a:buChar char="•"/>
            </a:pPr>
            <a:r>
              <a:rPr lang="en-US" sz="1800" b="0" dirty="0"/>
              <a:t>Define an 802.11 IE for </a:t>
            </a:r>
            <a:r>
              <a:rPr lang="en-US" sz="1800" b="0" dirty="0" err="1"/>
              <a:t>FollowUp</a:t>
            </a:r>
            <a:r>
              <a:rPr lang="en-US" sz="1800" b="0" dirty="0"/>
              <a:t> Information that can be used to carry 1AS time sync information</a:t>
            </a:r>
          </a:p>
          <a:p>
            <a:pPr>
              <a:buFont typeface="Arial" panose="020B0604020202020204" pitchFamily="34" charset="0"/>
              <a:buChar char="•"/>
            </a:pPr>
            <a:r>
              <a:rPr lang="en-US" sz="1800" b="0" dirty="0"/>
              <a:t>Define a capability element expression for time synchronization requests over TM/FTM</a:t>
            </a:r>
          </a:p>
          <a:p>
            <a:pPr>
              <a:buFont typeface="Arial" panose="020B0604020202020204" pitchFamily="34" charset="0"/>
              <a:buChar char="•"/>
            </a:pPr>
            <a:endParaRPr lang="en-US" sz="1800" b="0" dirty="0"/>
          </a:p>
          <a:p>
            <a:endParaRPr lang="en-US" dirty="0"/>
          </a:p>
        </p:txBody>
      </p:sp>
    </p:spTree>
    <p:extLst>
      <p:ext uri="{BB962C8B-B14F-4D97-AF65-F5344CB8AC3E}">
        <p14:creationId xmlns:p14="http://schemas.microsoft.com/office/powerpoint/2010/main" val="3723305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B6FE5-F260-A54D-BD84-8F77AC9C318B}"/>
              </a:ext>
            </a:extLst>
          </p:cNvPr>
          <p:cNvSpPr>
            <a:spLocks noGrp="1"/>
          </p:cNvSpPr>
          <p:nvPr>
            <p:ph type="title"/>
          </p:nvPr>
        </p:nvSpPr>
        <p:spPr/>
        <p:txBody>
          <a:bodyPr/>
          <a:lstStyle/>
          <a:p>
            <a:r>
              <a:rPr lang="en-US" dirty="0"/>
              <a:t>1AS </a:t>
            </a:r>
            <a:r>
              <a:rPr lang="en-US" dirty="0" err="1"/>
              <a:t>FollowUp</a:t>
            </a:r>
            <a:r>
              <a:rPr lang="en-US" dirty="0"/>
              <a:t> Information Element</a:t>
            </a:r>
          </a:p>
        </p:txBody>
      </p:sp>
      <p:sp>
        <p:nvSpPr>
          <p:cNvPr id="3" name="Content Placeholder 2">
            <a:extLst>
              <a:ext uri="{FF2B5EF4-FFF2-40B4-BE49-F238E27FC236}">
                <a16:creationId xmlns:a16="http://schemas.microsoft.com/office/drawing/2014/main" id="{B9A76C44-0C15-C44E-A18B-480D136AA9EA}"/>
              </a:ext>
            </a:extLst>
          </p:cNvPr>
          <p:cNvSpPr>
            <a:spLocks noGrp="1"/>
          </p:cNvSpPr>
          <p:nvPr>
            <p:ph idx="1"/>
          </p:nvPr>
        </p:nvSpPr>
        <p:spPr>
          <a:xfrm>
            <a:off x="685800" y="1828887"/>
            <a:ext cx="7770813" cy="4113213"/>
          </a:xfrm>
        </p:spPr>
        <p:txBody>
          <a:bodyPr/>
          <a:lstStyle/>
          <a:p>
            <a:r>
              <a:rPr lang="en-US" sz="1200" i="1" dirty="0"/>
              <a:t>We propose to add a new Information Element to clause 9.4.2, as follows:</a:t>
            </a:r>
          </a:p>
          <a:p>
            <a:pPr marL="0" lvl="1"/>
            <a:endParaRPr lang="en-US" sz="1200" dirty="0"/>
          </a:p>
          <a:p>
            <a:pPr marL="0" lvl="1"/>
            <a:r>
              <a:rPr lang="en-US" sz="1200" dirty="0"/>
              <a:t>9.4.2.248: 1AS </a:t>
            </a:r>
            <a:r>
              <a:rPr lang="en-US" sz="1200" dirty="0" err="1"/>
              <a:t>FollowUp</a:t>
            </a:r>
            <a:r>
              <a:rPr lang="en-US" sz="1200" dirty="0"/>
              <a:t> Information element</a:t>
            </a:r>
          </a:p>
          <a:p>
            <a:pPr marL="0" lvl="1"/>
            <a:r>
              <a:rPr lang="en-US" sz="1200" dirty="0"/>
              <a:t>The 1AS </a:t>
            </a:r>
            <a:r>
              <a:rPr lang="en-US" sz="1200" dirty="0" err="1"/>
              <a:t>FollowUp</a:t>
            </a:r>
            <a:r>
              <a:rPr lang="en-US" sz="1200" dirty="0"/>
              <a:t> Information element is used to carry timing synchronization information in contexts where a STA needs to align its time precisely with that of a reference server. The format of the 1AS </a:t>
            </a:r>
            <a:r>
              <a:rPr lang="en-US" sz="1200" dirty="0" err="1"/>
              <a:t>FollowUp</a:t>
            </a:r>
            <a:r>
              <a:rPr lang="en-US" sz="1200" dirty="0"/>
              <a:t> Information element is shown in figure 9-xxx (1AS </a:t>
            </a:r>
            <a:r>
              <a:rPr lang="en-US" sz="1200" dirty="0" err="1"/>
              <a:t>FollowUp</a:t>
            </a:r>
            <a:r>
              <a:rPr lang="en-US" sz="1200" dirty="0"/>
              <a:t> Information element).</a:t>
            </a:r>
          </a:p>
          <a:p>
            <a:pPr marL="0" lvl="1"/>
            <a:endParaRPr lang="en-US" sz="1200" dirty="0"/>
          </a:p>
          <a:p>
            <a:pPr marL="0" lvl="1"/>
            <a:endParaRPr lang="en-US" sz="1200" dirty="0"/>
          </a:p>
          <a:p>
            <a:pPr marL="0" lvl="1"/>
            <a:endParaRPr lang="en-US" sz="1200" dirty="0"/>
          </a:p>
          <a:p>
            <a:pPr marL="0" lvl="1"/>
            <a:endParaRPr lang="en-US" sz="1200" dirty="0"/>
          </a:p>
          <a:p>
            <a:pPr marL="0" lvl="1"/>
            <a:r>
              <a:rPr lang="en-US" sz="1200" dirty="0"/>
              <a:t>The Element ID and Length are defined in 9.4.2.1 (General). The 1AS </a:t>
            </a:r>
            <a:r>
              <a:rPr lang="en-US" sz="1200" dirty="0" err="1"/>
              <a:t>FollowUp</a:t>
            </a:r>
            <a:r>
              <a:rPr lang="en-US" sz="1200" dirty="0"/>
              <a:t> Information field is defined in [ref].</a:t>
            </a:r>
          </a:p>
          <a:p>
            <a:pPr marL="0" lvl="1"/>
            <a:endParaRPr lang="en-US" sz="1200" dirty="0"/>
          </a:p>
          <a:p>
            <a:r>
              <a:rPr lang="en-US" sz="1200" i="1" dirty="0"/>
              <a:t>(in Clause 2, insert </a:t>
            </a:r>
            <a:r>
              <a:rPr lang="en-US" sz="1200" b="0" dirty="0"/>
              <a:t>[ref] IEEE Std 802.1AS</a:t>
            </a:r>
            <a:r>
              <a:rPr lang="en-US" sz="1200" b="0" baseline="30000" dirty="0"/>
              <a:t>TM</a:t>
            </a:r>
            <a:r>
              <a:rPr lang="en-US" sz="1200" b="0" dirty="0"/>
              <a:t>-2020, Timing and Synchronization for Time- Sensitive Applications. </a:t>
            </a:r>
            <a:r>
              <a:rPr lang="en-US" sz="1200" i="1" dirty="0"/>
              <a:t>)</a:t>
            </a:r>
            <a:endParaRPr lang="en-US" sz="1200" b="0" dirty="0"/>
          </a:p>
          <a:p>
            <a:pPr marL="0" lvl="1"/>
            <a:endParaRPr lang="en-US" sz="1200" dirty="0"/>
          </a:p>
          <a:p>
            <a:pPr marL="0" lvl="1"/>
            <a:r>
              <a:rPr lang="en-US" sz="1200" b="1" i="1" dirty="0"/>
              <a:t>The structure of the element is strictly defined in 802.1AS-2020. However, in order to account for future evaluation of the standard, and avoid double-definition of each subfield, we suggest to not describe the 1AS </a:t>
            </a:r>
            <a:r>
              <a:rPr lang="en-US" sz="1200" b="1" i="1" dirty="0" err="1"/>
              <a:t>FollowUp</a:t>
            </a:r>
            <a:r>
              <a:rPr lang="en-US" sz="1200" b="1" i="1" dirty="0"/>
              <a:t> Information field in 802.11.</a:t>
            </a:r>
          </a:p>
        </p:txBody>
      </p:sp>
      <p:sp>
        <p:nvSpPr>
          <p:cNvPr id="26" name="Rectangle 25">
            <a:extLst>
              <a:ext uri="{FF2B5EF4-FFF2-40B4-BE49-F238E27FC236}">
                <a16:creationId xmlns:a16="http://schemas.microsoft.com/office/drawing/2014/main" id="{A3FB0A79-D90B-1640-BFAD-7B6265F13D0B}"/>
              </a:ext>
            </a:extLst>
          </p:cNvPr>
          <p:cNvSpPr/>
          <p:nvPr/>
        </p:nvSpPr>
        <p:spPr bwMode="auto">
          <a:xfrm>
            <a:off x="2919619" y="3332658"/>
            <a:ext cx="3304761" cy="258118"/>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7" name="Straight Connector 26">
            <a:extLst>
              <a:ext uri="{FF2B5EF4-FFF2-40B4-BE49-F238E27FC236}">
                <a16:creationId xmlns:a16="http://schemas.microsoft.com/office/drawing/2014/main" id="{AE7DC976-DE99-864C-866C-656F9556836D}"/>
              </a:ext>
            </a:extLst>
          </p:cNvPr>
          <p:cNvCxnSpPr/>
          <p:nvPr/>
        </p:nvCxnSpPr>
        <p:spPr>
          <a:xfrm>
            <a:off x="3976895" y="3334346"/>
            <a:ext cx="0" cy="25643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3D85262-B897-DC4D-843D-262A3C71C56A}"/>
              </a:ext>
            </a:extLst>
          </p:cNvPr>
          <p:cNvCxnSpPr/>
          <p:nvPr/>
        </p:nvCxnSpPr>
        <p:spPr>
          <a:xfrm>
            <a:off x="4979505" y="3334346"/>
            <a:ext cx="0" cy="25643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52F291E5-879F-064A-91A3-B1A8952E566B}"/>
              </a:ext>
            </a:extLst>
          </p:cNvPr>
          <p:cNvSpPr txBox="1"/>
          <p:nvPr/>
        </p:nvSpPr>
        <p:spPr>
          <a:xfrm>
            <a:off x="3101124" y="3355029"/>
            <a:ext cx="633507" cy="207749"/>
          </a:xfrm>
          <a:prstGeom prst="rect">
            <a:avLst/>
          </a:prstGeom>
          <a:noFill/>
        </p:spPr>
        <p:txBody>
          <a:bodyPr wrap="none" rtlCol="0">
            <a:spAutoFit/>
          </a:bodyPr>
          <a:lstStyle/>
          <a:p>
            <a:r>
              <a:rPr lang="en-US" sz="750" dirty="0">
                <a:solidFill>
                  <a:schemeClr val="tx1"/>
                </a:solidFill>
              </a:rPr>
              <a:t>Element ID</a:t>
            </a:r>
          </a:p>
        </p:txBody>
      </p:sp>
      <p:sp>
        <p:nvSpPr>
          <p:cNvPr id="30" name="TextBox 29">
            <a:extLst>
              <a:ext uri="{FF2B5EF4-FFF2-40B4-BE49-F238E27FC236}">
                <a16:creationId xmlns:a16="http://schemas.microsoft.com/office/drawing/2014/main" id="{64EC809D-474D-CA44-9320-9D7A521F09E2}"/>
              </a:ext>
            </a:extLst>
          </p:cNvPr>
          <p:cNvSpPr txBox="1"/>
          <p:nvPr/>
        </p:nvSpPr>
        <p:spPr>
          <a:xfrm>
            <a:off x="4266377" y="3340060"/>
            <a:ext cx="458780" cy="207749"/>
          </a:xfrm>
          <a:prstGeom prst="rect">
            <a:avLst/>
          </a:prstGeom>
          <a:noFill/>
        </p:spPr>
        <p:txBody>
          <a:bodyPr wrap="none" rtlCol="0">
            <a:spAutoFit/>
          </a:bodyPr>
          <a:lstStyle/>
          <a:p>
            <a:r>
              <a:rPr lang="en-US" sz="750" dirty="0">
                <a:solidFill>
                  <a:schemeClr val="tx1"/>
                </a:solidFill>
              </a:rPr>
              <a:t>Length</a:t>
            </a:r>
          </a:p>
        </p:txBody>
      </p:sp>
      <p:sp>
        <p:nvSpPr>
          <p:cNvPr id="31" name="TextBox 30">
            <a:extLst>
              <a:ext uri="{FF2B5EF4-FFF2-40B4-BE49-F238E27FC236}">
                <a16:creationId xmlns:a16="http://schemas.microsoft.com/office/drawing/2014/main" id="{B29EF0BB-2C17-FB4D-A03F-D345B7721679}"/>
              </a:ext>
            </a:extLst>
          </p:cNvPr>
          <p:cNvSpPr txBox="1"/>
          <p:nvPr/>
        </p:nvSpPr>
        <p:spPr>
          <a:xfrm>
            <a:off x="5035716" y="3351181"/>
            <a:ext cx="1253869" cy="207749"/>
          </a:xfrm>
          <a:prstGeom prst="rect">
            <a:avLst/>
          </a:prstGeom>
          <a:noFill/>
        </p:spPr>
        <p:txBody>
          <a:bodyPr wrap="none" rtlCol="0">
            <a:spAutoFit/>
          </a:bodyPr>
          <a:lstStyle/>
          <a:p>
            <a:r>
              <a:rPr lang="en-US" sz="750" dirty="0">
                <a:solidFill>
                  <a:schemeClr val="tx1"/>
                </a:solidFill>
              </a:rPr>
              <a:t>1AS </a:t>
            </a:r>
            <a:r>
              <a:rPr lang="en-US" sz="750" dirty="0" err="1">
                <a:solidFill>
                  <a:schemeClr val="tx1"/>
                </a:solidFill>
              </a:rPr>
              <a:t>FollowUp</a:t>
            </a:r>
            <a:r>
              <a:rPr lang="en-US" sz="750" dirty="0">
                <a:solidFill>
                  <a:schemeClr val="tx1"/>
                </a:solidFill>
              </a:rPr>
              <a:t> Information</a:t>
            </a:r>
          </a:p>
        </p:txBody>
      </p:sp>
      <p:sp>
        <p:nvSpPr>
          <p:cNvPr id="32" name="TextBox 31">
            <a:extLst>
              <a:ext uri="{FF2B5EF4-FFF2-40B4-BE49-F238E27FC236}">
                <a16:creationId xmlns:a16="http://schemas.microsoft.com/office/drawing/2014/main" id="{DF0F9CB7-6AC0-734D-B0D6-563A60F074F5}"/>
              </a:ext>
            </a:extLst>
          </p:cNvPr>
          <p:cNvSpPr txBox="1"/>
          <p:nvPr/>
        </p:nvSpPr>
        <p:spPr>
          <a:xfrm>
            <a:off x="2507678" y="3583274"/>
            <a:ext cx="3867405" cy="207749"/>
          </a:xfrm>
          <a:prstGeom prst="rect">
            <a:avLst/>
          </a:prstGeom>
          <a:noFill/>
        </p:spPr>
        <p:txBody>
          <a:bodyPr wrap="none" rtlCol="0">
            <a:spAutoFit/>
          </a:bodyPr>
          <a:lstStyle/>
          <a:p>
            <a:r>
              <a:rPr lang="en-US" sz="750" dirty="0">
                <a:solidFill>
                  <a:schemeClr val="tx1"/>
                </a:solidFill>
              </a:rPr>
              <a:t>Octets: 	 		1		  1		       variable</a:t>
            </a:r>
          </a:p>
        </p:txBody>
      </p:sp>
    </p:spTree>
    <p:extLst>
      <p:ext uri="{BB962C8B-B14F-4D97-AF65-F5344CB8AC3E}">
        <p14:creationId xmlns:p14="http://schemas.microsoft.com/office/powerpoint/2010/main" val="2224334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B6FE5-F260-A54D-BD84-8F77AC9C318B}"/>
              </a:ext>
            </a:extLst>
          </p:cNvPr>
          <p:cNvSpPr>
            <a:spLocks noGrp="1"/>
          </p:cNvSpPr>
          <p:nvPr>
            <p:ph type="title"/>
          </p:nvPr>
        </p:nvSpPr>
        <p:spPr/>
        <p:txBody>
          <a:bodyPr/>
          <a:lstStyle/>
          <a:p>
            <a:r>
              <a:rPr lang="en-US" dirty="0"/>
              <a:t>Support for 1AS </a:t>
            </a:r>
            <a:r>
              <a:rPr lang="en-US" dirty="0" err="1"/>
              <a:t>FollowUp</a:t>
            </a:r>
            <a:r>
              <a:rPr lang="en-US" dirty="0"/>
              <a:t> Information Element</a:t>
            </a:r>
          </a:p>
        </p:txBody>
      </p:sp>
      <p:sp>
        <p:nvSpPr>
          <p:cNvPr id="3" name="Content Placeholder 2">
            <a:extLst>
              <a:ext uri="{FF2B5EF4-FFF2-40B4-BE49-F238E27FC236}">
                <a16:creationId xmlns:a16="http://schemas.microsoft.com/office/drawing/2014/main" id="{B9A76C44-0C15-C44E-A18B-480D136AA9EA}"/>
              </a:ext>
            </a:extLst>
          </p:cNvPr>
          <p:cNvSpPr>
            <a:spLocks noGrp="1"/>
          </p:cNvSpPr>
          <p:nvPr>
            <p:ph idx="1"/>
          </p:nvPr>
        </p:nvSpPr>
        <p:spPr>
          <a:xfrm>
            <a:off x="685800" y="1828887"/>
            <a:ext cx="7770813" cy="4113213"/>
          </a:xfrm>
        </p:spPr>
        <p:txBody>
          <a:bodyPr/>
          <a:lstStyle/>
          <a:p>
            <a:pPr marL="0" lvl="1"/>
            <a:r>
              <a:rPr lang="en-US" sz="1000" b="1" i="1" dirty="0"/>
              <a:t>(Insert at the end of clause 9.4.2.26 as shown below)</a:t>
            </a:r>
          </a:p>
          <a:p>
            <a:pPr marL="0" lvl="1"/>
            <a:r>
              <a:rPr lang="en-US" sz="1000" b="1" i="1" dirty="0"/>
              <a:t>(in table 9-153-Extended Capabilities field)</a:t>
            </a:r>
          </a:p>
          <a:p>
            <a:pPr marL="0" lvl="1"/>
            <a:endParaRPr lang="en-US" sz="1200" dirty="0"/>
          </a:p>
          <a:p>
            <a:pPr marL="0" lvl="1"/>
            <a:endParaRPr lang="en-US" sz="1200" dirty="0"/>
          </a:p>
          <a:p>
            <a:pPr marL="0" lvl="1"/>
            <a:endParaRPr lang="en-US" sz="1200" dirty="0"/>
          </a:p>
          <a:p>
            <a:pPr marL="0" lvl="1"/>
            <a:endParaRPr lang="en-US" sz="1200" dirty="0"/>
          </a:p>
          <a:p>
            <a:pPr marL="0" lvl="1"/>
            <a:r>
              <a:rPr lang="en-US" sz="1000" b="1" i="1" dirty="0"/>
              <a:t>(In dot11WirelessMgmtOptions TABLE (in C.3)</a:t>
            </a:r>
          </a:p>
          <a:p>
            <a:pPr marL="0" lvl="1"/>
            <a:r>
              <a:rPr lang="en-US" sz="1000" b="1" i="1" dirty="0"/>
              <a:t>At bottom of Dot11WirelessMgmtOptionsEntry ::= SEQUENCE {, insert</a:t>
            </a:r>
            <a:r>
              <a:rPr lang="en-US" sz="1000" b="1" i="1" dirty="0">
                <a:sym typeface="Wingdings" pitchFamily="2" charset="2"/>
              </a:rPr>
              <a:t>)</a:t>
            </a:r>
            <a:endParaRPr lang="en-US" sz="1000" b="1" i="1" dirty="0"/>
          </a:p>
          <a:p>
            <a:pPr marL="0" lvl="1"/>
            <a:r>
              <a:rPr lang="en-US" sz="1200" dirty="0"/>
              <a:t>dot11TimingSynchronizationActivated	</a:t>
            </a:r>
            <a:r>
              <a:rPr lang="en-US" sz="1200" dirty="0" err="1"/>
              <a:t>TruthValue</a:t>
            </a:r>
            <a:endParaRPr lang="en-US" sz="1200" dirty="0"/>
          </a:p>
          <a:p>
            <a:pPr marL="0" lvl="1"/>
            <a:endParaRPr lang="en-US" sz="1200" dirty="0"/>
          </a:p>
          <a:p>
            <a:r>
              <a:rPr lang="en-US" sz="1200" b="0" dirty="0"/>
              <a:t>dot11TimingSynchronizationActivated OBJECT-TYPE SYNTAX </a:t>
            </a:r>
            <a:r>
              <a:rPr lang="en-US" sz="1200" b="0" dirty="0" err="1"/>
              <a:t>TruthValue</a:t>
            </a:r>
            <a:br>
              <a:rPr lang="en-US" sz="1200" b="0" dirty="0"/>
            </a:br>
            <a:r>
              <a:rPr lang="en-US" sz="1200" b="0" dirty="0"/>
              <a:t>MAX-ACCESS read-write</a:t>
            </a:r>
            <a:br>
              <a:rPr lang="en-US" sz="1200" b="0" dirty="0"/>
            </a:br>
            <a:r>
              <a:rPr lang="en-US" sz="1200" b="0" dirty="0"/>
              <a:t>STATUS current </a:t>
            </a:r>
          </a:p>
          <a:p>
            <a:r>
              <a:rPr lang="en-US" sz="1200" b="0" dirty="0"/>
              <a:t>DESCRIPTION</a:t>
            </a:r>
            <a:br>
              <a:rPr lang="en-US" sz="1200" b="0" dirty="0"/>
            </a:br>
            <a:r>
              <a:rPr lang="en-US" sz="1200" b="0" dirty="0"/>
              <a:t>"This is a control variable.</a:t>
            </a:r>
            <a:br>
              <a:rPr lang="en-US" sz="1200" b="0" dirty="0"/>
            </a:br>
            <a:r>
              <a:rPr lang="en-US" sz="1200" b="0" dirty="0"/>
              <a:t>It is written by an external management entity or the SME.</a:t>
            </a:r>
            <a:br>
              <a:rPr lang="en-US" sz="1200" b="0" dirty="0"/>
            </a:br>
            <a:r>
              <a:rPr lang="en-US" sz="1200" b="0" dirty="0"/>
              <a:t>Changes take effect at the next occurrence of an MLME-</a:t>
            </a:r>
            <a:r>
              <a:rPr lang="en-US" sz="1200" b="0" dirty="0" err="1"/>
              <a:t>START.request</a:t>
            </a:r>
            <a:r>
              <a:rPr lang="en-US" sz="1200" b="0" dirty="0"/>
              <a:t> or MLME-</a:t>
            </a:r>
            <a:r>
              <a:rPr lang="en-US" sz="1200" b="0" dirty="0" err="1"/>
              <a:t>JOIN.request</a:t>
            </a:r>
            <a:r>
              <a:rPr lang="en-US" sz="1200" b="0" dirty="0"/>
              <a:t> primitive. </a:t>
            </a:r>
          </a:p>
          <a:p>
            <a:r>
              <a:rPr lang="en-US" sz="1200" b="0" dirty="0"/>
              <a:t>This attribute, when true, indicates that the station capability for 1AS timing information exchange is enabled. False indicates the station has no 1AS timing information  exchange capability or that the capability is present but is disabled." </a:t>
            </a:r>
          </a:p>
          <a:p>
            <a:r>
              <a:rPr lang="en-US" sz="1200" b="0" dirty="0"/>
              <a:t>DEFVAL { false}</a:t>
            </a:r>
            <a:br>
              <a:rPr lang="en-US" sz="1200" b="0" dirty="0"/>
            </a:br>
            <a:r>
              <a:rPr lang="en-US" sz="1200" b="0" dirty="0"/>
              <a:t>::= { dot11WirelessMgmtOptionsEntry 53 } </a:t>
            </a:r>
          </a:p>
          <a:p>
            <a:pPr marL="0" lvl="1"/>
            <a:endParaRPr lang="en-US" sz="1200" dirty="0"/>
          </a:p>
          <a:p>
            <a:pPr marL="0" lvl="1"/>
            <a:endParaRPr lang="en-US" sz="1200" dirty="0"/>
          </a:p>
        </p:txBody>
      </p:sp>
      <p:graphicFrame>
        <p:nvGraphicFramePr>
          <p:cNvPr id="4" name="Table 4">
            <a:extLst>
              <a:ext uri="{FF2B5EF4-FFF2-40B4-BE49-F238E27FC236}">
                <a16:creationId xmlns:a16="http://schemas.microsoft.com/office/drawing/2014/main" id="{B1A85E1E-1218-414D-BA52-79F801891180}"/>
              </a:ext>
            </a:extLst>
          </p:cNvPr>
          <p:cNvGraphicFramePr>
            <a:graphicFrameLocks noGrp="1"/>
          </p:cNvGraphicFramePr>
          <p:nvPr>
            <p:extLst>
              <p:ext uri="{D42A27DB-BD31-4B8C-83A1-F6EECF244321}">
                <p14:modId xmlns:p14="http://schemas.microsoft.com/office/powerpoint/2010/main" val="2272572477"/>
              </p:ext>
            </p:extLst>
          </p:nvPr>
        </p:nvGraphicFramePr>
        <p:xfrm>
          <a:off x="1140092" y="2346300"/>
          <a:ext cx="7550197" cy="828040"/>
        </p:xfrm>
        <a:graphic>
          <a:graphicData uri="http://schemas.openxmlformats.org/drawingml/2006/table">
            <a:tbl>
              <a:tblPr firstRow="1" bandRow="1">
                <a:tableStyleId>{5C22544A-7EE6-4342-B048-85BDC9FD1C3A}</a:tableStyleId>
              </a:tblPr>
              <a:tblGrid>
                <a:gridCol w="828311">
                  <a:extLst>
                    <a:ext uri="{9D8B030D-6E8A-4147-A177-3AD203B41FA5}">
                      <a16:colId xmlns:a16="http://schemas.microsoft.com/office/drawing/2014/main" val="2754051112"/>
                    </a:ext>
                  </a:extLst>
                </a:gridCol>
                <a:gridCol w="1291328">
                  <a:extLst>
                    <a:ext uri="{9D8B030D-6E8A-4147-A177-3AD203B41FA5}">
                      <a16:colId xmlns:a16="http://schemas.microsoft.com/office/drawing/2014/main" val="494647054"/>
                    </a:ext>
                  </a:extLst>
                </a:gridCol>
                <a:gridCol w="5430558">
                  <a:extLst>
                    <a:ext uri="{9D8B030D-6E8A-4147-A177-3AD203B41FA5}">
                      <a16:colId xmlns:a16="http://schemas.microsoft.com/office/drawing/2014/main" val="2038970359"/>
                    </a:ext>
                  </a:extLst>
                </a:gridCol>
              </a:tblGrid>
              <a:tr h="370840">
                <a:tc>
                  <a:txBody>
                    <a:bodyPr/>
                    <a:lstStyle/>
                    <a:p>
                      <a:r>
                        <a:rPr lang="en-US" sz="1200" dirty="0"/>
                        <a:t>Bit</a:t>
                      </a:r>
                    </a:p>
                  </a:txBody>
                  <a:tcPr/>
                </a:tc>
                <a:tc>
                  <a:txBody>
                    <a:bodyPr/>
                    <a:lstStyle/>
                    <a:p>
                      <a:r>
                        <a:rPr lang="en-US" sz="1200" dirty="0"/>
                        <a:t>Information</a:t>
                      </a:r>
                    </a:p>
                  </a:txBody>
                  <a:tcPr/>
                </a:tc>
                <a:tc>
                  <a:txBody>
                    <a:bodyPr/>
                    <a:lstStyle/>
                    <a:p>
                      <a:r>
                        <a:rPr lang="en-US" sz="1200" dirty="0"/>
                        <a:t>Notes</a:t>
                      </a:r>
                    </a:p>
                  </a:txBody>
                  <a:tcPr/>
                </a:tc>
                <a:extLst>
                  <a:ext uri="{0D108BD9-81ED-4DB2-BD59-A6C34878D82A}">
                    <a16:rowId xmlns:a16="http://schemas.microsoft.com/office/drawing/2014/main" val="583920064"/>
                  </a:ext>
                </a:extLst>
              </a:tr>
              <a:tr h="370840">
                <a:tc>
                  <a:txBody>
                    <a:bodyPr/>
                    <a:lstStyle/>
                    <a:p>
                      <a:r>
                        <a:rPr lang="en-US" sz="1200" dirty="0"/>
                        <a:t>86</a:t>
                      </a:r>
                    </a:p>
                  </a:txBody>
                  <a:tcPr/>
                </a:tc>
                <a:tc>
                  <a:txBody>
                    <a:bodyPr/>
                    <a:lstStyle/>
                    <a:p>
                      <a:r>
                        <a:rPr lang="en-US" sz="1200" dirty="0"/>
                        <a:t>1AS Timing Synchronization</a:t>
                      </a:r>
                    </a:p>
                  </a:txBody>
                  <a:tcPr/>
                </a:tc>
                <a:tc>
                  <a:txBody>
                    <a:bodyPr/>
                    <a:lstStyle/>
                    <a:p>
                      <a:r>
                        <a:rPr lang="en-US" sz="1200" dirty="0"/>
                        <a:t>The AP sets the 1AS Timing Synchronization field to 1 when dot11TimingSyncrhonizationActivated is true and set to 0 otherwise</a:t>
                      </a:r>
                    </a:p>
                  </a:txBody>
                  <a:tcPr/>
                </a:tc>
                <a:extLst>
                  <a:ext uri="{0D108BD9-81ED-4DB2-BD59-A6C34878D82A}">
                    <a16:rowId xmlns:a16="http://schemas.microsoft.com/office/drawing/2014/main" val="646284566"/>
                  </a:ext>
                </a:extLst>
              </a:tr>
            </a:tbl>
          </a:graphicData>
        </a:graphic>
      </p:graphicFrame>
    </p:spTree>
    <p:extLst>
      <p:ext uri="{BB962C8B-B14F-4D97-AF65-F5344CB8AC3E}">
        <p14:creationId xmlns:p14="http://schemas.microsoft.com/office/powerpoint/2010/main" val="140536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B6FE5-F260-A54D-BD84-8F77AC9C318B}"/>
              </a:ext>
            </a:extLst>
          </p:cNvPr>
          <p:cNvSpPr>
            <a:spLocks noGrp="1"/>
          </p:cNvSpPr>
          <p:nvPr>
            <p:ph type="title"/>
          </p:nvPr>
        </p:nvSpPr>
        <p:spPr/>
        <p:txBody>
          <a:bodyPr/>
          <a:lstStyle/>
          <a:p>
            <a:r>
              <a:rPr lang="en-US" dirty="0"/>
              <a:t>1AS </a:t>
            </a:r>
            <a:r>
              <a:rPr lang="en-US" dirty="0" err="1"/>
              <a:t>FollowUp</a:t>
            </a:r>
            <a:r>
              <a:rPr lang="en-US" dirty="0"/>
              <a:t> Information Timing Measurement Support</a:t>
            </a:r>
          </a:p>
        </p:txBody>
      </p:sp>
      <p:sp>
        <p:nvSpPr>
          <p:cNvPr id="3" name="Content Placeholder 2">
            <a:extLst>
              <a:ext uri="{FF2B5EF4-FFF2-40B4-BE49-F238E27FC236}">
                <a16:creationId xmlns:a16="http://schemas.microsoft.com/office/drawing/2014/main" id="{B9A76C44-0C15-C44E-A18B-480D136AA9EA}"/>
              </a:ext>
            </a:extLst>
          </p:cNvPr>
          <p:cNvSpPr>
            <a:spLocks noGrp="1"/>
          </p:cNvSpPr>
          <p:nvPr>
            <p:ph idx="1"/>
          </p:nvPr>
        </p:nvSpPr>
        <p:spPr>
          <a:xfrm>
            <a:off x="685800" y="1828887"/>
            <a:ext cx="7770813" cy="4113213"/>
          </a:xfrm>
        </p:spPr>
        <p:txBody>
          <a:bodyPr/>
          <a:lstStyle/>
          <a:p>
            <a:r>
              <a:rPr lang="en-US" sz="1200" i="1" dirty="0"/>
              <a:t>We propose to add support for the 1ASFollowUp Information element query as an optional addition to the Timing Measurement Request  frame in clause 9.6.13.28, as follows:</a:t>
            </a:r>
          </a:p>
          <a:p>
            <a:pPr marL="0" lvl="1"/>
            <a:endParaRPr lang="en-US" sz="1200" dirty="0"/>
          </a:p>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b="0" dirty="0"/>
              <a:t>The Trigger field set to the value 1 indicates that the sending STA requests a timing measurement procedure at the receiving STA as defined in 11.21.5 (Timing measurement procedure). The Trigger field set to the value 0 indicates that the sending STA requests that the receiving STA stop sending Timing Measurement frames. </a:t>
            </a:r>
            <a:r>
              <a:rPr lang="en-US" sz="1200" dirty="0"/>
              <a:t>The Trigger field set to the value 2 indicates that the sending STA requests that the receiving STA includes the 1AS </a:t>
            </a:r>
            <a:r>
              <a:rPr lang="en-US" sz="1200" dirty="0" err="1"/>
              <a:t>FollowUp</a:t>
            </a:r>
            <a:r>
              <a:rPr lang="en-US" sz="1200" dirty="0"/>
              <a:t> Information element in the TM frame(s). </a:t>
            </a:r>
            <a:r>
              <a:rPr lang="en-US" sz="1200" b="0" dirty="0"/>
              <a:t>Trigger field values </a:t>
            </a:r>
            <a:r>
              <a:rPr lang="en-US" sz="1200" b="0" strike="sngStrike" dirty="0"/>
              <a:t>2</a:t>
            </a:r>
            <a:r>
              <a:rPr lang="en-US" sz="1200" dirty="0"/>
              <a:t>3</a:t>
            </a:r>
            <a:r>
              <a:rPr lang="en-US" sz="1200" b="0" dirty="0"/>
              <a:t>–255 are reserved.</a:t>
            </a:r>
          </a:p>
        </p:txBody>
      </p:sp>
      <p:pic>
        <p:nvPicPr>
          <p:cNvPr id="4" name="Picture 3">
            <a:extLst>
              <a:ext uri="{FF2B5EF4-FFF2-40B4-BE49-F238E27FC236}">
                <a16:creationId xmlns:a16="http://schemas.microsoft.com/office/drawing/2014/main" id="{CD36FF81-8C13-034B-951A-09720A416DA4}"/>
              </a:ext>
            </a:extLst>
          </p:cNvPr>
          <p:cNvPicPr>
            <a:picLocks noChangeAspect="1"/>
          </p:cNvPicPr>
          <p:nvPr/>
        </p:nvPicPr>
        <p:blipFill>
          <a:blip r:embed="rId3"/>
          <a:stretch>
            <a:fillRect/>
          </a:stretch>
        </p:blipFill>
        <p:spPr>
          <a:xfrm>
            <a:off x="1473618" y="2422750"/>
            <a:ext cx="5788681" cy="2012500"/>
          </a:xfrm>
          <a:prstGeom prst="rect">
            <a:avLst/>
          </a:prstGeom>
        </p:spPr>
      </p:pic>
    </p:spTree>
    <p:extLst>
      <p:ext uri="{BB962C8B-B14F-4D97-AF65-F5344CB8AC3E}">
        <p14:creationId xmlns:p14="http://schemas.microsoft.com/office/powerpoint/2010/main" val="68402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9B5999B-3B3D-324A-8CFB-6003BF79BD2E}"/>
              </a:ext>
            </a:extLst>
          </p:cNvPr>
          <p:cNvSpPr/>
          <p:nvPr/>
        </p:nvSpPr>
        <p:spPr bwMode="auto">
          <a:xfrm>
            <a:off x="105798" y="3076382"/>
            <a:ext cx="8350815" cy="104975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952B6FE5-F260-A54D-BD84-8F77AC9C318B}"/>
              </a:ext>
            </a:extLst>
          </p:cNvPr>
          <p:cNvSpPr>
            <a:spLocks noGrp="1"/>
          </p:cNvSpPr>
          <p:nvPr>
            <p:ph type="title"/>
          </p:nvPr>
        </p:nvSpPr>
        <p:spPr/>
        <p:txBody>
          <a:bodyPr/>
          <a:lstStyle/>
          <a:p>
            <a:r>
              <a:rPr lang="en-US" dirty="0"/>
              <a:t>1AS </a:t>
            </a:r>
            <a:r>
              <a:rPr lang="en-US" dirty="0" err="1"/>
              <a:t>FollowUp</a:t>
            </a:r>
            <a:r>
              <a:rPr lang="en-US" dirty="0"/>
              <a:t> Information Timing Measurement Support (Cont.)</a:t>
            </a:r>
          </a:p>
        </p:txBody>
      </p:sp>
      <p:sp>
        <p:nvSpPr>
          <p:cNvPr id="3" name="Content Placeholder 2">
            <a:extLst>
              <a:ext uri="{FF2B5EF4-FFF2-40B4-BE49-F238E27FC236}">
                <a16:creationId xmlns:a16="http://schemas.microsoft.com/office/drawing/2014/main" id="{B9A76C44-0C15-C44E-A18B-480D136AA9EA}"/>
              </a:ext>
            </a:extLst>
          </p:cNvPr>
          <p:cNvSpPr>
            <a:spLocks noGrp="1"/>
          </p:cNvSpPr>
          <p:nvPr>
            <p:ph idx="1"/>
          </p:nvPr>
        </p:nvSpPr>
        <p:spPr>
          <a:xfrm>
            <a:off x="853119" y="1801110"/>
            <a:ext cx="7142516" cy="4113213"/>
          </a:xfrm>
        </p:spPr>
        <p:txBody>
          <a:bodyPr/>
          <a:lstStyle/>
          <a:p>
            <a:r>
              <a:rPr lang="en-US" sz="1200" i="1" dirty="0"/>
              <a:t>We propose to add support for the 1ASFollowUp Information element as an optional addition to the Timing Measurement frame in clause 9.6.14.3, as follows:</a:t>
            </a:r>
          </a:p>
          <a:p>
            <a:endParaRPr lang="en-US" sz="1200" i="1" dirty="0"/>
          </a:p>
          <a:p>
            <a:endParaRPr lang="en-US" sz="1200" i="1" dirty="0"/>
          </a:p>
          <a:p>
            <a:pPr marL="0" lvl="1"/>
            <a:endParaRPr lang="en-US" sz="1200" dirty="0"/>
          </a:p>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endParaRPr lang="en-US" sz="1200" i="1" dirty="0"/>
          </a:p>
          <a:p>
            <a:r>
              <a:rPr lang="en-US" sz="1200" b="0" dirty="0"/>
              <a:t>The 1AS </a:t>
            </a:r>
            <a:r>
              <a:rPr lang="en-US" sz="1200" b="0" dirty="0" err="1"/>
              <a:t>FollowUp</a:t>
            </a:r>
            <a:r>
              <a:rPr lang="en-US" sz="1200" b="0" dirty="0"/>
              <a:t> field is optionally present. If present, it contains the 1AS </a:t>
            </a:r>
            <a:r>
              <a:rPr lang="en-US" sz="1200" b="0" dirty="0" err="1"/>
              <a:t>FollowUp</a:t>
            </a:r>
            <a:r>
              <a:rPr lang="en-US" sz="1200" b="0" dirty="0"/>
              <a:t> Information element as defined in 9.4.2.248 (1AS </a:t>
            </a:r>
            <a:r>
              <a:rPr lang="en-US" sz="1200" b="0" dirty="0" err="1"/>
              <a:t>FollowUp</a:t>
            </a:r>
            <a:r>
              <a:rPr lang="en-US" sz="1200" b="0" dirty="0"/>
              <a:t> Information element).</a:t>
            </a:r>
          </a:p>
          <a:p>
            <a:endParaRPr lang="en-US" sz="1200" b="0" dirty="0"/>
          </a:p>
        </p:txBody>
      </p:sp>
      <p:sp>
        <p:nvSpPr>
          <p:cNvPr id="22" name="TextBox 21">
            <a:extLst>
              <a:ext uri="{FF2B5EF4-FFF2-40B4-BE49-F238E27FC236}">
                <a16:creationId xmlns:a16="http://schemas.microsoft.com/office/drawing/2014/main" id="{EFA7038A-5F37-7846-9088-94C98E5AAEE3}"/>
              </a:ext>
            </a:extLst>
          </p:cNvPr>
          <p:cNvSpPr txBox="1"/>
          <p:nvPr/>
        </p:nvSpPr>
        <p:spPr>
          <a:xfrm>
            <a:off x="778373" y="4863922"/>
            <a:ext cx="535724" cy="276999"/>
          </a:xfrm>
          <a:prstGeom prst="rect">
            <a:avLst/>
          </a:prstGeom>
          <a:noFill/>
        </p:spPr>
        <p:txBody>
          <a:bodyPr wrap="none" rtlCol="0">
            <a:spAutoFit/>
          </a:bodyPr>
          <a:lstStyle/>
          <a:p>
            <a:r>
              <a:rPr lang="en-US" sz="1200" dirty="0">
                <a:solidFill>
                  <a:schemeClr val="tx1"/>
                </a:solidFill>
              </a:rPr>
              <a:t>…/…</a:t>
            </a:r>
          </a:p>
        </p:txBody>
      </p:sp>
      <p:pic>
        <p:nvPicPr>
          <p:cNvPr id="5" name="Picture 4">
            <a:extLst>
              <a:ext uri="{FF2B5EF4-FFF2-40B4-BE49-F238E27FC236}">
                <a16:creationId xmlns:a16="http://schemas.microsoft.com/office/drawing/2014/main" id="{AA173B1E-968E-1B42-B390-72471A751AAE}"/>
              </a:ext>
            </a:extLst>
          </p:cNvPr>
          <p:cNvPicPr>
            <a:picLocks noChangeAspect="1"/>
          </p:cNvPicPr>
          <p:nvPr/>
        </p:nvPicPr>
        <p:blipFill>
          <a:blip r:embed="rId2"/>
          <a:stretch>
            <a:fillRect/>
          </a:stretch>
        </p:blipFill>
        <p:spPr>
          <a:xfrm>
            <a:off x="1471661" y="2418921"/>
            <a:ext cx="5043543" cy="1863918"/>
          </a:xfrm>
          <a:prstGeom prst="rect">
            <a:avLst/>
          </a:prstGeom>
        </p:spPr>
      </p:pic>
      <p:sp>
        <p:nvSpPr>
          <p:cNvPr id="23" name="Rectangle 22">
            <a:extLst>
              <a:ext uri="{FF2B5EF4-FFF2-40B4-BE49-F238E27FC236}">
                <a16:creationId xmlns:a16="http://schemas.microsoft.com/office/drawing/2014/main" id="{30A38D4C-4426-9B46-A71D-C2839B342667}"/>
              </a:ext>
            </a:extLst>
          </p:cNvPr>
          <p:cNvSpPr/>
          <p:nvPr/>
        </p:nvSpPr>
        <p:spPr bwMode="auto">
          <a:xfrm>
            <a:off x="4593926" y="3464496"/>
            <a:ext cx="1324116" cy="310213"/>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AD64425C-D595-7E4B-B6BB-45EB613F3EEC}"/>
              </a:ext>
            </a:extLst>
          </p:cNvPr>
          <p:cNvSpPr txBox="1"/>
          <p:nvPr/>
        </p:nvSpPr>
        <p:spPr>
          <a:xfrm>
            <a:off x="4619431" y="3436155"/>
            <a:ext cx="1273105" cy="338554"/>
          </a:xfrm>
          <a:prstGeom prst="rect">
            <a:avLst/>
          </a:prstGeom>
          <a:noFill/>
        </p:spPr>
        <p:txBody>
          <a:bodyPr wrap="none" rtlCol="0">
            <a:spAutoFit/>
          </a:bodyPr>
          <a:lstStyle/>
          <a:p>
            <a:pPr algn="ctr"/>
            <a:r>
              <a:rPr lang="en-US" sz="800" dirty="0">
                <a:solidFill>
                  <a:schemeClr val="tx1"/>
                </a:solidFill>
              </a:rPr>
              <a:t>AS </a:t>
            </a:r>
            <a:r>
              <a:rPr lang="en-US" sz="800" dirty="0" err="1">
                <a:solidFill>
                  <a:schemeClr val="tx1"/>
                </a:solidFill>
              </a:rPr>
              <a:t>FollowUp</a:t>
            </a:r>
            <a:r>
              <a:rPr lang="en-US" sz="800" dirty="0">
                <a:solidFill>
                  <a:schemeClr val="tx1"/>
                </a:solidFill>
              </a:rPr>
              <a:t> Information</a:t>
            </a:r>
            <a:br>
              <a:rPr lang="en-US" sz="800" dirty="0">
                <a:solidFill>
                  <a:schemeClr val="tx1"/>
                </a:solidFill>
              </a:rPr>
            </a:br>
            <a:r>
              <a:rPr lang="en-US" sz="800" dirty="0">
                <a:solidFill>
                  <a:schemeClr val="tx1"/>
                </a:solidFill>
              </a:rPr>
              <a:t>(optional)</a:t>
            </a:r>
          </a:p>
        </p:txBody>
      </p:sp>
    </p:spTree>
    <p:extLst>
      <p:ext uri="{BB962C8B-B14F-4D97-AF65-F5344CB8AC3E}">
        <p14:creationId xmlns:p14="http://schemas.microsoft.com/office/powerpoint/2010/main" val="357330779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104431</TotalTime>
  <Words>1738</Words>
  <Application>Microsoft Macintosh PowerPoint</Application>
  <PresentationFormat>On-screen Show (4:3)</PresentationFormat>
  <Paragraphs>206</Paragraphs>
  <Slides>13</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7" baseType="lpstr">
      <vt:lpstr>Arial</vt:lpstr>
      <vt:lpstr>Times New Roman</vt:lpstr>
      <vt:lpstr>Office Theme</vt:lpstr>
      <vt:lpstr>Microsoft Word 97 - 2004 Document</vt:lpstr>
      <vt:lpstr>802.1AS time synchronization support for TM/FTM</vt:lpstr>
      <vt:lpstr>Abstract</vt:lpstr>
      <vt:lpstr>Background – 802.1AS Clock Synchronization</vt:lpstr>
      <vt:lpstr>TM / FTM for ranging vs. TM/FTM for clock Synchronization</vt:lpstr>
      <vt:lpstr>Summary of the Contribution Proposal</vt:lpstr>
      <vt:lpstr>1AS FollowUp Information Element</vt:lpstr>
      <vt:lpstr>Support for 1AS FollowUp Information Element</vt:lpstr>
      <vt:lpstr>1AS FollowUp Information Timing Measurement Support</vt:lpstr>
      <vt:lpstr>1AS FollowUp Information Timing Measurement Support (Cont.)</vt:lpstr>
      <vt:lpstr>1AS FollowUp Information Timing Measurement MLME Support</vt:lpstr>
      <vt:lpstr>1AS FollowUp Information Fine Timing Measurement Support</vt:lpstr>
      <vt:lpstr>1AS FollowUp Information Fine Timing Measurement Support (Cont.)</vt:lpstr>
      <vt:lpstr>1AS FollowUp Information Timing Measurement MLME Support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GPS Attack  Mitigation</dc:title>
  <dc:subject/>
  <dc:creator/>
  <cp:keywords/>
  <dc:description/>
  <cp:lastModifiedBy>Jerome Henry (jerhenry)</cp:lastModifiedBy>
  <cp:revision>4963</cp:revision>
  <cp:lastPrinted>2016-07-22T00:02:48Z</cp:lastPrinted>
  <dcterms:created xsi:type="dcterms:W3CDTF">2014-04-14T10:59:07Z</dcterms:created>
  <dcterms:modified xsi:type="dcterms:W3CDTF">2021-05-12T21:11:29Z</dcterms:modified>
  <cp:category/>
</cp:coreProperties>
</file>