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5"/>
  </p:sldMasterIdLst>
  <p:notesMasterIdLst>
    <p:notesMasterId r:id="rId25"/>
  </p:notesMasterIdLst>
  <p:handoutMasterIdLst>
    <p:handoutMasterId r:id="rId26"/>
  </p:handoutMasterIdLst>
  <p:sldIdLst>
    <p:sldId id="534" r:id="rId6"/>
    <p:sldId id="639" r:id="rId7"/>
    <p:sldId id="640" r:id="rId8"/>
    <p:sldId id="656" r:id="rId9"/>
    <p:sldId id="652" r:id="rId10"/>
    <p:sldId id="653" r:id="rId11"/>
    <p:sldId id="665" r:id="rId12"/>
    <p:sldId id="663" r:id="rId13"/>
    <p:sldId id="654" r:id="rId14"/>
    <p:sldId id="655" r:id="rId15"/>
    <p:sldId id="662" r:id="rId16"/>
    <p:sldId id="664" r:id="rId17"/>
    <p:sldId id="649" r:id="rId18"/>
    <p:sldId id="650" r:id="rId19"/>
    <p:sldId id="651" r:id="rId20"/>
    <p:sldId id="647" r:id="rId21"/>
    <p:sldId id="648" r:id="rId22"/>
    <p:sldId id="657" r:id="rId23"/>
    <p:sldId id="658" r:id="rId24"/>
  </p:sldIdLst>
  <p:sldSz cx="9144000" cy="6858000" type="screen4x3"/>
  <p:notesSz cx="9321800" cy="6946900"/>
  <p:defaultTextStyle>
    <a:defPPr>
      <a:defRPr lang="en-US"/>
    </a:defPPr>
    <a:lvl1pPr algn="l" rtl="0" fontAlgn="base">
      <a:spcBef>
        <a:spcPct val="0"/>
      </a:spcBef>
      <a:spcAft>
        <a:spcPct val="0"/>
      </a:spcAft>
      <a:defRPr sz="1800" kern="1200">
        <a:solidFill>
          <a:schemeClr val="tx1"/>
        </a:solidFill>
        <a:latin typeface="Arial" charset="0"/>
        <a:ea typeface="+mn-ea"/>
        <a:cs typeface="+mn-cs"/>
      </a:defRPr>
    </a:lvl1pPr>
    <a:lvl2pPr marL="139171" algn="l" rtl="0" fontAlgn="base">
      <a:spcBef>
        <a:spcPct val="0"/>
      </a:spcBef>
      <a:spcAft>
        <a:spcPct val="0"/>
      </a:spcAft>
      <a:defRPr sz="1800" kern="1200">
        <a:solidFill>
          <a:schemeClr val="tx1"/>
        </a:solidFill>
        <a:latin typeface="Arial" charset="0"/>
        <a:ea typeface="+mn-ea"/>
        <a:cs typeface="+mn-cs"/>
      </a:defRPr>
    </a:lvl2pPr>
    <a:lvl3pPr marL="278341" algn="l" rtl="0" fontAlgn="base">
      <a:spcBef>
        <a:spcPct val="0"/>
      </a:spcBef>
      <a:spcAft>
        <a:spcPct val="0"/>
      </a:spcAft>
      <a:defRPr sz="1800" kern="1200">
        <a:solidFill>
          <a:schemeClr val="tx1"/>
        </a:solidFill>
        <a:latin typeface="Arial" charset="0"/>
        <a:ea typeface="+mn-ea"/>
        <a:cs typeface="+mn-cs"/>
      </a:defRPr>
    </a:lvl3pPr>
    <a:lvl4pPr marL="417513" algn="l" rtl="0" fontAlgn="base">
      <a:spcBef>
        <a:spcPct val="0"/>
      </a:spcBef>
      <a:spcAft>
        <a:spcPct val="0"/>
      </a:spcAft>
      <a:defRPr sz="1800" kern="1200">
        <a:solidFill>
          <a:schemeClr val="tx1"/>
        </a:solidFill>
        <a:latin typeface="Arial" charset="0"/>
        <a:ea typeface="+mn-ea"/>
        <a:cs typeface="+mn-cs"/>
      </a:defRPr>
    </a:lvl4pPr>
    <a:lvl5pPr marL="556683" algn="l" rtl="0" fontAlgn="base">
      <a:spcBef>
        <a:spcPct val="0"/>
      </a:spcBef>
      <a:spcAft>
        <a:spcPct val="0"/>
      </a:spcAft>
      <a:defRPr sz="1800" kern="1200">
        <a:solidFill>
          <a:schemeClr val="tx1"/>
        </a:solidFill>
        <a:latin typeface="Arial" charset="0"/>
        <a:ea typeface="+mn-ea"/>
        <a:cs typeface="+mn-cs"/>
      </a:defRPr>
    </a:lvl5pPr>
    <a:lvl6pPr marL="695854" algn="l" defTabSz="278341" rtl="0" eaLnBrk="1" latinLnBrk="0" hangingPunct="1">
      <a:defRPr sz="1800" kern="1200">
        <a:solidFill>
          <a:schemeClr val="tx1"/>
        </a:solidFill>
        <a:latin typeface="Arial" charset="0"/>
        <a:ea typeface="+mn-ea"/>
        <a:cs typeface="+mn-cs"/>
      </a:defRPr>
    </a:lvl6pPr>
    <a:lvl7pPr marL="835024" algn="l" defTabSz="278341" rtl="0" eaLnBrk="1" latinLnBrk="0" hangingPunct="1">
      <a:defRPr sz="1800" kern="1200">
        <a:solidFill>
          <a:schemeClr val="tx1"/>
        </a:solidFill>
        <a:latin typeface="Arial" charset="0"/>
        <a:ea typeface="+mn-ea"/>
        <a:cs typeface="+mn-cs"/>
      </a:defRPr>
    </a:lvl7pPr>
    <a:lvl8pPr marL="974196" algn="l" defTabSz="278341" rtl="0" eaLnBrk="1" latinLnBrk="0" hangingPunct="1">
      <a:defRPr sz="1800" kern="1200">
        <a:solidFill>
          <a:schemeClr val="tx1"/>
        </a:solidFill>
        <a:latin typeface="Arial" charset="0"/>
        <a:ea typeface="+mn-ea"/>
        <a:cs typeface="+mn-cs"/>
      </a:defRPr>
    </a:lvl8pPr>
    <a:lvl9pPr marL="1113366" algn="l" defTabSz="278341" rtl="0" eaLnBrk="1" latinLnBrk="0" hangingPunct="1">
      <a:defRPr sz="18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845">
          <p15:clr>
            <a:srgbClr val="A4A3A4"/>
          </p15:clr>
        </p15:guide>
        <p15:guide id="2" pos="4309">
          <p15:clr>
            <a:srgbClr val="A4A3A4"/>
          </p15:clr>
        </p15:guide>
      </p15:sldGuideLst>
    </p:ext>
    <p:ext uri="{2D200454-40CA-4A62-9FC3-DE9A4176ACB9}">
      <p15:notesGuideLst xmlns:p15="http://schemas.microsoft.com/office/powerpoint/2012/main">
        <p15:guide id="1" orient="horz" pos="2188">
          <p15:clr>
            <a:srgbClr val="A4A3A4"/>
          </p15:clr>
        </p15:guide>
        <p15:guide id="2" pos="29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FF8000"/>
    <a:srgbClr val="FFFF66"/>
    <a:srgbClr val="FFC047"/>
    <a:srgbClr val="FEA955"/>
    <a:srgbClr val="FEA853"/>
    <a:srgbClr val="CA8643"/>
    <a:srgbClr val="F5A351"/>
    <a:srgbClr val="0000FF"/>
    <a:srgbClr val="0073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16" autoAdjust="0"/>
    <p:restoredTop sz="91159" autoAdjust="0"/>
  </p:normalViewPr>
  <p:slideViewPr>
    <p:cSldViewPr>
      <p:cViewPr varScale="1">
        <p:scale>
          <a:sx n="156" d="100"/>
          <a:sy n="156" d="100"/>
        </p:scale>
        <p:origin x="2144" y="168"/>
      </p:cViewPr>
      <p:guideLst>
        <p:guide orient="horz" pos="845"/>
        <p:guide pos="4309"/>
      </p:guideLst>
    </p:cSldViewPr>
  </p:slideViewPr>
  <p:notesTextViewPr>
    <p:cViewPr>
      <p:scale>
        <a:sx n="100" d="100"/>
        <a:sy n="100" d="100"/>
      </p:scale>
      <p:origin x="0" y="0"/>
    </p:cViewPr>
  </p:notesTextViewPr>
  <p:notesViewPr>
    <p:cSldViewPr>
      <p:cViewPr varScale="1">
        <p:scale>
          <a:sx n="65" d="100"/>
          <a:sy n="65" d="100"/>
        </p:scale>
        <p:origin x="-1050" y="-96"/>
      </p:cViewPr>
      <p:guideLst>
        <p:guide orient="horz" pos="2188"/>
        <p:guide pos="2936"/>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 name="Picture 8" descr="CR&amp;D_innerPage_3medRes"/>
          <p:cNvPicPr>
            <a:picLocks noChangeAspect="1" noChangeArrowheads="1"/>
          </p:cNvPicPr>
          <p:nvPr/>
        </p:nvPicPr>
        <p:blipFill>
          <a:blip r:embed="rId2" cstate="print"/>
          <a:srcRect l="1181" t="1714" r="1181" b="80571"/>
          <a:stretch>
            <a:fillRect/>
          </a:stretch>
        </p:blipFill>
        <p:spPr bwMode="auto">
          <a:xfrm>
            <a:off x="0" y="-1913"/>
            <a:ext cx="9321800" cy="710226"/>
          </a:xfrm>
          <a:prstGeom prst="rect">
            <a:avLst/>
          </a:prstGeom>
          <a:noFill/>
          <a:ln w="9525">
            <a:noFill/>
            <a:miter lim="800000"/>
            <a:headEnd/>
            <a:tailEnd/>
          </a:ln>
        </p:spPr>
      </p:pic>
    </p:spTree>
    <p:extLst>
      <p:ext uri="{BB962C8B-B14F-4D97-AF65-F5344CB8AC3E}">
        <p14:creationId xmlns:p14="http://schemas.microsoft.com/office/powerpoint/2010/main" val="27411693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 y="0"/>
            <a:ext cx="4039446" cy="347345"/>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defRPr sz="1200"/>
            </a:lvl1pPr>
          </a:lstStyle>
          <a:p>
            <a:pPr>
              <a:defRPr/>
            </a:pPr>
            <a:endParaRPr lang="en-US" dirty="0"/>
          </a:p>
        </p:txBody>
      </p:sp>
      <p:sp>
        <p:nvSpPr>
          <p:cNvPr id="5123" name="Rectangle 3"/>
          <p:cNvSpPr>
            <a:spLocks noGrp="1" noChangeArrowheads="1"/>
          </p:cNvSpPr>
          <p:nvPr>
            <p:ph type="dt" idx="1"/>
          </p:nvPr>
        </p:nvSpPr>
        <p:spPr bwMode="auto">
          <a:xfrm>
            <a:off x="5280197" y="0"/>
            <a:ext cx="4039446" cy="347345"/>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lgn="r">
              <a:defRPr sz="1200"/>
            </a:lvl1pPr>
          </a:lstStyle>
          <a:p>
            <a:pPr>
              <a:defRPr/>
            </a:pPr>
            <a:endParaRPr lang="en-US" dirty="0"/>
          </a:p>
        </p:txBody>
      </p:sp>
      <p:sp>
        <p:nvSpPr>
          <p:cNvPr id="16388" name="Rectangle 4"/>
          <p:cNvSpPr>
            <a:spLocks noGrp="1" noRot="1" noChangeAspect="1" noChangeArrowheads="1" noTextEdit="1"/>
          </p:cNvSpPr>
          <p:nvPr>
            <p:ph type="sldImg" idx="2"/>
          </p:nvPr>
        </p:nvSpPr>
        <p:spPr bwMode="auto">
          <a:xfrm>
            <a:off x="2924175" y="520700"/>
            <a:ext cx="3473450" cy="2605088"/>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32180" y="3299778"/>
            <a:ext cx="7457440" cy="3126105"/>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1" y="6598349"/>
            <a:ext cx="4039446" cy="347345"/>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defRPr sz="1200"/>
            </a:lvl1pPr>
          </a:lstStyle>
          <a:p>
            <a:pPr>
              <a:defRPr/>
            </a:pPr>
            <a:endParaRPr lang="en-US" dirty="0"/>
          </a:p>
        </p:txBody>
      </p:sp>
      <p:sp>
        <p:nvSpPr>
          <p:cNvPr id="5127" name="Rectangle 7"/>
          <p:cNvSpPr>
            <a:spLocks noGrp="1" noChangeArrowheads="1"/>
          </p:cNvSpPr>
          <p:nvPr>
            <p:ph type="sldNum" sz="quarter" idx="5"/>
          </p:nvPr>
        </p:nvSpPr>
        <p:spPr bwMode="auto">
          <a:xfrm>
            <a:off x="5280197" y="6598349"/>
            <a:ext cx="4039446" cy="347345"/>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lgn="r">
              <a:defRPr sz="1200"/>
            </a:lvl1pPr>
          </a:lstStyle>
          <a:p>
            <a:pPr>
              <a:defRPr/>
            </a:pPr>
            <a:fld id="{589DAB31-59AD-4F23-91ED-D5C760CE790F}" type="slidenum">
              <a:rPr lang="en-US"/>
              <a:pPr>
                <a:defRPr/>
              </a:pPr>
              <a:t>‹#›</a:t>
            </a:fld>
            <a:endParaRPr lang="en-US" dirty="0"/>
          </a:p>
        </p:txBody>
      </p:sp>
    </p:spTree>
    <p:extLst>
      <p:ext uri="{BB962C8B-B14F-4D97-AF65-F5344CB8AC3E}">
        <p14:creationId xmlns:p14="http://schemas.microsoft.com/office/powerpoint/2010/main" val="28691540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400" kern="1200">
        <a:solidFill>
          <a:schemeClr val="tx1"/>
        </a:solidFill>
        <a:latin typeface="Arial" charset="0"/>
        <a:ea typeface="+mn-ea"/>
        <a:cs typeface="+mn-cs"/>
      </a:defRPr>
    </a:lvl1pPr>
    <a:lvl2pPr marL="139171" algn="l" rtl="0" eaLnBrk="0" fontAlgn="base" hangingPunct="0">
      <a:spcBef>
        <a:spcPct val="30000"/>
      </a:spcBef>
      <a:spcAft>
        <a:spcPct val="0"/>
      </a:spcAft>
      <a:defRPr sz="400" kern="1200">
        <a:solidFill>
          <a:schemeClr val="tx1"/>
        </a:solidFill>
        <a:latin typeface="Arial" charset="0"/>
        <a:ea typeface="+mn-ea"/>
        <a:cs typeface="+mn-cs"/>
      </a:defRPr>
    </a:lvl2pPr>
    <a:lvl3pPr marL="278341" algn="l" rtl="0" eaLnBrk="0" fontAlgn="base" hangingPunct="0">
      <a:spcBef>
        <a:spcPct val="30000"/>
      </a:spcBef>
      <a:spcAft>
        <a:spcPct val="0"/>
      </a:spcAft>
      <a:defRPr sz="400" kern="1200">
        <a:solidFill>
          <a:schemeClr val="tx1"/>
        </a:solidFill>
        <a:latin typeface="Arial" charset="0"/>
        <a:ea typeface="+mn-ea"/>
        <a:cs typeface="+mn-cs"/>
      </a:defRPr>
    </a:lvl3pPr>
    <a:lvl4pPr marL="417513" algn="l" rtl="0" eaLnBrk="0" fontAlgn="base" hangingPunct="0">
      <a:spcBef>
        <a:spcPct val="30000"/>
      </a:spcBef>
      <a:spcAft>
        <a:spcPct val="0"/>
      </a:spcAft>
      <a:defRPr sz="400" kern="1200">
        <a:solidFill>
          <a:schemeClr val="tx1"/>
        </a:solidFill>
        <a:latin typeface="Arial" charset="0"/>
        <a:ea typeface="+mn-ea"/>
        <a:cs typeface="+mn-cs"/>
      </a:defRPr>
    </a:lvl4pPr>
    <a:lvl5pPr marL="556683" algn="l" rtl="0" eaLnBrk="0" fontAlgn="base" hangingPunct="0">
      <a:spcBef>
        <a:spcPct val="30000"/>
      </a:spcBef>
      <a:spcAft>
        <a:spcPct val="0"/>
      </a:spcAft>
      <a:defRPr sz="400" kern="1200">
        <a:solidFill>
          <a:schemeClr val="tx1"/>
        </a:solidFill>
        <a:latin typeface="Arial" charset="0"/>
        <a:ea typeface="+mn-ea"/>
        <a:cs typeface="+mn-cs"/>
      </a:defRPr>
    </a:lvl5pPr>
    <a:lvl6pPr marL="695854" algn="l" defTabSz="278341" rtl="0" eaLnBrk="1" latinLnBrk="0" hangingPunct="1">
      <a:defRPr sz="400" kern="1200">
        <a:solidFill>
          <a:schemeClr val="tx1"/>
        </a:solidFill>
        <a:latin typeface="+mn-lt"/>
        <a:ea typeface="+mn-ea"/>
        <a:cs typeface="+mn-cs"/>
      </a:defRPr>
    </a:lvl6pPr>
    <a:lvl7pPr marL="835024" algn="l" defTabSz="278341" rtl="0" eaLnBrk="1" latinLnBrk="0" hangingPunct="1">
      <a:defRPr sz="400" kern="1200">
        <a:solidFill>
          <a:schemeClr val="tx1"/>
        </a:solidFill>
        <a:latin typeface="+mn-lt"/>
        <a:ea typeface="+mn-ea"/>
        <a:cs typeface="+mn-cs"/>
      </a:defRPr>
    </a:lvl7pPr>
    <a:lvl8pPr marL="974196" algn="l" defTabSz="278341" rtl="0" eaLnBrk="1" latinLnBrk="0" hangingPunct="1">
      <a:defRPr sz="400" kern="1200">
        <a:solidFill>
          <a:schemeClr val="tx1"/>
        </a:solidFill>
        <a:latin typeface="+mn-lt"/>
        <a:ea typeface="+mn-ea"/>
        <a:cs typeface="+mn-cs"/>
      </a:defRPr>
    </a:lvl8pPr>
    <a:lvl9pPr marL="1113366" algn="l" defTabSz="278341" rtl="0" eaLnBrk="1" latinLnBrk="0" hangingPunct="1">
      <a:defRPr sz="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Times New Roman" panose="02020603050405020304" pitchFamily="18" charset="0"/>
                <a:cs typeface="Times New Roman" panose="02020603050405020304" pitchFamily="18"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CB429028-EDBC-4B69-9F69-0DC0E1F17881}"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latin typeface="Times New Roman" panose="02020603050405020304" pitchFamily="18" charset="0"/>
                <a:cs typeface="Times New Roman" panose="02020603050405020304" pitchFamily="18" charset="0"/>
              </a:defRPr>
            </a:lvl1pPr>
          </a:lstStyle>
          <a:p>
            <a:r>
              <a:rPr lang="en-US" dirty="0"/>
              <a:t>Click to edit Master title style</a:t>
            </a:r>
          </a:p>
        </p:txBody>
      </p:sp>
      <p:sp>
        <p:nvSpPr>
          <p:cNvPr id="3" name="Content Placeholder 2"/>
          <p:cNvSpPr>
            <a:spLocks noGrp="1"/>
          </p:cNvSpPr>
          <p:nvPr>
            <p:ph idx="1"/>
          </p:nvPr>
        </p:nvSpPr>
        <p:spPr>
          <a:xfrm>
            <a:off x="381000" y="1592796"/>
            <a:ext cx="8305800" cy="4860540"/>
          </a:xfrm>
        </p:spPr>
        <p:txBody>
          <a:bodyPr/>
          <a:lstStyle>
            <a:lvl1pPr>
              <a:defRPr sz="1800" baseline="0">
                <a:latin typeface="Times New Roman" panose="02020603050405020304" pitchFamily="18" charset="0"/>
                <a:cs typeface="Times New Roman" panose="02020603050405020304" pitchFamily="18" charset="0"/>
              </a:defRPr>
            </a:lvl1pPr>
            <a:lvl2pPr>
              <a:defRPr sz="1600" baseline="0">
                <a:latin typeface="Times New Roman" panose="02020603050405020304" pitchFamily="18" charset="0"/>
                <a:cs typeface="Times New Roman" panose="02020603050405020304" pitchFamily="18" charset="0"/>
              </a:defRPr>
            </a:lvl2pPr>
            <a:lvl3pPr>
              <a:defRPr sz="1400" baseline="0">
                <a:latin typeface="Times New Roman" panose="02020603050405020304" pitchFamily="18" charset="0"/>
                <a:cs typeface="Times New Roman" panose="02020603050405020304" pitchFamily="18" charset="0"/>
              </a:defRPr>
            </a:lvl3pPr>
            <a:lvl4pPr>
              <a:defRPr sz="1200" baseline="0">
                <a:latin typeface="Times New Roman" panose="02020603050405020304" pitchFamily="18" charset="0"/>
                <a:cs typeface="Times New Roman" panose="02020603050405020304" pitchFamily="18" charset="0"/>
              </a:defRPr>
            </a:lvl4pPr>
            <a:lvl5pPr>
              <a:defRPr sz="1200" baseline="0">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132E8F0-0953-4589-931F-0CF931D74C39}"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620688"/>
            <a:ext cx="8305800" cy="914400"/>
          </a:xfrm>
        </p:spPr>
        <p:txBody>
          <a:bodyPr/>
          <a:lstStyle>
            <a:lvl1pPr>
              <a:defRPr sz="2400" baseline="0">
                <a:latin typeface="Times New Roman" panose="02020603050405020304" pitchFamily="18" charset="0"/>
                <a:cs typeface="Times New Roman" panose="02020603050405020304" pitchFamily="18" charset="0"/>
              </a:defRPr>
            </a:lvl1pPr>
          </a:lstStyle>
          <a:p>
            <a:r>
              <a:rPr lang="en-US" dirty="0"/>
              <a:t>Click to edit Master 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132E8F0-0953-4589-931F-0CF931D74C39}" type="slidenum">
              <a:rPr lang="en-US" smtClean="0"/>
              <a:pPr>
                <a:defRPr/>
              </a:pPr>
              <a:t>‹#›</a:t>
            </a:fld>
            <a:endParaRPr lang="en-US" dirty="0"/>
          </a:p>
        </p:txBody>
      </p:sp>
    </p:spTree>
    <p:extLst>
      <p:ext uri="{BB962C8B-B14F-4D97-AF65-F5344CB8AC3E}">
        <p14:creationId xmlns:p14="http://schemas.microsoft.com/office/powerpoint/2010/main" val="2494033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DBE39F8B-9560-4412-B07B-3288B07C942B}"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81000" y="620688"/>
            <a:ext cx="8305800" cy="9144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2051" name="Rectangle 3"/>
          <p:cNvSpPr>
            <a:spLocks noGrp="1" noChangeArrowheads="1"/>
          </p:cNvSpPr>
          <p:nvPr>
            <p:ph type="body" idx="1"/>
          </p:nvPr>
        </p:nvSpPr>
        <p:spPr bwMode="auto">
          <a:xfrm>
            <a:off x="381000" y="1592796"/>
            <a:ext cx="8305800" cy="486054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30" name="Rectangle 6"/>
          <p:cNvSpPr>
            <a:spLocks noGrp="1" noChangeArrowheads="1"/>
          </p:cNvSpPr>
          <p:nvPr>
            <p:ph type="sldNum" sz="quarter" idx="4"/>
          </p:nvPr>
        </p:nvSpPr>
        <p:spPr bwMode="auto">
          <a:xfrm>
            <a:off x="4230870" y="6525344"/>
            <a:ext cx="623293"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400" b="0">
                <a:latin typeface="Times New Roman"/>
                <a:cs typeface="Times New Roman"/>
              </a:defRPr>
            </a:lvl1pPr>
          </a:lstStyle>
          <a:p>
            <a:pPr>
              <a:defRPr/>
            </a:pPr>
            <a:r>
              <a:rPr lang="en-US" dirty="0"/>
              <a:t>Slide </a:t>
            </a:r>
            <a:fld id="{79642FA4-93AF-4596-8846-F9DC874D2F37}" type="slidenum">
              <a:rPr lang="en-US" smtClean="0"/>
              <a:pPr>
                <a:defRPr/>
              </a:pPr>
              <a:t>‹#›</a:t>
            </a:fld>
            <a:endParaRPr lang="en-US" dirty="0"/>
          </a:p>
        </p:txBody>
      </p:sp>
      <p:sp>
        <p:nvSpPr>
          <p:cNvPr id="1032" name="Line 8"/>
          <p:cNvSpPr>
            <a:spLocks noChangeShapeType="1"/>
          </p:cNvSpPr>
          <p:nvPr userDrawn="1"/>
        </p:nvSpPr>
        <p:spPr bwMode="auto">
          <a:xfrm>
            <a:off x="381000" y="609600"/>
            <a:ext cx="8305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Calibri" pitchFamily="34" charset="0"/>
              <a:cs typeface="Calibri" pitchFamily="34" charset="0"/>
            </a:endParaRPr>
          </a:p>
        </p:txBody>
      </p:sp>
      <p:sp>
        <p:nvSpPr>
          <p:cNvPr id="1034" name="Line 10"/>
          <p:cNvSpPr>
            <a:spLocks noChangeShapeType="1"/>
          </p:cNvSpPr>
          <p:nvPr/>
        </p:nvSpPr>
        <p:spPr bwMode="auto">
          <a:xfrm>
            <a:off x="395536" y="6477000"/>
            <a:ext cx="8305800" cy="0"/>
          </a:xfrm>
          <a:prstGeom prst="line">
            <a:avLst/>
          </a:prstGeom>
          <a:noFill/>
          <a:ln w="12700">
            <a:solidFill>
              <a:schemeClr val="tx1"/>
            </a:solidFill>
            <a:round/>
            <a:headEnd type="none" w="sm" len="sm"/>
            <a:tailEnd type="none" w="sm" len="sm"/>
          </a:ln>
          <a:effectLst/>
        </p:spPr>
        <p:txBody>
          <a:bodyPr wrap="none" anchor="ctr"/>
          <a:lstStyle/>
          <a:p>
            <a:pPr algn="l" rtl="0" eaLnBrk="0" fontAlgn="base" hangingPunct="0">
              <a:spcBef>
                <a:spcPct val="0"/>
              </a:spcBef>
              <a:spcAft>
                <a:spcPct val="0"/>
              </a:spcAft>
              <a:defRPr/>
            </a:pPr>
            <a:endParaRPr lang="en-US" sz="1200" kern="1200" dirty="0">
              <a:solidFill>
                <a:schemeClr val="tx1"/>
              </a:solidFill>
              <a:latin typeface="Calibri" pitchFamily="34" charset="0"/>
              <a:ea typeface="+mn-ea"/>
              <a:cs typeface="Calibri" pitchFamily="34" charset="0"/>
            </a:endParaRPr>
          </a:p>
        </p:txBody>
      </p:sp>
      <p:sp>
        <p:nvSpPr>
          <p:cNvPr id="10" name="Rectangle 7"/>
          <p:cNvSpPr>
            <a:spLocks noChangeArrowheads="1"/>
          </p:cNvSpPr>
          <p:nvPr userDrawn="1"/>
        </p:nvSpPr>
        <p:spPr bwMode="auto">
          <a:xfrm>
            <a:off x="5796136" y="6525344"/>
            <a:ext cx="2871427" cy="215444"/>
          </a:xfrm>
          <a:prstGeom prst="rect">
            <a:avLst/>
          </a:prstGeom>
          <a:noFill/>
          <a:ln w="9525">
            <a:noFill/>
            <a:miter lim="800000"/>
            <a:headEnd/>
            <a:tailEnd/>
          </a:ln>
          <a:effectLst/>
        </p:spPr>
        <p:txBody>
          <a:bodyPr wrap="square" lIns="0" tIns="0" rIns="0" bIns="0" anchor="b">
            <a:spAutoFit/>
          </a:bodyPr>
          <a:lstStyle/>
          <a:p>
            <a:pPr marL="0" marR="0" lvl="4" indent="0" algn="r" defTabSz="914400" rtl="0" eaLnBrk="0" fontAlgn="base" latinLnBrk="0" hangingPunct="0">
              <a:lnSpc>
                <a:spcPct val="100000"/>
              </a:lnSpc>
              <a:spcBef>
                <a:spcPct val="0"/>
              </a:spcBef>
              <a:spcAft>
                <a:spcPct val="0"/>
              </a:spcAft>
              <a:buClrTx/>
              <a:buSzTx/>
              <a:buFontTx/>
              <a:buNone/>
              <a:tabLst/>
              <a:defRPr/>
            </a:pPr>
            <a:r>
              <a:rPr lang="en-US" sz="1400" b="0" dirty="0">
                <a:solidFill>
                  <a:schemeClr val="tx1"/>
                </a:solidFill>
                <a:latin typeface="Times New Roman"/>
                <a:cs typeface="Times New Roman"/>
              </a:rPr>
              <a:t>Menzo Wentink, Qualcomm</a:t>
            </a:r>
            <a:endParaRPr lang="en-US" sz="1400" b="0" kern="1200" dirty="0">
              <a:solidFill>
                <a:schemeClr val="tx1"/>
              </a:solidFill>
              <a:latin typeface="Times New Roman"/>
              <a:ea typeface="+mn-ea"/>
              <a:cs typeface="Times New Roman"/>
            </a:endParaRPr>
          </a:p>
        </p:txBody>
      </p:sp>
      <p:sp>
        <p:nvSpPr>
          <p:cNvPr id="9" name="Rectangle 7"/>
          <p:cNvSpPr>
            <a:spLocks noChangeArrowheads="1"/>
          </p:cNvSpPr>
          <p:nvPr userDrawn="1"/>
        </p:nvSpPr>
        <p:spPr bwMode="auto">
          <a:xfrm>
            <a:off x="3231331" y="332602"/>
            <a:ext cx="5457825" cy="276999"/>
          </a:xfrm>
          <a:prstGeom prst="rect">
            <a:avLst/>
          </a:prstGeom>
          <a:noFill/>
          <a:ln w="9525">
            <a:noFill/>
            <a:miter lim="800000"/>
            <a:headEnd/>
            <a:tailEnd/>
          </a:ln>
          <a:effectLst/>
        </p:spPr>
        <p:txBody>
          <a:bodyPr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err="1">
                <a:solidFill>
                  <a:schemeClr val="tx1"/>
                </a:solidFill>
                <a:latin typeface="+mn-lt"/>
              </a:rPr>
              <a:t>doc.:IEEE</a:t>
            </a:r>
            <a:r>
              <a:rPr lang="en-US" sz="1800" b="1" dirty="0">
                <a:solidFill>
                  <a:schemeClr val="tx1"/>
                </a:solidFill>
                <a:latin typeface="+mn-lt"/>
              </a:rPr>
              <a:t> 802.11-</a:t>
            </a:r>
            <a:r>
              <a:rPr lang="en-US" sz="1800" b="1" dirty="0">
                <a:solidFill>
                  <a:schemeClr val="tx1"/>
                </a:solidFill>
                <a:latin typeface="+mn-lt"/>
                <a:cs typeface="Calibri" pitchFamily="34" charset="0"/>
              </a:rPr>
              <a:t>21</a:t>
            </a:r>
            <a:r>
              <a:rPr lang="en-US" sz="1800" b="1" dirty="0">
                <a:latin typeface="+mn-lt"/>
                <a:cs typeface="Calibri" pitchFamily="34" charset="0"/>
              </a:rPr>
              <a:t>/832r0</a:t>
            </a:r>
            <a:endParaRPr lang="en-US" sz="1800" b="1" kern="1200" dirty="0">
              <a:solidFill>
                <a:schemeClr val="tx1"/>
              </a:solidFill>
              <a:latin typeface="+mn-lt"/>
              <a:ea typeface="+mn-ea"/>
              <a:cs typeface="Calibri" pitchFamily="34" charset="0"/>
            </a:endParaRPr>
          </a:p>
        </p:txBody>
      </p:sp>
      <p:sp>
        <p:nvSpPr>
          <p:cNvPr id="11" name="Rectangle 7"/>
          <p:cNvSpPr>
            <a:spLocks noChangeArrowheads="1"/>
          </p:cNvSpPr>
          <p:nvPr userDrawn="1"/>
        </p:nvSpPr>
        <p:spPr bwMode="auto">
          <a:xfrm>
            <a:off x="359532" y="301878"/>
            <a:ext cx="1908212" cy="276999"/>
          </a:xfrm>
          <a:prstGeom prst="rect">
            <a:avLst/>
          </a:prstGeom>
          <a:noFill/>
          <a:ln w="9525">
            <a:noFill/>
            <a:miter lim="800000"/>
            <a:headEnd/>
            <a:tailEnd/>
          </a:ln>
          <a:effectLst/>
        </p:spPr>
        <p:txBody>
          <a:bodyPr wrap="square" lIns="0" tIns="0" rIns="0" bIns="0" anchor="b">
            <a:spAutoFit/>
          </a:bodyPr>
          <a:lstStyle/>
          <a:p>
            <a:pPr marL="39688" marR="0" lvl="1" indent="0" algn="l" defTabSz="914400" rtl="0" eaLnBrk="0" fontAlgn="base" latinLnBrk="0" hangingPunct="0">
              <a:lnSpc>
                <a:spcPct val="100000"/>
              </a:lnSpc>
              <a:spcBef>
                <a:spcPct val="0"/>
              </a:spcBef>
              <a:spcAft>
                <a:spcPct val="0"/>
              </a:spcAft>
              <a:buClrTx/>
              <a:buSzTx/>
              <a:buFontTx/>
              <a:buNone/>
              <a:tabLst/>
              <a:defRPr/>
            </a:pPr>
            <a:r>
              <a:rPr lang="en-US" sz="1800" b="1" dirty="0">
                <a:latin typeface="+mj-lt"/>
                <a:cs typeface="Calibri" pitchFamily="34" charset="0"/>
              </a:rPr>
              <a:t>May </a:t>
            </a:r>
            <a:r>
              <a:rPr lang="en-US" sz="1800" b="1" baseline="0" dirty="0">
                <a:latin typeface="+mj-lt"/>
                <a:cs typeface="Calibri" pitchFamily="34" charset="0"/>
              </a:rPr>
              <a:t>2021</a:t>
            </a:r>
            <a:endParaRPr lang="en-US" sz="1800" b="1" kern="1200" dirty="0">
              <a:solidFill>
                <a:schemeClr val="tx1"/>
              </a:solidFill>
              <a:latin typeface="+mj-lt"/>
              <a:ea typeface="+mn-ea"/>
              <a:cs typeface="Calibri" pitchFamily="34" charset="0"/>
            </a:endParaRPr>
          </a:p>
        </p:txBody>
      </p:sp>
      <p:sp>
        <p:nvSpPr>
          <p:cNvPr id="13" name="Rectangle 7"/>
          <p:cNvSpPr>
            <a:spLocks noChangeArrowheads="1"/>
          </p:cNvSpPr>
          <p:nvPr userDrawn="1"/>
        </p:nvSpPr>
        <p:spPr bwMode="auto">
          <a:xfrm>
            <a:off x="395536" y="6525344"/>
            <a:ext cx="2187351" cy="215444"/>
          </a:xfrm>
          <a:prstGeom prst="rect">
            <a:avLst/>
          </a:prstGeom>
          <a:noFill/>
          <a:ln w="9525">
            <a:noFill/>
            <a:miter lim="800000"/>
            <a:headEnd/>
            <a:tailEnd/>
          </a:ln>
          <a:effectLst/>
        </p:spPr>
        <p:txBody>
          <a:bodyPr wrap="square" lIns="0" tIns="0" rIns="0" bIns="0" anchor="b">
            <a:spAutoFit/>
          </a:bodyPr>
          <a:lstStyle/>
          <a:p>
            <a:pPr marL="0" marR="0" lvl="4" indent="0" algn="l" defTabSz="914400" rtl="0" eaLnBrk="0" fontAlgn="base" latinLnBrk="0" hangingPunct="0">
              <a:lnSpc>
                <a:spcPct val="100000"/>
              </a:lnSpc>
              <a:spcBef>
                <a:spcPct val="0"/>
              </a:spcBef>
              <a:spcAft>
                <a:spcPct val="0"/>
              </a:spcAft>
              <a:buClrTx/>
              <a:buSzTx/>
              <a:buFontTx/>
              <a:buNone/>
              <a:tabLst/>
              <a:defRPr/>
            </a:pPr>
            <a:r>
              <a:rPr lang="en-US" sz="1400" b="0" dirty="0">
                <a:solidFill>
                  <a:schemeClr val="tx1"/>
                </a:solidFill>
                <a:latin typeface="Times New Roman"/>
                <a:cs typeface="Times New Roman"/>
              </a:rPr>
              <a:t>Submission</a:t>
            </a:r>
            <a:endParaRPr lang="en-US" sz="1400" b="0" kern="1200" dirty="0">
              <a:solidFill>
                <a:schemeClr val="tx1"/>
              </a:solidFill>
              <a:latin typeface="Times New Roman"/>
              <a:ea typeface="+mn-ea"/>
              <a:cs typeface="Times New Roman"/>
            </a:endParaRPr>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7" r:id="rId3"/>
    <p:sldLayoutId id="2147483706" r:id="rId4"/>
  </p:sldLayoutIdLst>
  <p:hf hdr="0" ftr="0" dt="0"/>
  <p:txStyles>
    <p:titleStyle>
      <a:lvl1pPr algn="ctr" rtl="0" eaLnBrk="1" fontAlgn="base" hangingPunct="1">
        <a:spcBef>
          <a:spcPct val="0"/>
        </a:spcBef>
        <a:spcAft>
          <a:spcPct val="0"/>
        </a:spcAft>
        <a:defRPr sz="2400" b="1">
          <a:solidFill>
            <a:schemeClr val="tx2"/>
          </a:solidFill>
          <a:latin typeface="+mj-lt"/>
          <a:ea typeface="+mj-ea"/>
          <a:cs typeface="Calibri"/>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1800" b="1">
          <a:solidFill>
            <a:schemeClr val="tx1"/>
          </a:solidFill>
          <a:latin typeface="Times New Roman" panose="02020603050405020304" pitchFamily="18" charset="0"/>
          <a:ea typeface="+mn-ea"/>
          <a:cs typeface="Times New Roman" panose="02020603050405020304" pitchFamily="18" charset="0"/>
        </a:defRPr>
      </a:lvl1pPr>
      <a:lvl2pPr marL="742950" indent="-285750" algn="l" rtl="0" eaLnBrk="1" fontAlgn="base" hangingPunct="1">
        <a:spcBef>
          <a:spcPct val="20000"/>
        </a:spcBef>
        <a:spcAft>
          <a:spcPct val="0"/>
        </a:spcAft>
        <a:buChar char="–"/>
        <a:defRPr sz="1600">
          <a:solidFill>
            <a:schemeClr val="tx1"/>
          </a:solidFill>
          <a:latin typeface="Times New Roman" panose="02020603050405020304" pitchFamily="18" charset="0"/>
          <a:cs typeface="Times New Roman" panose="02020603050405020304" pitchFamily="18" charset="0"/>
        </a:defRPr>
      </a:lvl2pPr>
      <a:lvl3pPr marL="1085850" indent="-228600" algn="l" rtl="0" eaLnBrk="1" fontAlgn="base" hangingPunct="1">
        <a:spcBef>
          <a:spcPct val="20000"/>
        </a:spcBef>
        <a:spcAft>
          <a:spcPct val="0"/>
        </a:spcAft>
        <a:buChar char="•"/>
        <a:defRPr sz="1400">
          <a:solidFill>
            <a:schemeClr val="tx1"/>
          </a:solidFill>
          <a:latin typeface="Times New Roman" panose="02020603050405020304" pitchFamily="18" charset="0"/>
          <a:cs typeface="Times New Roman" panose="02020603050405020304" pitchFamily="18" charset="0"/>
        </a:defRPr>
      </a:lvl3pPr>
      <a:lvl4pPr marL="1428750" indent="-228600" algn="l" rtl="0" eaLnBrk="1" fontAlgn="base" hangingPunct="1">
        <a:spcBef>
          <a:spcPct val="20000"/>
        </a:spcBef>
        <a:spcAft>
          <a:spcPct val="0"/>
        </a:spcAft>
        <a:buChar char="–"/>
        <a:defRPr sz="1200">
          <a:solidFill>
            <a:schemeClr val="tx1"/>
          </a:solidFill>
          <a:latin typeface="Times New Roman" panose="02020603050405020304" pitchFamily="18" charset="0"/>
          <a:cs typeface="Times New Roman" panose="02020603050405020304" pitchFamily="18" charset="0"/>
        </a:defRPr>
      </a:lvl4pPr>
      <a:lvl5pPr marL="1771650" indent="-228600" algn="l" rtl="0" eaLnBrk="1" fontAlgn="base" hangingPunct="1">
        <a:spcBef>
          <a:spcPct val="20000"/>
        </a:spcBef>
        <a:spcAft>
          <a:spcPct val="0"/>
        </a:spcAft>
        <a:buChar char="•"/>
        <a:defRPr sz="1200">
          <a:solidFill>
            <a:schemeClr val="tx1"/>
          </a:solidFill>
          <a:latin typeface="Times New Roman" panose="02020603050405020304" pitchFamily="18" charset="0"/>
          <a:cs typeface="Times New Roman" panose="02020603050405020304" pitchFamily="18"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575556" y="806847"/>
            <a:ext cx="7772400" cy="1470025"/>
          </a:xfrm>
        </p:spPr>
        <p:txBody>
          <a:bodyPr/>
          <a:lstStyle/>
          <a:p>
            <a:r>
              <a:rPr lang="en-US" dirty="0"/>
              <a:t>Narrowband Coexistence with Wi-Fi in 6 GHz</a:t>
            </a:r>
          </a:p>
        </p:txBody>
      </p:sp>
      <p:sp>
        <p:nvSpPr>
          <p:cNvPr id="4" name="Slide Number Placeholder 3"/>
          <p:cNvSpPr>
            <a:spLocks noGrp="1"/>
          </p:cNvSpPr>
          <p:nvPr>
            <p:ph type="sldNum" sz="quarter" idx="11"/>
          </p:nvPr>
        </p:nvSpPr>
        <p:spPr/>
        <p:txBody>
          <a:bodyPr/>
          <a:lstStyle/>
          <a:p>
            <a:pPr>
              <a:defRPr/>
            </a:pPr>
            <a:r>
              <a:rPr lang="en-US" dirty="0"/>
              <a:t>Slide </a:t>
            </a:r>
            <a:fld id="{CB429028-EDBC-4B69-9F69-0DC0E1F17881}" type="slidenum">
              <a:rPr lang="en-US" smtClean="0"/>
              <a:pPr>
                <a:defRPr/>
              </a:pPr>
              <a:t>1</a:t>
            </a:fld>
            <a:endParaRPr lang="en-US" dirty="0"/>
          </a:p>
        </p:txBody>
      </p:sp>
      <p:sp>
        <p:nvSpPr>
          <p:cNvPr id="8" name="Rectangle 12"/>
          <p:cNvSpPr>
            <a:spLocks noChangeArrowheads="1"/>
          </p:cNvSpPr>
          <p:nvPr/>
        </p:nvSpPr>
        <p:spPr bwMode="auto">
          <a:xfrm>
            <a:off x="762000" y="2024844"/>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solidFill>
                  <a:srgbClr val="000000"/>
                </a:solidFill>
                <a:latin typeface="Times New Roman" pitchFamily="18" charset="0"/>
              </a:rPr>
              <a:t>Author:</a:t>
            </a:r>
            <a:endParaRPr lang="en-US" sz="2000" dirty="0">
              <a:solidFill>
                <a:srgbClr val="000000"/>
              </a:solidFill>
              <a:latin typeface="Times New Roman"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981772277"/>
              </p:ext>
            </p:extLst>
          </p:nvPr>
        </p:nvGraphicFramePr>
        <p:xfrm>
          <a:off x="622300" y="2743200"/>
          <a:ext cx="7823200" cy="914400"/>
        </p:xfrm>
        <a:graphic>
          <a:graphicData uri="http://schemas.openxmlformats.org/drawingml/2006/table">
            <a:tbl>
              <a:tblPr/>
              <a:tblGrid>
                <a:gridCol w="14605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2019300">
                  <a:extLst>
                    <a:ext uri="{9D8B030D-6E8A-4147-A177-3AD203B41FA5}">
                      <a16:colId xmlns:a16="http://schemas.microsoft.com/office/drawing/2014/main" val="20002"/>
                    </a:ext>
                  </a:extLst>
                </a:gridCol>
                <a:gridCol w="1206500">
                  <a:extLst>
                    <a:ext uri="{9D8B030D-6E8A-4147-A177-3AD203B41FA5}">
                      <a16:colId xmlns:a16="http://schemas.microsoft.com/office/drawing/2014/main" val="20003"/>
                    </a:ext>
                  </a:extLst>
                </a:gridCol>
                <a:gridCol w="1917700">
                  <a:extLst>
                    <a:ext uri="{9D8B030D-6E8A-4147-A177-3AD203B41FA5}">
                      <a16:colId xmlns:a16="http://schemas.microsoft.com/office/drawing/2014/main" val="20004"/>
                    </a:ext>
                  </a:extLst>
                </a:gridCol>
              </a:tblGrid>
              <a:tr h="457200">
                <a:tc>
                  <a:txBody>
                    <a:bodyPr/>
                    <a:lstStyle/>
                    <a:p>
                      <a:pPr algn="ctr" fontAlgn="ctr"/>
                      <a:r>
                        <a:rPr lang="en-US" sz="1800" b="1" i="0" u="none" strike="noStrike" dirty="0">
                          <a:solidFill>
                            <a:srgbClr val="000000"/>
                          </a:solidFill>
                          <a:effectLst/>
                          <a:latin typeface="Times New Roman"/>
                        </a:rPr>
                        <a:t>Name</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effectLst/>
                          <a:latin typeface="Times New Roman"/>
                        </a:rPr>
                        <a:t>Affiliation</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effectLst/>
                          <a:latin typeface="Times New Roman"/>
                        </a:rPr>
                        <a:t>Address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effectLst/>
                          <a:latin typeface="Times New Roman"/>
                        </a:rPr>
                        <a:t>Phone</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effectLst/>
                          <a:latin typeface="Times New Roman"/>
                        </a:rPr>
                        <a:t>Email</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57200">
                <a:tc>
                  <a:txBody>
                    <a:bodyPr/>
                    <a:lstStyle/>
                    <a:p>
                      <a:pPr algn="ctr" fontAlgn="ctr"/>
                      <a:r>
                        <a:rPr lang="en-US" sz="1400" b="0" i="0" u="none" strike="noStrike" dirty="0">
                          <a:solidFill>
                            <a:srgbClr val="000000"/>
                          </a:solidFill>
                          <a:effectLst/>
                          <a:latin typeface="Times New Roman"/>
                        </a:rPr>
                        <a:t>Menzo Wentink</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Times New Roman"/>
                        </a:rPr>
                        <a:t>Qualcomm</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err="1">
                          <a:solidFill>
                            <a:srgbClr val="000000"/>
                          </a:solidFill>
                          <a:effectLst/>
                          <a:latin typeface="Times New Roman"/>
                        </a:rPr>
                        <a:t>Utrecht,</a:t>
                      </a:r>
                      <a:br>
                        <a:rPr lang="en-US" sz="1400" b="0" i="0" u="none" strike="noStrike" dirty="0">
                          <a:solidFill>
                            <a:srgbClr val="000000"/>
                          </a:solidFill>
                          <a:effectLst/>
                          <a:latin typeface="Times New Roman"/>
                        </a:rPr>
                      </a:br>
                      <a:r>
                        <a:rPr lang="en-US" sz="1400" b="0" i="0" u="none" strike="noStrike" dirty="0">
                          <a:solidFill>
                            <a:srgbClr val="000000"/>
                          </a:solidFill>
                          <a:effectLst/>
                          <a:latin typeface="Times New Roman"/>
                        </a:rPr>
                        <a:t>The Netherlands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dirty="0">
                        <a:solidFill>
                          <a:srgbClr val="000000"/>
                        </a:solidFill>
                        <a:effectLst/>
                        <a:latin typeface="Times New Roman"/>
                      </a:endParaRP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Times New Roman"/>
                        </a:rPr>
                        <a:t>mwentink qti.qualcomm.com</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124868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1658D86-8A99-A946-BFFC-CD25EA5BC729}"/>
              </a:ext>
            </a:extLst>
          </p:cNvPr>
          <p:cNvPicPr>
            <a:picLocks noChangeAspect="1"/>
          </p:cNvPicPr>
          <p:nvPr/>
        </p:nvPicPr>
        <p:blipFill>
          <a:blip r:embed="rId2"/>
          <a:stretch>
            <a:fillRect/>
          </a:stretch>
        </p:blipFill>
        <p:spPr>
          <a:xfrm>
            <a:off x="1224000" y="1555200"/>
            <a:ext cx="6400800" cy="4800600"/>
          </a:xfrm>
          <a:prstGeom prst="rect">
            <a:avLst/>
          </a:prstGeom>
        </p:spPr>
      </p:pic>
      <p:sp>
        <p:nvSpPr>
          <p:cNvPr id="2" name="Title 1">
            <a:extLst>
              <a:ext uri="{FF2B5EF4-FFF2-40B4-BE49-F238E27FC236}">
                <a16:creationId xmlns:a16="http://schemas.microsoft.com/office/drawing/2014/main" id="{7963553E-45FA-DC4C-ABB0-3196BC56F8BA}"/>
              </a:ext>
            </a:extLst>
          </p:cNvPr>
          <p:cNvSpPr>
            <a:spLocks noGrp="1"/>
          </p:cNvSpPr>
          <p:nvPr>
            <p:ph type="title"/>
          </p:nvPr>
        </p:nvSpPr>
        <p:spPr/>
        <p:txBody>
          <a:bodyPr/>
          <a:lstStyle/>
          <a:p>
            <a:r>
              <a:rPr lang="en-US"/>
              <a:t>Wi-Fi latency as a function of the BT interference level</a:t>
            </a:r>
            <a:br>
              <a:rPr lang="en-US"/>
            </a:br>
            <a:r>
              <a:rPr lang="en-US"/>
              <a:t>(BT uses DAA)</a:t>
            </a:r>
          </a:p>
        </p:txBody>
      </p:sp>
      <p:sp>
        <p:nvSpPr>
          <p:cNvPr id="3" name="Slide Number Placeholder 2">
            <a:extLst>
              <a:ext uri="{FF2B5EF4-FFF2-40B4-BE49-F238E27FC236}">
                <a16:creationId xmlns:a16="http://schemas.microsoft.com/office/drawing/2014/main" id="{732D0E1A-755C-1A45-A594-94C741EBF09F}"/>
              </a:ext>
            </a:extLst>
          </p:cNvPr>
          <p:cNvSpPr>
            <a:spLocks noGrp="1"/>
          </p:cNvSpPr>
          <p:nvPr>
            <p:ph type="sldNum" sz="quarter" idx="11"/>
          </p:nvPr>
        </p:nvSpPr>
        <p:spPr/>
        <p:txBody>
          <a:bodyPr/>
          <a:lstStyle/>
          <a:p>
            <a:pPr>
              <a:defRPr/>
            </a:pPr>
            <a:r>
              <a:rPr lang="en-US" dirty="0"/>
              <a:t>Slide </a:t>
            </a:r>
            <a:fld id="{E132E8F0-0953-4589-931F-0CF931D74C39}" type="slidenum">
              <a:rPr lang="en-US" smtClean="0"/>
              <a:pPr>
                <a:defRPr/>
              </a:pPr>
              <a:t>10</a:t>
            </a:fld>
            <a:endParaRPr lang="en-US" dirty="0"/>
          </a:p>
        </p:txBody>
      </p:sp>
      <p:sp>
        <p:nvSpPr>
          <p:cNvPr id="9" name="TextBox 8">
            <a:extLst>
              <a:ext uri="{FF2B5EF4-FFF2-40B4-BE49-F238E27FC236}">
                <a16:creationId xmlns:a16="http://schemas.microsoft.com/office/drawing/2014/main" id="{AE1F2082-35D6-C849-882B-4356CAEFE8B1}"/>
              </a:ext>
            </a:extLst>
          </p:cNvPr>
          <p:cNvSpPr txBox="1"/>
          <p:nvPr/>
        </p:nvSpPr>
        <p:spPr>
          <a:xfrm>
            <a:off x="3275856" y="2852936"/>
            <a:ext cx="1728192" cy="646331"/>
          </a:xfrm>
          <a:prstGeom prst="rect">
            <a:avLst/>
          </a:prstGeom>
          <a:noFill/>
        </p:spPr>
        <p:txBody>
          <a:bodyPr wrap="square" rtlCol="0">
            <a:spAutoFit/>
          </a:bodyPr>
          <a:lstStyle/>
          <a:p>
            <a:pPr algn="ctr"/>
            <a:r>
              <a:rPr lang="en-US" sz="1200"/>
              <a:t>with DAA, the Wi-Fi peak latency still becomes very high</a:t>
            </a:r>
          </a:p>
        </p:txBody>
      </p:sp>
      <p:sp>
        <p:nvSpPr>
          <p:cNvPr id="7" name="TextBox 6">
            <a:extLst>
              <a:ext uri="{FF2B5EF4-FFF2-40B4-BE49-F238E27FC236}">
                <a16:creationId xmlns:a16="http://schemas.microsoft.com/office/drawing/2014/main" id="{CBED6D27-DC3B-534B-93DF-283EA41D2F4F}"/>
              </a:ext>
            </a:extLst>
          </p:cNvPr>
          <p:cNvSpPr txBox="1"/>
          <p:nvPr/>
        </p:nvSpPr>
        <p:spPr>
          <a:xfrm>
            <a:off x="7128284" y="4594773"/>
            <a:ext cx="1836204" cy="1246495"/>
          </a:xfrm>
          <a:prstGeom prst="rect">
            <a:avLst/>
          </a:prstGeom>
          <a:noFill/>
        </p:spPr>
        <p:txBody>
          <a:bodyPr wrap="square" rtlCol="0">
            <a:spAutoFit/>
          </a:bodyPr>
          <a:lstStyle/>
          <a:p>
            <a:pPr algn="ctr"/>
            <a:r>
              <a:rPr lang="en-US" sz="1050"/>
              <a:t>the latency peaks depend on the specific BT hopping schedule (assuming Wi-Fi can dynamically switch to 20 MHz channel width, otherwise the latency will be even higher)</a:t>
            </a:r>
          </a:p>
        </p:txBody>
      </p:sp>
    </p:spTree>
    <p:extLst>
      <p:ext uri="{BB962C8B-B14F-4D97-AF65-F5344CB8AC3E}">
        <p14:creationId xmlns:p14="http://schemas.microsoft.com/office/powerpoint/2010/main" val="30475976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B642FC0-F8BF-2D40-8C22-0CA5C6DEBD2A}"/>
              </a:ext>
            </a:extLst>
          </p:cNvPr>
          <p:cNvPicPr>
            <a:picLocks noChangeAspect="1"/>
          </p:cNvPicPr>
          <p:nvPr/>
        </p:nvPicPr>
        <p:blipFill>
          <a:blip r:embed="rId2"/>
          <a:stretch>
            <a:fillRect/>
          </a:stretch>
        </p:blipFill>
        <p:spPr>
          <a:xfrm>
            <a:off x="1224000" y="1555200"/>
            <a:ext cx="6400800" cy="4800600"/>
          </a:xfrm>
          <a:prstGeom prst="rect">
            <a:avLst/>
          </a:prstGeom>
        </p:spPr>
      </p:pic>
      <p:sp>
        <p:nvSpPr>
          <p:cNvPr id="2" name="Title 1">
            <a:extLst>
              <a:ext uri="{FF2B5EF4-FFF2-40B4-BE49-F238E27FC236}">
                <a16:creationId xmlns:a16="http://schemas.microsoft.com/office/drawing/2014/main" id="{7963553E-45FA-DC4C-ABB0-3196BC56F8BA}"/>
              </a:ext>
            </a:extLst>
          </p:cNvPr>
          <p:cNvSpPr>
            <a:spLocks noGrp="1"/>
          </p:cNvSpPr>
          <p:nvPr>
            <p:ph type="title"/>
          </p:nvPr>
        </p:nvSpPr>
        <p:spPr/>
        <p:txBody>
          <a:bodyPr/>
          <a:lstStyle/>
          <a:p>
            <a:r>
              <a:rPr lang="en-US"/>
              <a:t>Wi-Fi latency as a function of the BT interference level</a:t>
            </a:r>
            <a:br>
              <a:rPr lang="en-US"/>
            </a:br>
            <a:r>
              <a:rPr lang="en-US"/>
              <a:t>(BT uses 1 in 5 hops, 20% DC)</a:t>
            </a:r>
          </a:p>
        </p:txBody>
      </p:sp>
      <p:sp>
        <p:nvSpPr>
          <p:cNvPr id="3" name="Slide Number Placeholder 2">
            <a:extLst>
              <a:ext uri="{FF2B5EF4-FFF2-40B4-BE49-F238E27FC236}">
                <a16:creationId xmlns:a16="http://schemas.microsoft.com/office/drawing/2014/main" id="{732D0E1A-755C-1A45-A594-94C741EBF09F}"/>
              </a:ext>
            </a:extLst>
          </p:cNvPr>
          <p:cNvSpPr>
            <a:spLocks noGrp="1"/>
          </p:cNvSpPr>
          <p:nvPr>
            <p:ph type="sldNum" sz="quarter" idx="11"/>
          </p:nvPr>
        </p:nvSpPr>
        <p:spPr/>
        <p:txBody>
          <a:bodyPr/>
          <a:lstStyle/>
          <a:p>
            <a:pPr>
              <a:defRPr/>
            </a:pPr>
            <a:r>
              <a:rPr lang="en-US" dirty="0"/>
              <a:t>Slide </a:t>
            </a:r>
            <a:fld id="{E132E8F0-0953-4589-931F-0CF931D74C39}" type="slidenum">
              <a:rPr lang="en-US" smtClean="0"/>
              <a:pPr>
                <a:defRPr/>
              </a:pPr>
              <a:t>11</a:t>
            </a:fld>
            <a:endParaRPr lang="en-US" dirty="0"/>
          </a:p>
        </p:txBody>
      </p:sp>
      <p:sp>
        <p:nvSpPr>
          <p:cNvPr id="7" name="TextBox 6">
            <a:extLst>
              <a:ext uri="{FF2B5EF4-FFF2-40B4-BE49-F238E27FC236}">
                <a16:creationId xmlns:a16="http://schemas.microsoft.com/office/drawing/2014/main" id="{330B5C64-B648-D141-89DE-89C807FCA88D}"/>
              </a:ext>
            </a:extLst>
          </p:cNvPr>
          <p:cNvSpPr txBox="1"/>
          <p:nvPr/>
        </p:nvSpPr>
        <p:spPr>
          <a:xfrm>
            <a:off x="3347864" y="2852936"/>
            <a:ext cx="1944216" cy="646331"/>
          </a:xfrm>
          <a:prstGeom prst="rect">
            <a:avLst/>
          </a:prstGeom>
          <a:noFill/>
        </p:spPr>
        <p:txBody>
          <a:bodyPr wrap="square" rtlCol="0">
            <a:spAutoFit/>
          </a:bodyPr>
          <a:lstStyle/>
          <a:p>
            <a:pPr algn="ctr"/>
            <a:r>
              <a:rPr lang="en-US" sz="1200"/>
              <a:t>BT using 1 out of 5 hops (20% dutcy cycle) causes very high latency for Wi-Fi</a:t>
            </a:r>
          </a:p>
        </p:txBody>
      </p:sp>
      <p:sp>
        <p:nvSpPr>
          <p:cNvPr id="8" name="TextBox 7">
            <a:extLst>
              <a:ext uri="{FF2B5EF4-FFF2-40B4-BE49-F238E27FC236}">
                <a16:creationId xmlns:a16="http://schemas.microsoft.com/office/drawing/2014/main" id="{4AB43867-F11C-464B-8EDE-A90AF0E58699}"/>
              </a:ext>
            </a:extLst>
          </p:cNvPr>
          <p:cNvSpPr txBox="1"/>
          <p:nvPr/>
        </p:nvSpPr>
        <p:spPr>
          <a:xfrm>
            <a:off x="7128284" y="4594773"/>
            <a:ext cx="1836204" cy="1246495"/>
          </a:xfrm>
          <a:prstGeom prst="rect">
            <a:avLst/>
          </a:prstGeom>
          <a:noFill/>
        </p:spPr>
        <p:txBody>
          <a:bodyPr wrap="square" rtlCol="0">
            <a:spAutoFit/>
          </a:bodyPr>
          <a:lstStyle/>
          <a:p>
            <a:pPr algn="ctr"/>
            <a:r>
              <a:rPr lang="en-US" sz="1050"/>
              <a:t>the latency peaks depend on the specific BT hopping schedule (assuming Wi-Fi can dynamically switch to 20 MHz channel width, otherwise the latency will be even higher)</a:t>
            </a:r>
          </a:p>
        </p:txBody>
      </p:sp>
    </p:spTree>
    <p:extLst>
      <p:ext uri="{BB962C8B-B14F-4D97-AF65-F5344CB8AC3E}">
        <p14:creationId xmlns:p14="http://schemas.microsoft.com/office/powerpoint/2010/main" val="6056271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697DFC1-F381-2948-8AB5-6B0A3ED54331}"/>
              </a:ext>
            </a:extLst>
          </p:cNvPr>
          <p:cNvPicPr>
            <a:picLocks noChangeAspect="1"/>
          </p:cNvPicPr>
          <p:nvPr/>
        </p:nvPicPr>
        <p:blipFill>
          <a:blip r:embed="rId2"/>
          <a:stretch>
            <a:fillRect/>
          </a:stretch>
        </p:blipFill>
        <p:spPr>
          <a:xfrm>
            <a:off x="1224000" y="1555200"/>
            <a:ext cx="6400800" cy="4800600"/>
          </a:xfrm>
          <a:prstGeom prst="rect">
            <a:avLst/>
          </a:prstGeom>
        </p:spPr>
      </p:pic>
      <p:sp>
        <p:nvSpPr>
          <p:cNvPr id="2" name="Title 1">
            <a:extLst>
              <a:ext uri="{FF2B5EF4-FFF2-40B4-BE49-F238E27FC236}">
                <a16:creationId xmlns:a16="http://schemas.microsoft.com/office/drawing/2014/main" id="{7963553E-45FA-DC4C-ABB0-3196BC56F8BA}"/>
              </a:ext>
            </a:extLst>
          </p:cNvPr>
          <p:cNvSpPr>
            <a:spLocks noGrp="1"/>
          </p:cNvSpPr>
          <p:nvPr>
            <p:ph type="title"/>
          </p:nvPr>
        </p:nvSpPr>
        <p:spPr/>
        <p:txBody>
          <a:bodyPr/>
          <a:lstStyle/>
          <a:p>
            <a:r>
              <a:rPr lang="en-US"/>
              <a:t>Wi-Fi latency as a function of the BT interference level</a:t>
            </a:r>
            <a:br>
              <a:rPr lang="en-US"/>
            </a:br>
            <a:r>
              <a:rPr lang="en-US"/>
              <a:t>(BT uses 20% of every hop)</a:t>
            </a:r>
          </a:p>
        </p:txBody>
      </p:sp>
      <p:sp>
        <p:nvSpPr>
          <p:cNvPr id="3" name="Slide Number Placeholder 2">
            <a:extLst>
              <a:ext uri="{FF2B5EF4-FFF2-40B4-BE49-F238E27FC236}">
                <a16:creationId xmlns:a16="http://schemas.microsoft.com/office/drawing/2014/main" id="{732D0E1A-755C-1A45-A594-94C741EBF09F}"/>
              </a:ext>
            </a:extLst>
          </p:cNvPr>
          <p:cNvSpPr>
            <a:spLocks noGrp="1"/>
          </p:cNvSpPr>
          <p:nvPr>
            <p:ph type="sldNum" sz="quarter" idx="11"/>
          </p:nvPr>
        </p:nvSpPr>
        <p:spPr/>
        <p:txBody>
          <a:bodyPr/>
          <a:lstStyle/>
          <a:p>
            <a:pPr>
              <a:defRPr/>
            </a:pPr>
            <a:r>
              <a:rPr lang="en-US" dirty="0"/>
              <a:t>Slide </a:t>
            </a:r>
            <a:fld id="{E132E8F0-0953-4589-931F-0CF931D74C39}" type="slidenum">
              <a:rPr lang="en-US" smtClean="0"/>
              <a:pPr>
                <a:defRPr/>
              </a:pPr>
              <a:t>12</a:t>
            </a:fld>
            <a:endParaRPr lang="en-US" dirty="0"/>
          </a:p>
        </p:txBody>
      </p:sp>
      <p:sp>
        <p:nvSpPr>
          <p:cNvPr id="7" name="TextBox 6">
            <a:extLst>
              <a:ext uri="{FF2B5EF4-FFF2-40B4-BE49-F238E27FC236}">
                <a16:creationId xmlns:a16="http://schemas.microsoft.com/office/drawing/2014/main" id="{330B5C64-B648-D141-89DE-89C807FCA88D}"/>
              </a:ext>
            </a:extLst>
          </p:cNvPr>
          <p:cNvSpPr txBox="1"/>
          <p:nvPr/>
        </p:nvSpPr>
        <p:spPr>
          <a:xfrm>
            <a:off x="3167844" y="2852936"/>
            <a:ext cx="1944216" cy="646331"/>
          </a:xfrm>
          <a:prstGeom prst="rect">
            <a:avLst/>
          </a:prstGeom>
          <a:noFill/>
        </p:spPr>
        <p:txBody>
          <a:bodyPr wrap="square" rtlCol="0">
            <a:spAutoFit/>
          </a:bodyPr>
          <a:lstStyle/>
          <a:p>
            <a:pPr algn="ctr"/>
            <a:r>
              <a:rPr lang="en-US" sz="1200"/>
              <a:t>BT using 20% of every hop causes very high latency for Wi-Fi</a:t>
            </a:r>
          </a:p>
        </p:txBody>
      </p:sp>
      <p:sp>
        <p:nvSpPr>
          <p:cNvPr id="9" name="TextBox 8">
            <a:extLst>
              <a:ext uri="{FF2B5EF4-FFF2-40B4-BE49-F238E27FC236}">
                <a16:creationId xmlns:a16="http://schemas.microsoft.com/office/drawing/2014/main" id="{64C90FCC-A461-7343-B1E6-CE8FCB2E1286}"/>
              </a:ext>
            </a:extLst>
          </p:cNvPr>
          <p:cNvSpPr txBox="1"/>
          <p:nvPr/>
        </p:nvSpPr>
        <p:spPr>
          <a:xfrm>
            <a:off x="7128284" y="3325195"/>
            <a:ext cx="1836204" cy="1223412"/>
          </a:xfrm>
          <a:prstGeom prst="rect">
            <a:avLst/>
          </a:prstGeom>
          <a:noFill/>
        </p:spPr>
        <p:txBody>
          <a:bodyPr wrap="square" rtlCol="0">
            <a:spAutoFit/>
          </a:bodyPr>
          <a:lstStyle/>
          <a:p>
            <a:pPr algn="ctr"/>
            <a:r>
              <a:rPr lang="en-US" sz="1050"/>
              <a:t>the latency is very high in this case, because the idle time inside the hops cause Wi-Fi to transmit, after which the next hop destructively interferes with it</a:t>
            </a:r>
          </a:p>
        </p:txBody>
      </p:sp>
      <p:sp>
        <p:nvSpPr>
          <p:cNvPr id="10" name="TextBox 9">
            <a:extLst>
              <a:ext uri="{FF2B5EF4-FFF2-40B4-BE49-F238E27FC236}">
                <a16:creationId xmlns:a16="http://schemas.microsoft.com/office/drawing/2014/main" id="{95D5DD10-7193-B84C-A45A-059F2B21CE28}"/>
              </a:ext>
            </a:extLst>
          </p:cNvPr>
          <p:cNvSpPr txBox="1"/>
          <p:nvPr/>
        </p:nvSpPr>
        <p:spPr>
          <a:xfrm>
            <a:off x="7128284" y="4594773"/>
            <a:ext cx="1836204" cy="1246495"/>
          </a:xfrm>
          <a:prstGeom prst="rect">
            <a:avLst/>
          </a:prstGeom>
          <a:noFill/>
        </p:spPr>
        <p:txBody>
          <a:bodyPr wrap="square" rtlCol="0">
            <a:spAutoFit/>
          </a:bodyPr>
          <a:lstStyle/>
          <a:p>
            <a:pPr algn="ctr"/>
            <a:r>
              <a:rPr lang="en-US" sz="1050"/>
              <a:t>the latency peaks depend on the specific BT hopping schedule (assuming Wi-Fi can dynamically switch to 20 MHz channel width, otherwise the latency will be even higher)</a:t>
            </a:r>
          </a:p>
        </p:txBody>
      </p:sp>
    </p:spTree>
    <p:extLst>
      <p:ext uri="{BB962C8B-B14F-4D97-AF65-F5344CB8AC3E}">
        <p14:creationId xmlns:p14="http://schemas.microsoft.com/office/powerpoint/2010/main" val="19867148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D7E39-327E-0A4D-AC28-FE83EC6CD531}"/>
              </a:ext>
            </a:extLst>
          </p:cNvPr>
          <p:cNvSpPr>
            <a:spLocks noGrp="1"/>
          </p:cNvSpPr>
          <p:nvPr>
            <p:ph type="title"/>
          </p:nvPr>
        </p:nvSpPr>
        <p:spPr/>
        <p:txBody>
          <a:bodyPr/>
          <a:lstStyle/>
          <a:p>
            <a:r>
              <a:rPr lang="en-US"/>
              <a:t>DAA number of active hops as a function of time</a:t>
            </a:r>
            <a:br>
              <a:rPr lang="en-US"/>
            </a:br>
            <a:r>
              <a:rPr lang="en-US"/>
              <a:t>(BT at a high interference level, uses DAA)</a:t>
            </a:r>
          </a:p>
        </p:txBody>
      </p:sp>
      <p:sp>
        <p:nvSpPr>
          <p:cNvPr id="3" name="Slide Number Placeholder 2">
            <a:extLst>
              <a:ext uri="{FF2B5EF4-FFF2-40B4-BE49-F238E27FC236}">
                <a16:creationId xmlns:a16="http://schemas.microsoft.com/office/drawing/2014/main" id="{38AEA905-F1A0-4F41-9195-B6793B1C4E84}"/>
              </a:ext>
            </a:extLst>
          </p:cNvPr>
          <p:cNvSpPr>
            <a:spLocks noGrp="1"/>
          </p:cNvSpPr>
          <p:nvPr>
            <p:ph type="sldNum" sz="quarter" idx="11"/>
          </p:nvPr>
        </p:nvSpPr>
        <p:spPr/>
        <p:txBody>
          <a:bodyPr/>
          <a:lstStyle/>
          <a:p>
            <a:pPr>
              <a:defRPr/>
            </a:pPr>
            <a:r>
              <a:rPr lang="en-US" dirty="0"/>
              <a:t>Slide </a:t>
            </a:r>
            <a:fld id="{E132E8F0-0953-4589-931F-0CF931D74C39}" type="slidenum">
              <a:rPr lang="en-US" smtClean="0"/>
              <a:pPr>
                <a:defRPr/>
              </a:pPr>
              <a:t>13</a:t>
            </a:fld>
            <a:endParaRPr lang="en-US" dirty="0"/>
          </a:p>
        </p:txBody>
      </p:sp>
      <p:pic>
        <p:nvPicPr>
          <p:cNvPr id="4" name="Picture 3">
            <a:extLst>
              <a:ext uri="{FF2B5EF4-FFF2-40B4-BE49-F238E27FC236}">
                <a16:creationId xmlns:a16="http://schemas.microsoft.com/office/drawing/2014/main" id="{F6ACE659-A605-3441-A47B-D248BCEA07CA}"/>
              </a:ext>
            </a:extLst>
          </p:cNvPr>
          <p:cNvPicPr>
            <a:picLocks noChangeAspect="1"/>
          </p:cNvPicPr>
          <p:nvPr/>
        </p:nvPicPr>
        <p:blipFill>
          <a:blip r:embed="rId2"/>
          <a:stretch>
            <a:fillRect/>
          </a:stretch>
        </p:blipFill>
        <p:spPr>
          <a:xfrm>
            <a:off x="1223628" y="1556792"/>
            <a:ext cx="6400800" cy="4800600"/>
          </a:xfrm>
          <a:prstGeom prst="rect">
            <a:avLst/>
          </a:prstGeom>
        </p:spPr>
      </p:pic>
      <p:sp>
        <p:nvSpPr>
          <p:cNvPr id="5" name="TextBox 4">
            <a:extLst>
              <a:ext uri="{FF2B5EF4-FFF2-40B4-BE49-F238E27FC236}">
                <a16:creationId xmlns:a16="http://schemas.microsoft.com/office/drawing/2014/main" id="{118B8A68-814B-354D-92B2-C44137D1726E}"/>
              </a:ext>
            </a:extLst>
          </p:cNvPr>
          <p:cNvSpPr txBox="1"/>
          <p:nvPr/>
        </p:nvSpPr>
        <p:spPr>
          <a:xfrm>
            <a:off x="3563888" y="2096852"/>
            <a:ext cx="2656804" cy="461665"/>
          </a:xfrm>
          <a:prstGeom prst="rect">
            <a:avLst/>
          </a:prstGeom>
          <a:noFill/>
        </p:spPr>
        <p:txBody>
          <a:bodyPr wrap="square" rtlCol="0">
            <a:spAutoFit/>
          </a:bodyPr>
          <a:lstStyle/>
          <a:p>
            <a:pPr algn="ctr"/>
            <a:r>
              <a:rPr lang="en-US" sz="1200"/>
              <a:t>with DAA, the number of active hops oscillates, which is very strange</a:t>
            </a:r>
          </a:p>
        </p:txBody>
      </p:sp>
      <p:sp>
        <p:nvSpPr>
          <p:cNvPr id="7" name="TextBox 6">
            <a:extLst>
              <a:ext uri="{FF2B5EF4-FFF2-40B4-BE49-F238E27FC236}">
                <a16:creationId xmlns:a16="http://schemas.microsoft.com/office/drawing/2014/main" id="{27ED1853-59E6-3648-9A6D-486DCC5FED36}"/>
              </a:ext>
            </a:extLst>
          </p:cNvPr>
          <p:cNvSpPr txBox="1"/>
          <p:nvPr/>
        </p:nvSpPr>
        <p:spPr>
          <a:xfrm>
            <a:off x="107504" y="5277108"/>
            <a:ext cx="1728192" cy="600164"/>
          </a:xfrm>
          <a:prstGeom prst="rect">
            <a:avLst/>
          </a:prstGeom>
          <a:noFill/>
        </p:spPr>
        <p:txBody>
          <a:bodyPr wrap="square" rtlCol="0">
            <a:spAutoFit/>
          </a:bodyPr>
          <a:lstStyle/>
          <a:p>
            <a:pPr algn="ctr"/>
            <a:r>
              <a:rPr lang="en-US" sz="1100"/>
              <a:t>after 10 s, DAA still did not detect Wi-Fi on 12 hops</a:t>
            </a:r>
          </a:p>
        </p:txBody>
      </p:sp>
      <p:sp>
        <p:nvSpPr>
          <p:cNvPr id="8" name="TextBox 7">
            <a:extLst>
              <a:ext uri="{FF2B5EF4-FFF2-40B4-BE49-F238E27FC236}">
                <a16:creationId xmlns:a16="http://schemas.microsoft.com/office/drawing/2014/main" id="{0B5AE246-8548-E847-93B6-2D767834C9E8}"/>
              </a:ext>
            </a:extLst>
          </p:cNvPr>
          <p:cNvSpPr txBox="1"/>
          <p:nvPr/>
        </p:nvSpPr>
        <p:spPr>
          <a:xfrm>
            <a:off x="5616116" y="4653136"/>
            <a:ext cx="828092" cy="430887"/>
          </a:xfrm>
          <a:prstGeom prst="rect">
            <a:avLst/>
          </a:prstGeom>
          <a:noFill/>
        </p:spPr>
        <p:txBody>
          <a:bodyPr wrap="square" rtlCol="0">
            <a:spAutoFit/>
          </a:bodyPr>
          <a:lstStyle/>
          <a:p>
            <a:pPr algn="ctr"/>
            <a:r>
              <a:rPr lang="en-US" sz="1100"/>
              <a:t>16 s</a:t>
            </a:r>
          </a:p>
          <a:p>
            <a:pPr algn="ctr"/>
            <a:r>
              <a:rPr lang="en-US" sz="1100"/>
              <a:t>period</a:t>
            </a:r>
          </a:p>
        </p:txBody>
      </p:sp>
      <p:cxnSp>
        <p:nvCxnSpPr>
          <p:cNvPr id="10" name="Straight Arrow Connector 9">
            <a:extLst>
              <a:ext uri="{FF2B5EF4-FFF2-40B4-BE49-F238E27FC236}">
                <a16:creationId xmlns:a16="http://schemas.microsoft.com/office/drawing/2014/main" id="{C9BDFD9C-F0E4-EF47-A5AE-C688C630A3D0}"/>
              </a:ext>
            </a:extLst>
          </p:cNvPr>
          <p:cNvCxnSpPr>
            <a:cxnSpLocks/>
          </p:cNvCxnSpPr>
          <p:nvPr/>
        </p:nvCxnSpPr>
        <p:spPr bwMode="auto">
          <a:xfrm>
            <a:off x="5832140" y="4617132"/>
            <a:ext cx="432048"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12" name="Straight Arrow Connector 11">
            <a:extLst>
              <a:ext uri="{FF2B5EF4-FFF2-40B4-BE49-F238E27FC236}">
                <a16:creationId xmlns:a16="http://schemas.microsoft.com/office/drawing/2014/main" id="{3606A130-0C26-DA42-B027-A7F73ACB5C7C}"/>
              </a:ext>
            </a:extLst>
          </p:cNvPr>
          <p:cNvCxnSpPr>
            <a:cxnSpLocks/>
          </p:cNvCxnSpPr>
          <p:nvPr/>
        </p:nvCxnSpPr>
        <p:spPr bwMode="auto">
          <a:xfrm flipV="1">
            <a:off x="1727684" y="5265204"/>
            <a:ext cx="756084" cy="252028"/>
          </a:xfrm>
          <a:prstGeom prst="straightConnector1">
            <a:avLst/>
          </a:prstGeom>
          <a:solidFill>
            <a:schemeClr val="accent1"/>
          </a:solidFill>
          <a:ln w="12700" cap="flat" cmpd="sng" algn="ctr">
            <a:solidFill>
              <a:schemeClr val="tx1"/>
            </a:solidFill>
            <a:prstDash val="solid"/>
            <a:round/>
            <a:headEnd type="none"/>
            <a:tailEnd type="triangle"/>
          </a:ln>
          <a:effectLst/>
        </p:spPr>
      </p:cxnSp>
      <p:sp>
        <p:nvSpPr>
          <p:cNvPr id="14" name="TextBox 13">
            <a:extLst>
              <a:ext uri="{FF2B5EF4-FFF2-40B4-BE49-F238E27FC236}">
                <a16:creationId xmlns:a16="http://schemas.microsoft.com/office/drawing/2014/main" id="{7D86F743-FB9D-5C4F-9CAD-5BE92BC416FA}"/>
              </a:ext>
            </a:extLst>
          </p:cNvPr>
          <p:cNvSpPr txBox="1"/>
          <p:nvPr/>
        </p:nvSpPr>
        <p:spPr>
          <a:xfrm>
            <a:off x="0" y="2204864"/>
            <a:ext cx="1728192" cy="615553"/>
          </a:xfrm>
          <a:prstGeom prst="rect">
            <a:avLst/>
          </a:prstGeom>
          <a:noFill/>
        </p:spPr>
        <p:txBody>
          <a:bodyPr wrap="square" rtlCol="0">
            <a:spAutoFit/>
          </a:bodyPr>
          <a:lstStyle/>
          <a:p>
            <a:pPr algn="ctr"/>
            <a:r>
              <a:rPr lang="en-US" sz="1100"/>
              <a:t>it takes 3 s before DAA first reacts to the Wi-Fi traffic</a:t>
            </a:r>
          </a:p>
        </p:txBody>
      </p:sp>
      <p:cxnSp>
        <p:nvCxnSpPr>
          <p:cNvPr id="15" name="Straight Arrow Connector 14">
            <a:extLst>
              <a:ext uri="{FF2B5EF4-FFF2-40B4-BE49-F238E27FC236}">
                <a16:creationId xmlns:a16="http://schemas.microsoft.com/office/drawing/2014/main" id="{4D968E8F-8B20-2F45-8A2C-3F3E6AB0868D}"/>
              </a:ext>
            </a:extLst>
          </p:cNvPr>
          <p:cNvCxnSpPr>
            <a:cxnSpLocks/>
          </p:cNvCxnSpPr>
          <p:nvPr/>
        </p:nvCxnSpPr>
        <p:spPr bwMode="auto">
          <a:xfrm flipV="1">
            <a:off x="1620180" y="2060848"/>
            <a:ext cx="539552" cy="384140"/>
          </a:xfrm>
          <a:prstGeom prst="straightConnector1">
            <a:avLst/>
          </a:prstGeom>
          <a:solidFill>
            <a:schemeClr val="accent1"/>
          </a:solidFill>
          <a:ln w="12700" cap="flat" cmpd="sng" algn="ctr">
            <a:solidFill>
              <a:schemeClr val="tx1"/>
            </a:solidFill>
            <a:prstDash val="solid"/>
            <a:round/>
            <a:headEnd type="none"/>
            <a:tailEnd type="triangle"/>
          </a:ln>
          <a:effectLst/>
        </p:spPr>
      </p:cxnSp>
      <p:sp>
        <p:nvSpPr>
          <p:cNvPr id="13" name="TextBox 12">
            <a:extLst>
              <a:ext uri="{FF2B5EF4-FFF2-40B4-BE49-F238E27FC236}">
                <a16:creationId xmlns:a16="http://schemas.microsoft.com/office/drawing/2014/main" id="{31929ACE-A4D5-A442-90F2-23A9E4511483}"/>
              </a:ext>
            </a:extLst>
          </p:cNvPr>
          <p:cNvSpPr txBox="1"/>
          <p:nvPr/>
        </p:nvSpPr>
        <p:spPr>
          <a:xfrm>
            <a:off x="7200292" y="4210052"/>
            <a:ext cx="1620180" cy="1631216"/>
          </a:xfrm>
          <a:prstGeom prst="rect">
            <a:avLst/>
          </a:prstGeom>
          <a:noFill/>
        </p:spPr>
        <p:txBody>
          <a:bodyPr wrap="square" rtlCol="0">
            <a:spAutoFit/>
          </a:bodyPr>
          <a:lstStyle/>
          <a:p>
            <a:pPr algn="ctr"/>
            <a:r>
              <a:rPr lang="en-US" sz="1000"/>
              <a:t>simulation at high interference level</a:t>
            </a:r>
          </a:p>
          <a:p>
            <a:pPr algn="ctr"/>
            <a:endParaRPr lang="en-US" sz="1000"/>
          </a:p>
          <a:p>
            <a:pPr algn="ctr"/>
            <a:r>
              <a:rPr lang="en-US" sz="1000"/>
              <a:t>time between DAA CCAs: 3.16 s</a:t>
            </a:r>
          </a:p>
          <a:p>
            <a:pPr algn="ctr"/>
            <a:endParaRPr lang="en-US" sz="1000"/>
          </a:p>
          <a:p>
            <a:pPr algn="ctr"/>
            <a:r>
              <a:rPr lang="en-US" sz="1000"/>
              <a:t>maximum unavailability time: 15.8 s</a:t>
            </a:r>
          </a:p>
          <a:p>
            <a:pPr algn="ctr"/>
            <a:endParaRPr lang="en-US" sz="1000"/>
          </a:p>
          <a:p>
            <a:pPr algn="ctr"/>
            <a:r>
              <a:rPr lang="en-US" sz="1000"/>
              <a:t>BT DAA COT: 40 ms</a:t>
            </a:r>
          </a:p>
        </p:txBody>
      </p:sp>
    </p:spTree>
    <p:extLst>
      <p:ext uri="{BB962C8B-B14F-4D97-AF65-F5344CB8AC3E}">
        <p14:creationId xmlns:p14="http://schemas.microsoft.com/office/powerpoint/2010/main" val="2874817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4FA05-A400-C249-971B-2C6C9F5779A5}"/>
              </a:ext>
            </a:extLst>
          </p:cNvPr>
          <p:cNvSpPr>
            <a:spLocks noGrp="1"/>
          </p:cNvSpPr>
          <p:nvPr>
            <p:ph type="title"/>
          </p:nvPr>
        </p:nvSpPr>
        <p:spPr/>
        <p:txBody>
          <a:bodyPr/>
          <a:lstStyle/>
          <a:p>
            <a:r>
              <a:rPr lang="en-US"/>
              <a:t>Wi-Fi throughput as a function of time</a:t>
            </a:r>
            <a:br>
              <a:rPr lang="en-US"/>
            </a:br>
            <a:r>
              <a:rPr lang="en-US"/>
              <a:t>(BT at a high interference level, uses DAA)</a:t>
            </a:r>
          </a:p>
        </p:txBody>
      </p:sp>
      <p:sp>
        <p:nvSpPr>
          <p:cNvPr id="3" name="Slide Number Placeholder 2">
            <a:extLst>
              <a:ext uri="{FF2B5EF4-FFF2-40B4-BE49-F238E27FC236}">
                <a16:creationId xmlns:a16="http://schemas.microsoft.com/office/drawing/2014/main" id="{B907A050-96CB-D444-A4DB-FD41D81C3DD5}"/>
              </a:ext>
            </a:extLst>
          </p:cNvPr>
          <p:cNvSpPr>
            <a:spLocks noGrp="1"/>
          </p:cNvSpPr>
          <p:nvPr>
            <p:ph type="sldNum" sz="quarter" idx="11"/>
          </p:nvPr>
        </p:nvSpPr>
        <p:spPr/>
        <p:txBody>
          <a:bodyPr/>
          <a:lstStyle/>
          <a:p>
            <a:pPr>
              <a:defRPr/>
            </a:pPr>
            <a:r>
              <a:rPr lang="en-US" dirty="0"/>
              <a:t>Slide </a:t>
            </a:r>
            <a:fld id="{E132E8F0-0953-4589-931F-0CF931D74C39}" type="slidenum">
              <a:rPr lang="en-US" smtClean="0"/>
              <a:pPr>
                <a:defRPr/>
              </a:pPr>
              <a:t>14</a:t>
            </a:fld>
            <a:endParaRPr lang="en-US" dirty="0"/>
          </a:p>
        </p:txBody>
      </p:sp>
      <p:pic>
        <p:nvPicPr>
          <p:cNvPr id="4" name="Picture 3">
            <a:extLst>
              <a:ext uri="{FF2B5EF4-FFF2-40B4-BE49-F238E27FC236}">
                <a16:creationId xmlns:a16="http://schemas.microsoft.com/office/drawing/2014/main" id="{C04CF78D-EC72-ED45-AFB9-FBC8CABDDBD4}"/>
              </a:ext>
            </a:extLst>
          </p:cNvPr>
          <p:cNvPicPr>
            <a:picLocks noChangeAspect="1"/>
          </p:cNvPicPr>
          <p:nvPr/>
        </p:nvPicPr>
        <p:blipFill>
          <a:blip r:embed="rId2"/>
          <a:stretch>
            <a:fillRect/>
          </a:stretch>
        </p:blipFill>
        <p:spPr>
          <a:xfrm>
            <a:off x="1224000" y="1555200"/>
            <a:ext cx="6400800" cy="4800600"/>
          </a:xfrm>
          <a:prstGeom prst="rect">
            <a:avLst/>
          </a:prstGeom>
        </p:spPr>
      </p:pic>
      <p:sp>
        <p:nvSpPr>
          <p:cNvPr id="5" name="TextBox 4">
            <a:extLst>
              <a:ext uri="{FF2B5EF4-FFF2-40B4-BE49-F238E27FC236}">
                <a16:creationId xmlns:a16="http://schemas.microsoft.com/office/drawing/2014/main" id="{89079AE5-71BF-034F-A997-6E04677EE873}"/>
              </a:ext>
            </a:extLst>
          </p:cNvPr>
          <p:cNvSpPr txBox="1"/>
          <p:nvPr/>
        </p:nvSpPr>
        <p:spPr>
          <a:xfrm>
            <a:off x="2411760" y="2283259"/>
            <a:ext cx="2988332" cy="461665"/>
          </a:xfrm>
          <a:prstGeom prst="rect">
            <a:avLst/>
          </a:prstGeom>
          <a:noFill/>
        </p:spPr>
        <p:txBody>
          <a:bodyPr wrap="square" rtlCol="0">
            <a:spAutoFit/>
          </a:bodyPr>
          <a:lstStyle/>
          <a:p>
            <a:pPr algn="ctr"/>
            <a:r>
              <a:rPr lang="en-US" sz="1200"/>
              <a:t>the Wi-Fi throughput oscillates in counter-phase with the number of active hops</a:t>
            </a:r>
          </a:p>
        </p:txBody>
      </p:sp>
      <p:sp>
        <p:nvSpPr>
          <p:cNvPr id="6" name="TextBox 5">
            <a:extLst>
              <a:ext uri="{FF2B5EF4-FFF2-40B4-BE49-F238E27FC236}">
                <a16:creationId xmlns:a16="http://schemas.microsoft.com/office/drawing/2014/main" id="{94965519-ECD6-1847-BE44-BF6EEE00F632}"/>
              </a:ext>
            </a:extLst>
          </p:cNvPr>
          <p:cNvSpPr txBox="1"/>
          <p:nvPr/>
        </p:nvSpPr>
        <p:spPr>
          <a:xfrm>
            <a:off x="7020272" y="5625244"/>
            <a:ext cx="1295547" cy="246221"/>
          </a:xfrm>
          <a:prstGeom prst="rect">
            <a:avLst/>
          </a:prstGeom>
          <a:noFill/>
        </p:spPr>
        <p:txBody>
          <a:bodyPr wrap="none" rtlCol="0">
            <a:spAutoFit/>
          </a:bodyPr>
          <a:lstStyle/>
          <a:p>
            <a:r>
              <a:rPr lang="en-US" sz="1000"/>
              <a:t>Red: BT throughput</a:t>
            </a:r>
          </a:p>
        </p:txBody>
      </p:sp>
    </p:spTree>
    <p:extLst>
      <p:ext uri="{BB962C8B-B14F-4D97-AF65-F5344CB8AC3E}">
        <p14:creationId xmlns:p14="http://schemas.microsoft.com/office/powerpoint/2010/main" val="35112997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700A3-0228-0A4A-8826-53D51F214DBC}"/>
              </a:ext>
            </a:extLst>
          </p:cNvPr>
          <p:cNvSpPr>
            <a:spLocks noGrp="1"/>
          </p:cNvSpPr>
          <p:nvPr>
            <p:ph type="title"/>
          </p:nvPr>
        </p:nvSpPr>
        <p:spPr/>
        <p:txBody>
          <a:bodyPr/>
          <a:lstStyle/>
          <a:p>
            <a:r>
              <a:rPr lang="en-US"/>
              <a:t>Wi-Fi latency as a function of time</a:t>
            </a:r>
            <a:br>
              <a:rPr lang="en-US"/>
            </a:br>
            <a:r>
              <a:rPr lang="en-US"/>
              <a:t>(BT at a high interference level, uses DAA)</a:t>
            </a:r>
          </a:p>
        </p:txBody>
      </p:sp>
      <p:sp>
        <p:nvSpPr>
          <p:cNvPr id="3" name="Slide Number Placeholder 2">
            <a:extLst>
              <a:ext uri="{FF2B5EF4-FFF2-40B4-BE49-F238E27FC236}">
                <a16:creationId xmlns:a16="http://schemas.microsoft.com/office/drawing/2014/main" id="{AAB31D51-A732-4C40-AA78-765934863BA5}"/>
              </a:ext>
            </a:extLst>
          </p:cNvPr>
          <p:cNvSpPr>
            <a:spLocks noGrp="1"/>
          </p:cNvSpPr>
          <p:nvPr>
            <p:ph type="sldNum" sz="quarter" idx="11"/>
          </p:nvPr>
        </p:nvSpPr>
        <p:spPr/>
        <p:txBody>
          <a:bodyPr/>
          <a:lstStyle/>
          <a:p>
            <a:pPr>
              <a:defRPr/>
            </a:pPr>
            <a:r>
              <a:rPr lang="en-US" dirty="0"/>
              <a:t>Slide </a:t>
            </a:r>
            <a:fld id="{E132E8F0-0953-4589-931F-0CF931D74C39}" type="slidenum">
              <a:rPr lang="en-US" smtClean="0"/>
              <a:pPr>
                <a:defRPr/>
              </a:pPr>
              <a:t>15</a:t>
            </a:fld>
            <a:endParaRPr lang="en-US" dirty="0"/>
          </a:p>
        </p:txBody>
      </p:sp>
      <p:pic>
        <p:nvPicPr>
          <p:cNvPr id="4" name="Picture 3">
            <a:extLst>
              <a:ext uri="{FF2B5EF4-FFF2-40B4-BE49-F238E27FC236}">
                <a16:creationId xmlns:a16="http://schemas.microsoft.com/office/drawing/2014/main" id="{2E593B98-C9E7-7A4E-A36B-B723593FDFB5}"/>
              </a:ext>
            </a:extLst>
          </p:cNvPr>
          <p:cNvPicPr>
            <a:picLocks noChangeAspect="1"/>
          </p:cNvPicPr>
          <p:nvPr/>
        </p:nvPicPr>
        <p:blipFill>
          <a:blip r:embed="rId2"/>
          <a:stretch>
            <a:fillRect/>
          </a:stretch>
        </p:blipFill>
        <p:spPr>
          <a:xfrm>
            <a:off x="1224000" y="1555200"/>
            <a:ext cx="6400800" cy="4800600"/>
          </a:xfrm>
          <a:prstGeom prst="rect">
            <a:avLst/>
          </a:prstGeom>
        </p:spPr>
      </p:pic>
      <p:sp>
        <p:nvSpPr>
          <p:cNvPr id="5" name="TextBox 4">
            <a:extLst>
              <a:ext uri="{FF2B5EF4-FFF2-40B4-BE49-F238E27FC236}">
                <a16:creationId xmlns:a16="http://schemas.microsoft.com/office/drawing/2014/main" id="{D5B1DBC2-9746-8B4D-95B8-37472D1960ED}"/>
              </a:ext>
            </a:extLst>
          </p:cNvPr>
          <p:cNvSpPr txBox="1"/>
          <p:nvPr/>
        </p:nvSpPr>
        <p:spPr>
          <a:xfrm>
            <a:off x="4211960" y="2816932"/>
            <a:ext cx="2025118" cy="646331"/>
          </a:xfrm>
          <a:prstGeom prst="rect">
            <a:avLst/>
          </a:prstGeom>
          <a:noFill/>
        </p:spPr>
        <p:txBody>
          <a:bodyPr wrap="square" rtlCol="0">
            <a:spAutoFit/>
          </a:bodyPr>
          <a:lstStyle/>
          <a:p>
            <a:pPr algn="ctr"/>
            <a:r>
              <a:rPr lang="en-US" sz="1200"/>
              <a:t>Wi-Fi can still experience very high latency when DAA is used</a:t>
            </a:r>
          </a:p>
        </p:txBody>
      </p:sp>
      <p:sp>
        <p:nvSpPr>
          <p:cNvPr id="6" name="TextBox 5">
            <a:extLst>
              <a:ext uri="{FF2B5EF4-FFF2-40B4-BE49-F238E27FC236}">
                <a16:creationId xmlns:a16="http://schemas.microsoft.com/office/drawing/2014/main" id="{8DB80271-E5A8-C346-BFCF-385409CCF6C9}"/>
              </a:ext>
            </a:extLst>
          </p:cNvPr>
          <p:cNvSpPr txBox="1"/>
          <p:nvPr/>
        </p:nvSpPr>
        <p:spPr>
          <a:xfrm>
            <a:off x="7020272" y="5625244"/>
            <a:ext cx="1091966" cy="246221"/>
          </a:xfrm>
          <a:prstGeom prst="rect">
            <a:avLst/>
          </a:prstGeom>
          <a:noFill/>
        </p:spPr>
        <p:txBody>
          <a:bodyPr wrap="none" rtlCol="0">
            <a:spAutoFit/>
          </a:bodyPr>
          <a:lstStyle/>
          <a:p>
            <a:r>
              <a:rPr lang="en-US" sz="1000"/>
              <a:t>Red: BT latency</a:t>
            </a:r>
          </a:p>
        </p:txBody>
      </p:sp>
    </p:spTree>
    <p:extLst>
      <p:ext uri="{BB962C8B-B14F-4D97-AF65-F5344CB8AC3E}">
        <p14:creationId xmlns:p14="http://schemas.microsoft.com/office/powerpoint/2010/main" val="25959845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78916-3461-A641-9B29-2DD42E55EE27}"/>
              </a:ext>
            </a:extLst>
          </p:cNvPr>
          <p:cNvSpPr>
            <a:spLocks noGrp="1"/>
          </p:cNvSpPr>
          <p:nvPr>
            <p:ph type="title"/>
          </p:nvPr>
        </p:nvSpPr>
        <p:spPr/>
        <p:txBody>
          <a:bodyPr/>
          <a:lstStyle/>
          <a:p>
            <a:r>
              <a:rPr lang="en-US"/>
              <a:t>Comparison between BT sharing and Wi-Fi sharing</a:t>
            </a:r>
            <a:br>
              <a:rPr lang="en-US"/>
            </a:br>
            <a:r>
              <a:rPr lang="en-US"/>
              <a:t>(Impact on main Wi-Fi link throughput)</a:t>
            </a:r>
          </a:p>
        </p:txBody>
      </p:sp>
      <p:sp>
        <p:nvSpPr>
          <p:cNvPr id="3" name="Slide Number Placeholder 2">
            <a:extLst>
              <a:ext uri="{FF2B5EF4-FFF2-40B4-BE49-F238E27FC236}">
                <a16:creationId xmlns:a16="http://schemas.microsoft.com/office/drawing/2014/main" id="{732790A1-AA02-F34A-BD17-23A063125645}"/>
              </a:ext>
            </a:extLst>
          </p:cNvPr>
          <p:cNvSpPr>
            <a:spLocks noGrp="1"/>
          </p:cNvSpPr>
          <p:nvPr>
            <p:ph type="sldNum" sz="quarter" idx="11"/>
          </p:nvPr>
        </p:nvSpPr>
        <p:spPr/>
        <p:txBody>
          <a:bodyPr/>
          <a:lstStyle/>
          <a:p>
            <a:pPr>
              <a:defRPr/>
            </a:pPr>
            <a:r>
              <a:rPr lang="en-US" dirty="0"/>
              <a:t>Slide </a:t>
            </a:r>
            <a:fld id="{E132E8F0-0953-4589-931F-0CF931D74C39}" type="slidenum">
              <a:rPr lang="en-US" smtClean="0"/>
              <a:pPr>
                <a:defRPr/>
              </a:pPr>
              <a:t>16</a:t>
            </a:fld>
            <a:endParaRPr lang="en-US" dirty="0"/>
          </a:p>
        </p:txBody>
      </p:sp>
      <p:pic>
        <p:nvPicPr>
          <p:cNvPr id="4" name="Picture 3">
            <a:extLst>
              <a:ext uri="{FF2B5EF4-FFF2-40B4-BE49-F238E27FC236}">
                <a16:creationId xmlns:a16="http://schemas.microsoft.com/office/drawing/2014/main" id="{586DA703-EFCA-F34F-9B35-BBBD8E797D4B}"/>
              </a:ext>
            </a:extLst>
          </p:cNvPr>
          <p:cNvPicPr>
            <a:picLocks noChangeAspect="1"/>
          </p:cNvPicPr>
          <p:nvPr/>
        </p:nvPicPr>
        <p:blipFill>
          <a:blip r:embed="rId2"/>
          <a:stretch>
            <a:fillRect/>
          </a:stretch>
        </p:blipFill>
        <p:spPr>
          <a:xfrm>
            <a:off x="287524" y="1736812"/>
            <a:ext cx="8737600" cy="4064000"/>
          </a:xfrm>
          <a:prstGeom prst="rect">
            <a:avLst/>
          </a:prstGeom>
        </p:spPr>
      </p:pic>
      <p:sp>
        <p:nvSpPr>
          <p:cNvPr id="5" name="TextBox 4">
            <a:extLst>
              <a:ext uri="{FF2B5EF4-FFF2-40B4-BE49-F238E27FC236}">
                <a16:creationId xmlns:a16="http://schemas.microsoft.com/office/drawing/2014/main" id="{373A0361-128F-1C44-B5E0-1C11BB693FDA}"/>
              </a:ext>
            </a:extLst>
          </p:cNvPr>
          <p:cNvSpPr txBox="1"/>
          <p:nvPr/>
        </p:nvSpPr>
        <p:spPr>
          <a:xfrm>
            <a:off x="6624228" y="4581128"/>
            <a:ext cx="1908212" cy="646331"/>
          </a:xfrm>
          <a:prstGeom prst="rect">
            <a:avLst/>
          </a:prstGeom>
          <a:noFill/>
        </p:spPr>
        <p:txBody>
          <a:bodyPr wrap="square" rtlCol="0">
            <a:spAutoFit/>
          </a:bodyPr>
          <a:lstStyle/>
          <a:p>
            <a:pPr algn="ctr"/>
            <a:r>
              <a:rPr lang="en-US" sz="900"/>
              <a:t>in this plot, Wi-Fi uses 4x4 sensitivity levels, causing the throughput degradation to set in at higher interference levels</a:t>
            </a:r>
          </a:p>
        </p:txBody>
      </p:sp>
      <p:sp>
        <p:nvSpPr>
          <p:cNvPr id="6" name="TextBox 5">
            <a:extLst>
              <a:ext uri="{FF2B5EF4-FFF2-40B4-BE49-F238E27FC236}">
                <a16:creationId xmlns:a16="http://schemas.microsoft.com/office/drawing/2014/main" id="{7816D694-3F95-F842-B71C-69FF2AA4EC7B}"/>
              </a:ext>
            </a:extLst>
          </p:cNvPr>
          <p:cNvSpPr txBox="1"/>
          <p:nvPr/>
        </p:nvSpPr>
        <p:spPr>
          <a:xfrm>
            <a:off x="6588224" y="2591616"/>
            <a:ext cx="1692188" cy="507831"/>
          </a:xfrm>
          <a:prstGeom prst="rect">
            <a:avLst/>
          </a:prstGeom>
          <a:noFill/>
        </p:spPr>
        <p:txBody>
          <a:bodyPr wrap="square" rtlCol="0">
            <a:spAutoFit/>
          </a:bodyPr>
          <a:lstStyle/>
          <a:p>
            <a:pPr algn="ctr"/>
            <a:r>
              <a:rPr lang="en-US" sz="900"/>
              <a:t>for the red curve, the BT link was replaced with a 100 pps 3 Mbps Wi-Fi link</a:t>
            </a:r>
          </a:p>
        </p:txBody>
      </p:sp>
    </p:spTree>
    <p:extLst>
      <p:ext uri="{BB962C8B-B14F-4D97-AF65-F5344CB8AC3E}">
        <p14:creationId xmlns:p14="http://schemas.microsoft.com/office/powerpoint/2010/main" val="20334551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83597-BEC0-5149-A8E5-00C6184F3205}"/>
              </a:ext>
            </a:extLst>
          </p:cNvPr>
          <p:cNvSpPr>
            <a:spLocks noGrp="1"/>
          </p:cNvSpPr>
          <p:nvPr>
            <p:ph type="title"/>
          </p:nvPr>
        </p:nvSpPr>
        <p:spPr/>
        <p:txBody>
          <a:bodyPr/>
          <a:lstStyle/>
          <a:p>
            <a:r>
              <a:rPr lang="en-US"/>
              <a:t>Comparison between BT sharing and Wi-Fi sharing</a:t>
            </a:r>
            <a:br>
              <a:rPr lang="en-US"/>
            </a:br>
            <a:r>
              <a:rPr lang="en-US"/>
              <a:t>(Impact on main Wi-Fi link latency)</a:t>
            </a:r>
          </a:p>
        </p:txBody>
      </p:sp>
      <p:sp>
        <p:nvSpPr>
          <p:cNvPr id="3" name="Slide Number Placeholder 2">
            <a:extLst>
              <a:ext uri="{FF2B5EF4-FFF2-40B4-BE49-F238E27FC236}">
                <a16:creationId xmlns:a16="http://schemas.microsoft.com/office/drawing/2014/main" id="{6CD7CD08-5EA3-904E-8565-1FD8E03E4849}"/>
              </a:ext>
            </a:extLst>
          </p:cNvPr>
          <p:cNvSpPr>
            <a:spLocks noGrp="1"/>
          </p:cNvSpPr>
          <p:nvPr>
            <p:ph type="sldNum" sz="quarter" idx="11"/>
          </p:nvPr>
        </p:nvSpPr>
        <p:spPr/>
        <p:txBody>
          <a:bodyPr/>
          <a:lstStyle/>
          <a:p>
            <a:pPr>
              <a:defRPr/>
            </a:pPr>
            <a:r>
              <a:rPr lang="en-US" dirty="0"/>
              <a:t>Slide </a:t>
            </a:r>
            <a:fld id="{E132E8F0-0953-4589-931F-0CF931D74C39}" type="slidenum">
              <a:rPr lang="en-US" smtClean="0"/>
              <a:pPr>
                <a:defRPr/>
              </a:pPr>
              <a:t>17</a:t>
            </a:fld>
            <a:endParaRPr lang="en-US" dirty="0"/>
          </a:p>
        </p:txBody>
      </p:sp>
      <p:pic>
        <p:nvPicPr>
          <p:cNvPr id="4" name="Picture 3">
            <a:extLst>
              <a:ext uri="{FF2B5EF4-FFF2-40B4-BE49-F238E27FC236}">
                <a16:creationId xmlns:a16="http://schemas.microsoft.com/office/drawing/2014/main" id="{5D6BF125-DF65-A547-AE9D-471463641138}"/>
              </a:ext>
            </a:extLst>
          </p:cNvPr>
          <p:cNvPicPr>
            <a:picLocks noChangeAspect="1"/>
          </p:cNvPicPr>
          <p:nvPr/>
        </p:nvPicPr>
        <p:blipFill>
          <a:blip r:embed="rId2"/>
          <a:stretch>
            <a:fillRect/>
          </a:stretch>
        </p:blipFill>
        <p:spPr>
          <a:xfrm>
            <a:off x="215516" y="1736812"/>
            <a:ext cx="8813800" cy="4064000"/>
          </a:xfrm>
          <a:prstGeom prst="rect">
            <a:avLst/>
          </a:prstGeom>
        </p:spPr>
      </p:pic>
      <p:sp>
        <p:nvSpPr>
          <p:cNvPr id="5" name="TextBox 4">
            <a:extLst>
              <a:ext uri="{FF2B5EF4-FFF2-40B4-BE49-F238E27FC236}">
                <a16:creationId xmlns:a16="http://schemas.microsoft.com/office/drawing/2014/main" id="{7A0808F1-D30E-764A-B5C5-15E6A1F495BE}"/>
              </a:ext>
            </a:extLst>
          </p:cNvPr>
          <p:cNvSpPr txBox="1"/>
          <p:nvPr/>
        </p:nvSpPr>
        <p:spPr>
          <a:xfrm>
            <a:off x="6624228" y="4761148"/>
            <a:ext cx="1728192" cy="553998"/>
          </a:xfrm>
          <a:prstGeom prst="rect">
            <a:avLst/>
          </a:prstGeom>
          <a:noFill/>
        </p:spPr>
        <p:txBody>
          <a:bodyPr wrap="square" rtlCol="0">
            <a:spAutoFit/>
          </a:bodyPr>
          <a:lstStyle/>
          <a:p>
            <a:pPr algn="ctr"/>
            <a:r>
              <a:rPr lang="en-US" sz="1000"/>
              <a:t>for the red curve, the BT link was replaced with a 100 pps 3 Mbps Wi-Fi link</a:t>
            </a:r>
          </a:p>
        </p:txBody>
      </p:sp>
    </p:spTree>
    <p:extLst>
      <p:ext uri="{BB962C8B-B14F-4D97-AF65-F5344CB8AC3E}">
        <p14:creationId xmlns:p14="http://schemas.microsoft.com/office/powerpoint/2010/main" val="9971900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8A419-1A5C-8340-809F-EA866767F501}"/>
              </a:ext>
            </a:extLst>
          </p:cNvPr>
          <p:cNvSpPr>
            <a:spLocks noGrp="1"/>
          </p:cNvSpPr>
          <p:nvPr>
            <p:ph type="title"/>
          </p:nvPr>
        </p:nvSpPr>
        <p:spPr/>
        <p:txBody>
          <a:bodyPr/>
          <a:lstStyle/>
          <a:p>
            <a:r>
              <a:rPr lang="en-US"/>
              <a:t>Conclusions</a:t>
            </a:r>
          </a:p>
        </p:txBody>
      </p:sp>
      <p:sp>
        <p:nvSpPr>
          <p:cNvPr id="4" name="Content Placeholder 3">
            <a:extLst>
              <a:ext uri="{FF2B5EF4-FFF2-40B4-BE49-F238E27FC236}">
                <a16:creationId xmlns:a16="http://schemas.microsoft.com/office/drawing/2014/main" id="{3D975DF0-C74A-8F4B-9AA4-9E7BFBD45257}"/>
              </a:ext>
            </a:extLst>
          </p:cNvPr>
          <p:cNvSpPr>
            <a:spLocks noGrp="1"/>
          </p:cNvSpPr>
          <p:nvPr>
            <p:ph idx="1"/>
          </p:nvPr>
        </p:nvSpPr>
        <p:spPr/>
        <p:txBody>
          <a:bodyPr/>
          <a:lstStyle/>
          <a:p>
            <a:r>
              <a:rPr lang="en-US"/>
              <a:t>BT frequency hopping can cause major throughput and latency degradation at a Wi-Fi link</a:t>
            </a:r>
          </a:p>
          <a:p>
            <a:pPr lvl="1"/>
            <a:r>
              <a:rPr lang="en-US"/>
              <a:t>also when BT uses a reduced duty cycle or Detect and Avoid (DAA)</a:t>
            </a:r>
          </a:p>
          <a:p>
            <a:pPr lvl="1"/>
            <a:r>
              <a:rPr lang="en-US"/>
              <a:t>while Wi-Fi defers for BT, BT will not defer for Wi-Fi and step onto ongoing Wi-Fi transmissions, due to the absence of LBT</a:t>
            </a:r>
          </a:p>
          <a:p>
            <a:pPr lvl="1"/>
            <a:r>
              <a:rPr lang="en-US"/>
              <a:t>these simulations do not consider the effect of out of band emissions, which may cause similar issues even when the BT link is not on the same channel as the Wi-Fi link</a:t>
            </a:r>
          </a:p>
          <a:p>
            <a:pPr lvl="1"/>
            <a:r>
              <a:rPr lang="en-US"/>
              <a:t>these simulations also do not consider the effect of multiple BT links operating near a WiFi link, which will make things worse</a:t>
            </a:r>
          </a:p>
          <a:p>
            <a:endParaRPr lang="en-US"/>
          </a:p>
          <a:p>
            <a:r>
              <a:rPr lang="en-US"/>
              <a:t>DAA shows an oscillation of active hops</a:t>
            </a:r>
          </a:p>
          <a:p>
            <a:pPr lvl="1"/>
            <a:r>
              <a:rPr lang="en-US"/>
              <a:t>DAA may not have been designed for coexistence with Wi-Fi</a:t>
            </a:r>
          </a:p>
        </p:txBody>
      </p:sp>
      <p:sp>
        <p:nvSpPr>
          <p:cNvPr id="3" name="Slide Number Placeholder 2">
            <a:extLst>
              <a:ext uri="{FF2B5EF4-FFF2-40B4-BE49-F238E27FC236}">
                <a16:creationId xmlns:a16="http://schemas.microsoft.com/office/drawing/2014/main" id="{E5167684-B89F-6341-88F7-8AABC0EA36EF}"/>
              </a:ext>
            </a:extLst>
          </p:cNvPr>
          <p:cNvSpPr>
            <a:spLocks noGrp="1"/>
          </p:cNvSpPr>
          <p:nvPr>
            <p:ph type="sldNum" sz="quarter" idx="11"/>
          </p:nvPr>
        </p:nvSpPr>
        <p:spPr/>
        <p:txBody>
          <a:bodyPr/>
          <a:lstStyle/>
          <a:p>
            <a:pPr>
              <a:defRPr/>
            </a:pPr>
            <a:r>
              <a:rPr lang="en-US" dirty="0"/>
              <a:t>Slide </a:t>
            </a:r>
            <a:fld id="{E132E8F0-0953-4589-931F-0CF931D74C39}" type="slidenum">
              <a:rPr lang="en-US" smtClean="0"/>
              <a:pPr>
                <a:defRPr/>
              </a:pPr>
              <a:t>18</a:t>
            </a:fld>
            <a:endParaRPr lang="en-US" dirty="0"/>
          </a:p>
        </p:txBody>
      </p:sp>
    </p:spTree>
    <p:extLst>
      <p:ext uri="{BB962C8B-B14F-4D97-AF65-F5344CB8AC3E}">
        <p14:creationId xmlns:p14="http://schemas.microsoft.com/office/powerpoint/2010/main" val="10738391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F97DC57-843E-7141-93C0-D400B327971C}"/>
              </a:ext>
            </a:extLst>
          </p:cNvPr>
          <p:cNvSpPr>
            <a:spLocks noGrp="1"/>
          </p:cNvSpPr>
          <p:nvPr>
            <p:ph type="title"/>
          </p:nvPr>
        </p:nvSpPr>
        <p:spPr/>
        <p:txBody>
          <a:bodyPr/>
          <a:lstStyle/>
          <a:p>
            <a:r>
              <a:rPr lang="en-US"/>
              <a:t>Potential next steps / areas for further analysis</a:t>
            </a:r>
          </a:p>
        </p:txBody>
      </p:sp>
      <p:sp>
        <p:nvSpPr>
          <p:cNvPr id="5" name="Content Placeholder 4">
            <a:extLst>
              <a:ext uri="{FF2B5EF4-FFF2-40B4-BE49-F238E27FC236}">
                <a16:creationId xmlns:a16="http://schemas.microsoft.com/office/drawing/2014/main" id="{A2934331-D34F-A243-840F-1AE2DC62314C}"/>
              </a:ext>
            </a:extLst>
          </p:cNvPr>
          <p:cNvSpPr>
            <a:spLocks noGrp="1"/>
          </p:cNvSpPr>
          <p:nvPr>
            <p:ph idx="1"/>
          </p:nvPr>
        </p:nvSpPr>
        <p:spPr/>
        <p:txBody>
          <a:bodyPr/>
          <a:lstStyle/>
          <a:p>
            <a:r>
              <a:rPr lang="en-US"/>
              <a:t>Continue analysis of coexistence characteristics of NB proposals</a:t>
            </a:r>
          </a:p>
          <a:p>
            <a:r>
              <a:rPr lang="en-US"/>
              <a:t>Evaluate impact of NB interference from adjacent / non-overlapping frequencies on Wi-Fi throughput and latency</a:t>
            </a:r>
          </a:p>
          <a:p>
            <a:r>
              <a:rPr lang="en-US"/>
              <a:t>Evaluate impact of multiple NB links interfering with a Wi-Fi link</a:t>
            </a:r>
          </a:p>
          <a:p>
            <a:r>
              <a:rPr lang="en-US"/>
              <a:t>Analyze potential impact of NB interference on high value 6 GHz use cases</a:t>
            </a:r>
          </a:p>
          <a:p>
            <a:r>
              <a:rPr lang="en-US"/>
              <a:t>Explore protocol designs for improved NB coexistence</a:t>
            </a:r>
          </a:p>
          <a:p>
            <a:r>
              <a:rPr lang="en-US"/>
              <a:t>Further study the impact of NB interference into a wideband Wi-Fi signal</a:t>
            </a:r>
          </a:p>
          <a:p>
            <a:r>
              <a:rPr lang="en-US"/>
              <a:t>Other?</a:t>
            </a:r>
          </a:p>
        </p:txBody>
      </p:sp>
      <p:sp>
        <p:nvSpPr>
          <p:cNvPr id="3" name="Slide Number Placeholder 2">
            <a:extLst>
              <a:ext uri="{FF2B5EF4-FFF2-40B4-BE49-F238E27FC236}">
                <a16:creationId xmlns:a16="http://schemas.microsoft.com/office/drawing/2014/main" id="{3B1F9825-CA36-AC4D-ADE5-EF038557D177}"/>
              </a:ext>
            </a:extLst>
          </p:cNvPr>
          <p:cNvSpPr>
            <a:spLocks noGrp="1"/>
          </p:cNvSpPr>
          <p:nvPr>
            <p:ph type="sldNum" sz="quarter" idx="11"/>
          </p:nvPr>
        </p:nvSpPr>
        <p:spPr/>
        <p:txBody>
          <a:bodyPr/>
          <a:lstStyle/>
          <a:p>
            <a:pPr>
              <a:defRPr/>
            </a:pPr>
            <a:r>
              <a:rPr lang="en-US" dirty="0"/>
              <a:t>Slide </a:t>
            </a:r>
            <a:fld id="{E132E8F0-0953-4589-931F-0CF931D74C39}" type="slidenum">
              <a:rPr lang="en-US" smtClean="0"/>
              <a:pPr>
                <a:defRPr/>
              </a:pPr>
              <a:t>19</a:t>
            </a:fld>
            <a:endParaRPr lang="en-US" dirty="0"/>
          </a:p>
        </p:txBody>
      </p:sp>
    </p:spTree>
    <p:extLst>
      <p:ext uri="{BB962C8B-B14F-4D97-AF65-F5344CB8AC3E}">
        <p14:creationId xmlns:p14="http://schemas.microsoft.com/office/powerpoint/2010/main" val="477175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Introduction</a:t>
            </a:r>
          </a:p>
        </p:txBody>
      </p:sp>
      <p:sp>
        <p:nvSpPr>
          <p:cNvPr id="3" name="Content Placeholder 2"/>
          <p:cNvSpPr>
            <a:spLocks noGrp="1"/>
          </p:cNvSpPr>
          <p:nvPr>
            <p:ph idx="1"/>
          </p:nvPr>
        </p:nvSpPr>
        <p:spPr/>
        <p:txBody>
          <a:bodyPr/>
          <a:lstStyle/>
          <a:p>
            <a:r>
              <a:rPr lang="en-US"/>
              <a:t>Narrowband (NB) frequency hopping has been proposed in the 6 GHz band, per document BRAN(21)109e003r1 (EN 303 687 NB Inputs)</a:t>
            </a:r>
          </a:p>
          <a:p>
            <a:pPr lvl="1"/>
            <a:r>
              <a:rPr lang="en-US"/>
              <a:t>this document proposes to use the NB channel access rules from the 2.4 GHz band in EN 300 328</a:t>
            </a:r>
            <a:endParaRPr lang="en-US" sz="1200"/>
          </a:p>
          <a:p>
            <a:pPr lvl="1"/>
            <a:r>
              <a:rPr lang="en-US"/>
              <a:t>these rules include Detect and Avoid (DAA)</a:t>
            </a:r>
          </a:p>
          <a:p>
            <a:r>
              <a:rPr lang="en-US"/>
              <a:t>Document BRAN(21)109e003r1 (EN 303 687 NB Inputs) presents interference measurements between BT and Wi-Fi</a:t>
            </a:r>
          </a:p>
          <a:p>
            <a:r>
              <a:rPr lang="en-US"/>
              <a:t>This submission analyzes coexistence between BT and Wi-Fi, on the same test setup as used in BRAN(21)109e003r1</a:t>
            </a:r>
          </a:p>
          <a:p>
            <a:endParaRPr lang="en-US" sz="1800"/>
          </a:p>
          <a:p>
            <a:endParaRPr lang="en-US" sz="1800"/>
          </a:p>
        </p:txBody>
      </p:sp>
      <p:sp>
        <p:nvSpPr>
          <p:cNvPr id="4" name="Slide Number Placeholder 3"/>
          <p:cNvSpPr>
            <a:spLocks noGrp="1"/>
          </p:cNvSpPr>
          <p:nvPr>
            <p:ph type="sldNum" sz="quarter" idx="11"/>
          </p:nvPr>
        </p:nvSpPr>
        <p:spPr/>
        <p:txBody>
          <a:bodyPr/>
          <a:lstStyle/>
          <a:p>
            <a:pPr>
              <a:defRPr/>
            </a:pPr>
            <a:r>
              <a:rPr lang="en-US" dirty="0"/>
              <a:t>Slide </a:t>
            </a:r>
            <a:fld id="{E132E8F0-0953-4589-931F-0CF931D74C39}" type="slidenum">
              <a:rPr lang="en-US" smtClean="0"/>
              <a:pPr>
                <a:defRPr/>
              </a:pPr>
              <a:t>2</a:t>
            </a:fld>
            <a:endParaRPr lang="en-US" dirty="0"/>
          </a:p>
        </p:txBody>
      </p:sp>
    </p:spTree>
    <p:extLst>
      <p:ext uri="{BB962C8B-B14F-4D97-AF65-F5344CB8AC3E}">
        <p14:creationId xmlns:p14="http://schemas.microsoft.com/office/powerpoint/2010/main" val="1701985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BFAA7-A321-AC41-90EF-5EAE0154F76D}"/>
              </a:ext>
            </a:extLst>
          </p:cNvPr>
          <p:cNvSpPr>
            <a:spLocks noGrp="1"/>
          </p:cNvSpPr>
          <p:nvPr>
            <p:ph type="title"/>
          </p:nvPr>
        </p:nvSpPr>
        <p:spPr/>
        <p:txBody>
          <a:bodyPr/>
          <a:lstStyle/>
          <a:p>
            <a:r>
              <a:rPr lang="en-US"/>
              <a:t>Wi-Fi - BT Test Setup</a:t>
            </a:r>
          </a:p>
        </p:txBody>
      </p:sp>
      <p:sp>
        <p:nvSpPr>
          <p:cNvPr id="4" name="Slide Number Placeholder 3">
            <a:extLst>
              <a:ext uri="{FF2B5EF4-FFF2-40B4-BE49-F238E27FC236}">
                <a16:creationId xmlns:a16="http://schemas.microsoft.com/office/drawing/2014/main" id="{7922D4E7-190C-5247-9142-CFCE79B63C42}"/>
              </a:ext>
            </a:extLst>
          </p:cNvPr>
          <p:cNvSpPr>
            <a:spLocks noGrp="1"/>
          </p:cNvSpPr>
          <p:nvPr>
            <p:ph type="sldNum" sz="quarter" idx="11"/>
          </p:nvPr>
        </p:nvSpPr>
        <p:spPr/>
        <p:txBody>
          <a:bodyPr/>
          <a:lstStyle/>
          <a:p>
            <a:pPr>
              <a:defRPr/>
            </a:pPr>
            <a:r>
              <a:rPr lang="en-US" dirty="0"/>
              <a:t>Slide </a:t>
            </a:r>
            <a:fld id="{E132E8F0-0953-4589-931F-0CF931D74C39}" type="slidenum">
              <a:rPr lang="en-US" smtClean="0"/>
              <a:pPr>
                <a:defRPr/>
              </a:pPr>
              <a:t>3</a:t>
            </a:fld>
            <a:endParaRPr lang="en-US" dirty="0"/>
          </a:p>
        </p:txBody>
      </p:sp>
      <p:pic>
        <p:nvPicPr>
          <p:cNvPr id="5" name="Picture 4">
            <a:extLst>
              <a:ext uri="{FF2B5EF4-FFF2-40B4-BE49-F238E27FC236}">
                <a16:creationId xmlns:a16="http://schemas.microsoft.com/office/drawing/2014/main" id="{E11A9C63-5374-7841-AE0F-B2794377B9F1}"/>
              </a:ext>
            </a:extLst>
          </p:cNvPr>
          <p:cNvPicPr>
            <a:picLocks noChangeAspect="1"/>
          </p:cNvPicPr>
          <p:nvPr/>
        </p:nvPicPr>
        <p:blipFill>
          <a:blip r:embed="rId2"/>
          <a:stretch>
            <a:fillRect/>
          </a:stretch>
        </p:blipFill>
        <p:spPr>
          <a:xfrm>
            <a:off x="2303748" y="1520788"/>
            <a:ext cx="4630831" cy="4572508"/>
          </a:xfrm>
          <a:prstGeom prst="rect">
            <a:avLst/>
          </a:prstGeom>
        </p:spPr>
      </p:pic>
    </p:spTree>
    <p:extLst>
      <p:ext uri="{BB962C8B-B14F-4D97-AF65-F5344CB8AC3E}">
        <p14:creationId xmlns:p14="http://schemas.microsoft.com/office/powerpoint/2010/main" val="4057084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9C117-C4DE-6D4D-B333-0881C6257ED8}"/>
              </a:ext>
            </a:extLst>
          </p:cNvPr>
          <p:cNvSpPr>
            <a:spLocks noGrp="1"/>
          </p:cNvSpPr>
          <p:nvPr>
            <p:ph type="title"/>
          </p:nvPr>
        </p:nvSpPr>
        <p:spPr/>
        <p:txBody>
          <a:bodyPr/>
          <a:lstStyle/>
          <a:p>
            <a:r>
              <a:rPr lang="en-US"/>
              <a:t>Simulation settings</a:t>
            </a:r>
          </a:p>
        </p:txBody>
      </p:sp>
      <p:sp>
        <p:nvSpPr>
          <p:cNvPr id="3" name="Content Placeholder 2">
            <a:extLst>
              <a:ext uri="{FF2B5EF4-FFF2-40B4-BE49-F238E27FC236}">
                <a16:creationId xmlns:a16="http://schemas.microsoft.com/office/drawing/2014/main" id="{AA83449E-5230-404D-AA99-44E2088B11B7}"/>
              </a:ext>
            </a:extLst>
          </p:cNvPr>
          <p:cNvSpPr>
            <a:spLocks noGrp="1"/>
          </p:cNvSpPr>
          <p:nvPr>
            <p:ph idx="1"/>
          </p:nvPr>
        </p:nvSpPr>
        <p:spPr/>
        <p:txBody>
          <a:bodyPr/>
          <a:lstStyle/>
          <a:p>
            <a:r>
              <a:rPr lang="en-US"/>
              <a:t>Wi-Fi link</a:t>
            </a:r>
          </a:p>
          <a:p>
            <a:pPr lvl="1"/>
            <a:r>
              <a:rPr lang="en-US"/>
              <a:t>80 MHz channel width, VHT (11ac), Nss = 1</a:t>
            </a:r>
          </a:p>
          <a:p>
            <a:pPr lvl="1"/>
            <a:r>
              <a:rPr lang="en-US"/>
              <a:t>Maximum throughput about 410 Mbps (MCS9, 400 ns GI, 80 MHz, 433.3 Mbps)</a:t>
            </a:r>
          </a:p>
          <a:p>
            <a:pPr lvl="1"/>
            <a:r>
              <a:rPr lang="en-US"/>
              <a:t>Receive bitrate based on receive SINR and MCS sensitivities for MCS0 – MCS9</a:t>
            </a:r>
          </a:p>
          <a:p>
            <a:r>
              <a:rPr lang="en-US"/>
              <a:t>BT link</a:t>
            </a:r>
          </a:p>
          <a:p>
            <a:pPr lvl="1"/>
            <a:r>
              <a:rPr lang="en-US"/>
              <a:t>79 hops, 1 MHz hop width, 79 MHz hopping bandwidth</a:t>
            </a:r>
          </a:p>
          <a:p>
            <a:pPr lvl="1"/>
            <a:r>
              <a:rPr lang="en-US"/>
              <a:t>625 μs</a:t>
            </a:r>
            <a:r>
              <a:rPr lang="en-US">
                <a:effectLst/>
              </a:rPr>
              <a:t> dwell time, 600 </a:t>
            </a:r>
            <a:r>
              <a:rPr lang="en-US"/>
              <a:t>μs</a:t>
            </a:r>
            <a:r>
              <a:rPr lang="en-US">
                <a:effectLst/>
              </a:rPr>
              <a:t> Tx, 25 </a:t>
            </a:r>
            <a:r>
              <a:rPr lang="en-US"/>
              <a:t>μs</a:t>
            </a:r>
            <a:r>
              <a:rPr lang="en-US">
                <a:effectLst/>
              </a:rPr>
              <a:t> switch time, 96% duty cycle</a:t>
            </a:r>
          </a:p>
          <a:p>
            <a:pPr lvl="1"/>
            <a:r>
              <a:rPr lang="en-US"/>
              <a:t>3 Mbps max bitrate based on EDR 8-DPSK</a:t>
            </a:r>
          </a:p>
          <a:p>
            <a:pPr lvl="1"/>
            <a:r>
              <a:rPr lang="en-US"/>
              <a:t>BT is on the same channel as the Wi-Fi link (co-channel interference)</a:t>
            </a:r>
          </a:p>
          <a:p>
            <a:pPr lvl="1"/>
            <a:r>
              <a:rPr lang="en-US"/>
              <a:t>DAA uses a 40 ms COT, when enabled</a:t>
            </a:r>
          </a:p>
          <a:p>
            <a:r>
              <a:rPr lang="en-US"/>
              <a:t>100 pps Wi-Fi link (BT replacement link)</a:t>
            </a:r>
          </a:p>
          <a:p>
            <a:pPr lvl="1"/>
            <a:r>
              <a:rPr lang="en-US"/>
              <a:t>80 MHz channel width, VHT (11ac), Nss = 1</a:t>
            </a:r>
          </a:p>
          <a:p>
            <a:pPr lvl="1"/>
            <a:r>
              <a:rPr lang="en-US"/>
              <a:t>3 Mbps throughput</a:t>
            </a:r>
          </a:p>
          <a:p>
            <a:pPr lvl="1"/>
            <a:r>
              <a:rPr lang="en-US"/>
              <a:t>AC_VO access parameters</a:t>
            </a:r>
          </a:p>
        </p:txBody>
      </p:sp>
      <p:sp>
        <p:nvSpPr>
          <p:cNvPr id="4" name="Slide Number Placeholder 3">
            <a:extLst>
              <a:ext uri="{FF2B5EF4-FFF2-40B4-BE49-F238E27FC236}">
                <a16:creationId xmlns:a16="http://schemas.microsoft.com/office/drawing/2014/main" id="{EC40F5B1-6174-A54B-9929-9EDD64D650AC}"/>
              </a:ext>
            </a:extLst>
          </p:cNvPr>
          <p:cNvSpPr>
            <a:spLocks noGrp="1"/>
          </p:cNvSpPr>
          <p:nvPr>
            <p:ph type="sldNum" sz="quarter" idx="11"/>
          </p:nvPr>
        </p:nvSpPr>
        <p:spPr/>
        <p:txBody>
          <a:bodyPr/>
          <a:lstStyle/>
          <a:p>
            <a:pPr>
              <a:defRPr/>
            </a:pPr>
            <a:r>
              <a:rPr lang="en-US" dirty="0"/>
              <a:t>Slide </a:t>
            </a:r>
            <a:fld id="{E132E8F0-0953-4589-931F-0CF931D74C39}" type="slidenum">
              <a:rPr lang="en-US" smtClean="0"/>
              <a:pPr>
                <a:defRPr/>
              </a:pPr>
              <a:t>4</a:t>
            </a:fld>
            <a:endParaRPr lang="en-US" dirty="0"/>
          </a:p>
        </p:txBody>
      </p:sp>
    </p:spTree>
    <p:extLst>
      <p:ext uri="{BB962C8B-B14F-4D97-AF65-F5344CB8AC3E}">
        <p14:creationId xmlns:p14="http://schemas.microsoft.com/office/powerpoint/2010/main" val="2027128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BA97A71-7BDC-BD4B-80DE-8EBCBFB7AB2F}"/>
              </a:ext>
            </a:extLst>
          </p:cNvPr>
          <p:cNvPicPr>
            <a:picLocks noChangeAspect="1"/>
          </p:cNvPicPr>
          <p:nvPr/>
        </p:nvPicPr>
        <p:blipFill>
          <a:blip r:embed="rId2"/>
          <a:stretch>
            <a:fillRect/>
          </a:stretch>
        </p:blipFill>
        <p:spPr>
          <a:xfrm>
            <a:off x="1224000" y="1555200"/>
            <a:ext cx="6400800" cy="4800600"/>
          </a:xfrm>
          <a:prstGeom prst="rect">
            <a:avLst/>
          </a:prstGeom>
        </p:spPr>
      </p:pic>
      <p:sp>
        <p:nvSpPr>
          <p:cNvPr id="2" name="Title 1">
            <a:extLst>
              <a:ext uri="{FF2B5EF4-FFF2-40B4-BE49-F238E27FC236}">
                <a16:creationId xmlns:a16="http://schemas.microsoft.com/office/drawing/2014/main" id="{EA047AA1-6C1D-9E43-B08E-AAA5BA7645D8}"/>
              </a:ext>
            </a:extLst>
          </p:cNvPr>
          <p:cNvSpPr>
            <a:spLocks noGrp="1"/>
          </p:cNvSpPr>
          <p:nvPr>
            <p:ph type="title"/>
          </p:nvPr>
        </p:nvSpPr>
        <p:spPr/>
        <p:txBody>
          <a:bodyPr/>
          <a:lstStyle/>
          <a:p>
            <a:r>
              <a:rPr lang="en-US"/>
              <a:t>Wi-Fi throughput as a function of the BT interference level</a:t>
            </a:r>
            <a:br>
              <a:rPr lang="en-US"/>
            </a:br>
            <a:r>
              <a:rPr lang="en-US"/>
              <a:t>(BT does not use DAA)</a:t>
            </a:r>
          </a:p>
        </p:txBody>
      </p:sp>
      <p:sp>
        <p:nvSpPr>
          <p:cNvPr id="3" name="Slide Number Placeholder 2">
            <a:extLst>
              <a:ext uri="{FF2B5EF4-FFF2-40B4-BE49-F238E27FC236}">
                <a16:creationId xmlns:a16="http://schemas.microsoft.com/office/drawing/2014/main" id="{01A7F3B7-27DA-C348-97F1-71AFFB46F762}"/>
              </a:ext>
            </a:extLst>
          </p:cNvPr>
          <p:cNvSpPr>
            <a:spLocks noGrp="1"/>
          </p:cNvSpPr>
          <p:nvPr>
            <p:ph type="sldNum" sz="quarter" idx="11"/>
          </p:nvPr>
        </p:nvSpPr>
        <p:spPr/>
        <p:txBody>
          <a:bodyPr/>
          <a:lstStyle/>
          <a:p>
            <a:pPr>
              <a:defRPr/>
            </a:pPr>
            <a:r>
              <a:rPr lang="en-US" dirty="0"/>
              <a:t>Slide </a:t>
            </a:r>
            <a:fld id="{E132E8F0-0953-4589-931F-0CF931D74C39}" type="slidenum">
              <a:rPr lang="en-US" smtClean="0"/>
              <a:pPr>
                <a:defRPr/>
              </a:pPr>
              <a:t>5</a:t>
            </a:fld>
            <a:endParaRPr lang="en-US" dirty="0"/>
          </a:p>
        </p:txBody>
      </p:sp>
      <p:sp>
        <p:nvSpPr>
          <p:cNvPr id="5" name="TextBox 4">
            <a:extLst>
              <a:ext uri="{FF2B5EF4-FFF2-40B4-BE49-F238E27FC236}">
                <a16:creationId xmlns:a16="http://schemas.microsoft.com/office/drawing/2014/main" id="{69FFB14A-C126-B145-B8C0-BBC5D3B68B17}"/>
              </a:ext>
            </a:extLst>
          </p:cNvPr>
          <p:cNvSpPr txBox="1"/>
          <p:nvPr/>
        </p:nvSpPr>
        <p:spPr>
          <a:xfrm>
            <a:off x="3347864" y="2924944"/>
            <a:ext cx="2304256" cy="646331"/>
          </a:xfrm>
          <a:prstGeom prst="rect">
            <a:avLst/>
          </a:prstGeom>
          <a:noFill/>
        </p:spPr>
        <p:txBody>
          <a:bodyPr wrap="square" rtlCol="0">
            <a:spAutoFit/>
          </a:bodyPr>
          <a:lstStyle/>
          <a:p>
            <a:pPr algn="ctr"/>
            <a:r>
              <a:rPr lang="en-US" sz="1200"/>
              <a:t>the Wi-Fi throughput degrades significantly with increasing BT interference</a:t>
            </a:r>
          </a:p>
        </p:txBody>
      </p:sp>
      <p:sp>
        <p:nvSpPr>
          <p:cNvPr id="9" name="TextBox 8">
            <a:extLst>
              <a:ext uri="{FF2B5EF4-FFF2-40B4-BE49-F238E27FC236}">
                <a16:creationId xmlns:a16="http://schemas.microsoft.com/office/drawing/2014/main" id="{1204A3D3-9D1C-0D43-B466-C854F5B0C020}"/>
              </a:ext>
            </a:extLst>
          </p:cNvPr>
          <p:cNvSpPr txBox="1"/>
          <p:nvPr/>
        </p:nvSpPr>
        <p:spPr>
          <a:xfrm>
            <a:off x="4535996" y="5343019"/>
            <a:ext cx="2484276" cy="246221"/>
          </a:xfrm>
          <a:prstGeom prst="rect">
            <a:avLst/>
          </a:prstGeom>
          <a:noFill/>
        </p:spPr>
        <p:txBody>
          <a:bodyPr wrap="square" rtlCol="0">
            <a:spAutoFit/>
          </a:bodyPr>
          <a:lstStyle/>
          <a:p>
            <a:pPr algn="ctr"/>
            <a:r>
              <a:rPr lang="en-US" sz="1000"/>
              <a:t>the residual Wi-Fi throughput is very low</a:t>
            </a:r>
          </a:p>
        </p:txBody>
      </p:sp>
    </p:spTree>
    <p:extLst>
      <p:ext uri="{BB962C8B-B14F-4D97-AF65-F5344CB8AC3E}">
        <p14:creationId xmlns:p14="http://schemas.microsoft.com/office/powerpoint/2010/main" val="3442099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630BA18-CC7F-914F-9F0E-AD3FF7C96908}"/>
              </a:ext>
            </a:extLst>
          </p:cNvPr>
          <p:cNvPicPr>
            <a:picLocks noChangeAspect="1"/>
          </p:cNvPicPr>
          <p:nvPr/>
        </p:nvPicPr>
        <p:blipFill>
          <a:blip r:embed="rId2"/>
          <a:stretch>
            <a:fillRect/>
          </a:stretch>
        </p:blipFill>
        <p:spPr>
          <a:xfrm>
            <a:off x="1224000" y="1555200"/>
            <a:ext cx="6400800" cy="4800600"/>
          </a:xfrm>
          <a:prstGeom prst="rect">
            <a:avLst/>
          </a:prstGeom>
        </p:spPr>
      </p:pic>
      <p:sp>
        <p:nvSpPr>
          <p:cNvPr id="2" name="Title 1">
            <a:extLst>
              <a:ext uri="{FF2B5EF4-FFF2-40B4-BE49-F238E27FC236}">
                <a16:creationId xmlns:a16="http://schemas.microsoft.com/office/drawing/2014/main" id="{79961E04-E159-7D4C-95C6-1BE543E16B39}"/>
              </a:ext>
            </a:extLst>
          </p:cNvPr>
          <p:cNvSpPr>
            <a:spLocks noGrp="1"/>
          </p:cNvSpPr>
          <p:nvPr>
            <p:ph type="title"/>
          </p:nvPr>
        </p:nvSpPr>
        <p:spPr/>
        <p:txBody>
          <a:bodyPr/>
          <a:lstStyle/>
          <a:p>
            <a:r>
              <a:rPr lang="en-US"/>
              <a:t>Wi-Fi throughput as a function of the BT interference level</a:t>
            </a:r>
            <a:br>
              <a:rPr lang="en-US"/>
            </a:br>
            <a:r>
              <a:rPr lang="en-US"/>
              <a:t>(BT uses DAA)</a:t>
            </a:r>
          </a:p>
        </p:txBody>
      </p:sp>
      <p:sp>
        <p:nvSpPr>
          <p:cNvPr id="3" name="Slide Number Placeholder 2">
            <a:extLst>
              <a:ext uri="{FF2B5EF4-FFF2-40B4-BE49-F238E27FC236}">
                <a16:creationId xmlns:a16="http://schemas.microsoft.com/office/drawing/2014/main" id="{4C23A7F4-1FEB-3041-BA39-23ED35734F84}"/>
              </a:ext>
            </a:extLst>
          </p:cNvPr>
          <p:cNvSpPr>
            <a:spLocks noGrp="1"/>
          </p:cNvSpPr>
          <p:nvPr>
            <p:ph type="sldNum" sz="quarter" idx="11"/>
          </p:nvPr>
        </p:nvSpPr>
        <p:spPr/>
        <p:txBody>
          <a:bodyPr/>
          <a:lstStyle/>
          <a:p>
            <a:pPr>
              <a:defRPr/>
            </a:pPr>
            <a:r>
              <a:rPr lang="en-US" dirty="0"/>
              <a:t>Slide </a:t>
            </a:r>
            <a:fld id="{E132E8F0-0953-4589-931F-0CF931D74C39}" type="slidenum">
              <a:rPr lang="en-US" smtClean="0"/>
              <a:pPr>
                <a:defRPr/>
              </a:pPr>
              <a:t>6</a:t>
            </a:fld>
            <a:endParaRPr lang="en-US" dirty="0"/>
          </a:p>
        </p:txBody>
      </p:sp>
      <p:sp>
        <p:nvSpPr>
          <p:cNvPr id="6" name="TextBox 5">
            <a:extLst>
              <a:ext uri="{FF2B5EF4-FFF2-40B4-BE49-F238E27FC236}">
                <a16:creationId xmlns:a16="http://schemas.microsoft.com/office/drawing/2014/main" id="{5928414F-49AC-834C-8814-E51AC23C6EF4}"/>
              </a:ext>
            </a:extLst>
          </p:cNvPr>
          <p:cNvSpPr txBox="1"/>
          <p:nvPr/>
        </p:nvSpPr>
        <p:spPr>
          <a:xfrm>
            <a:off x="4463988" y="4541058"/>
            <a:ext cx="2484276" cy="400110"/>
          </a:xfrm>
          <a:prstGeom prst="rect">
            <a:avLst/>
          </a:prstGeom>
          <a:noFill/>
        </p:spPr>
        <p:txBody>
          <a:bodyPr wrap="square" rtlCol="0">
            <a:spAutoFit/>
          </a:bodyPr>
          <a:lstStyle/>
          <a:p>
            <a:pPr algn="ctr"/>
            <a:r>
              <a:rPr lang="en-US" sz="1000"/>
              <a:t>the residual Wi-Fi throughput is still very low, also when BT uses DAA</a:t>
            </a:r>
          </a:p>
        </p:txBody>
      </p:sp>
      <p:sp>
        <p:nvSpPr>
          <p:cNvPr id="7" name="TextBox 6">
            <a:extLst>
              <a:ext uri="{FF2B5EF4-FFF2-40B4-BE49-F238E27FC236}">
                <a16:creationId xmlns:a16="http://schemas.microsoft.com/office/drawing/2014/main" id="{E3D30408-85E8-304E-8CCA-27E11E34DE1D}"/>
              </a:ext>
            </a:extLst>
          </p:cNvPr>
          <p:cNvSpPr txBox="1"/>
          <p:nvPr/>
        </p:nvSpPr>
        <p:spPr>
          <a:xfrm>
            <a:off x="3167844" y="2924944"/>
            <a:ext cx="2304256" cy="461665"/>
          </a:xfrm>
          <a:prstGeom prst="rect">
            <a:avLst/>
          </a:prstGeom>
          <a:noFill/>
        </p:spPr>
        <p:txBody>
          <a:bodyPr wrap="square" rtlCol="0">
            <a:spAutoFit/>
          </a:bodyPr>
          <a:lstStyle/>
          <a:p>
            <a:pPr algn="ctr"/>
            <a:r>
              <a:rPr lang="en-US" sz="1200"/>
              <a:t>with DAA, the Wi-Fi throughput also degrades significantly</a:t>
            </a:r>
          </a:p>
        </p:txBody>
      </p:sp>
    </p:spTree>
    <p:extLst>
      <p:ext uri="{BB962C8B-B14F-4D97-AF65-F5344CB8AC3E}">
        <p14:creationId xmlns:p14="http://schemas.microsoft.com/office/powerpoint/2010/main" val="2406433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10EFEE4-E36C-6243-AC40-6B8BCDC76A5E}"/>
              </a:ext>
            </a:extLst>
          </p:cNvPr>
          <p:cNvPicPr>
            <a:picLocks noChangeAspect="1"/>
          </p:cNvPicPr>
          <p:nvPr/>
        </p:nvPicPr>
        <p:blipFill>
          <a:blip r:embed="rId2"/>
          <a:stretch>
            <a:fillRect/>
          </a:stretch>
        </p:blipFill>
        <p:spPr>
          <a:xfrm>
            <a:off x="1224000" y="1555200"/>
            <a:ext cx="6400800" cy="4800600"/>
          </a:xfrm>
          <a:prstGeom prst="rect">
            <a:avLst/>
          </a:prstGeom>
        </p:spPr>
      </p:pic>
      <p:sp>
        <p:nvSpPr>
          <p:cNvPr id="2" name="Title 1">
            <a:extLst>
              <a:ext uri="{FF2B5EF4-FFF2-40B4-BE49-F238E27FC236}">
                <a16:creationId xmlns:a16="http://schemas.microsoft.com/office/drawing/2014/main" id="{79961E04-E159-7D4C-95C6-1BE543E16B39}"/>
              </a:ext>
            </a:extLst>
          </p:cNvPr>
          <p:cNvSpPr>
            <a:spLocks noGrp="1"/>
          </p:cNvSpPr>
          <p:nvPr>
            <p:ph type="title"/>
          </p:nvPr>
        </p:nvSpPr>
        <p:spPr/>
        <p:txBody>
          <a:bodyPr/>
          <a:lstStyle/>
          <a:p>
            <a:r>
              <a:rPr lang="en-US"/>
              <a:t>Wi-Fi throughput as a function of the BT interference level</a:t>
            </a:r>
            <a:br>
              <a:rPr lang="en-US"/>
            </a:br>
            <a:r>
              <a:rPr lang="en-US"/>
              <a:t>(BT uses 1 in 5 hops, 20% DC)</a:t>
            </a:r>
          </a:p>
        </p:txBody>
      </p:sp>
      <p:sp>
        <p:nvSpPr>
          <p:cNvPr id="3" name="Slide Number Placeholder 2">
            <a:extLst>
              <a:ext uri="{FF2B5EF4-FFF2-40B4-BE49-F238E27FC236}">
                <a16:creationId xmlns:a16="http://schemas.microsoft.com/office/drawing/2014/main" id="{4C23A7F4-1FEB-3041-BA39-23ED35734F84}"/>
              </a:ext>
            </a:extLst>
          </p:cNvPr>
          <p:cNvSpPr>
            <a:spLocks noGrp="1"/>
          </p:cNvSpPr>
          <p:nvPr>
            <p:ph type="sldNum" sz="quarter" idx="11"/>
          </p:nvPr>
        </p:nvSpPr>
        <p:spPr/>
        <p:txBody>
          <a:bodyPr/>
          <a:lstStyle/>
          <a:p>
            <a:pPr>
              <a:defRPr/>
            </a:pPr>
            <a:r>
              <a:rPr lang="en-US" dirty="0"/>
              <a:t>Slide </a:t>
            </a:r>
            <a:fld id="{E132E8F0-0953-4589-931F-0CF931D74C39}" type="slidenum">
              <a:rPr lang="en-US" smtClean="0"/>
              <a:pPr>
                <a:defRPr/>
              </a:pPr>
              <a:t>7</a:t>
            </a:fld>
            <a:endParaRPr lang="en-US" dirty="0"/>
          </a:p>
        </p:txBody>
      </p:sp>
      <p:sp>
        <p:nvSpPr>
          <p:cNvPr id="5" name="TextBox 4">
            <a:extLst>
              <a:ext uri="{FF2B5EF4-FFF2-40B4-BE49-F238E27FC236}">
                <a16:creationId xmlns:a16="http://schemas.microsoft.com/office/drawing/2014/main" id="{FB3F50E4-48A4-A347-AF6E-6F7E1019B632}"/>
              </a:ext>
            </a:extLst>
          </p:cNvPr>
          <p:cNvSpPr txBox="1"/>
          <p:nvPr/>
        </p:nvSpPr>
        <p:spPr>
          <a:xfrm>
            <a:off x="3383868" y="2744924"/>
            <a:ext cx="2124236" cy="830997"/>
          </a:xfrm>
          <a:prstGeom prst="rect">
            <a:avLst/>
          </a:prstGeom>
          <a:noFill/>
        </p:spPr>
        <p:txBody>
          <a:bodyPr wrap="square" rtlCol="0">
            <a:spAutoFit/>
          </a:bodyPr>
          <a:lstStyle/>
          <a:p>
            <a:pPr algn="ctr"/>
            <a:r>
              <a:rPr lang="en-US" sz="1200"/>
              <a:t>the Wi-Fi thoughput degrades significantly, also when BT uses 1 out of every 5 hops (20% duty cycle)</a:t>
            </a:r>
          </a:p>
        </p:txBody>
      </p:sp>
      <p:sp>
        <p:nvSpPr>
          <p:cNvPr id="6" name="TextBox 5">
            <a:extLst>
              <a:ext uri="{FF2B5EF4-FFF2-40B4-BE49-F238E27FC236}">
                <a16:creationId xmlns:a16="http://schemas.microsoft.com/office/drawing/2014/main" id="{5928414F-49AC-834C-8814-E51AC23C6EF4}"/>
              </a:ext>
            </a:extLst>
          </p:cNvPr>
          <p:cNvSpPr txBox="1"/>
          <p:nvPr/>
        </p:nvSpPr>
        <p:spPr>
          <a:xfrm>
            <a:off x="4608004" y="5271011"/>
            <a:ext cx="2448272" cy="246221"/>
          </a:xfrm>
          <a:prstGeom prst="rect">
            <a:avLst/>
          </a:prstGeom>
          <a:noFill/>
        </p:spPr>
        <p:txBody>
          <a:bodyPr wrap="square" rtlCol="0">
            <a:spAutoFit/>
          </a:bodyPr>
          <a:lstStyle/>
          <a:p>
            <a:pPr algn="ctr"/>
            <a:r>
              <a:rPr lang="en-US" sz="1000"/>
              <a:t>the residual Wi-Fi throughput is very low</a:t>
            </a:r>
          </a:p>
        </p:txBody>
      </p:sp>
    </p:spTree>
    <p:extLst>
      <p:ext uri="{BB962C8B-B14F-4D97-AF65-F5344CB8AC3E}">
        <p14:creationId xmlns:p14="http://schemas.microsoft.com/office/powerpoint/2010/main" val="4057650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48F3A846-710F-994A-BD8E-E48C9C3EF573}"/>
              </a:ext>
            </a:extLst>
          </p:cNvPr>
          <p:cNvPicPr>
            <a:picLocks noChangeAspect="1"/>
          </p:cNvPicPr>
          <p:nvPr/>
        </p:nvPicPr>
        <p:blipFill>
          <a:blip r:embed="rId2"/>
          <a:stretch>
            <a:fillRect/>
          </a:stretch>
        </p:blipFill>
        <p:spPr>
          <a:xfrm>
            <a:off x="1224000" y="1555200"/>
            <a:ext cx="6400800" cy="4800600"/>
          </a:xfrm>
          <a:prstGeom prst="rect">
            <a:avLst/>
          </a:prstGeom>
        </p:spPr>
      </p:pic>
      <p:sp>
        <p:nvSpPr>
          <p:cNvPr id="2" name="Title 1">
            <a:extLst>
              <a:ext uri="{FF2B5EF4-FFF2-40B4-BE49-F238E27FC236}">
                <a16:creationId xmlns:a16="http://schemas.microsoft.com/office/drawing/2014/main" id="{79961E04-E159-7D4C-95C6-1BE543E16B39}"/>
              </a:ext>
            </a:extLst>
          </p:cNvPr>
          <p:cNvSpPr>
            <a:spLocks noGrp="1"/>
          </p:cNvSpPr>
          <p:nvPr>
            <p:ph type="title"/>
          </p:nvPr>
        </p:nvSpPr>
        <p:spPr/>
        <p:txBody>
          <a:bodyPr/>
          <a:lstStyle/>
          <a:p>
            <a:r>
              <a:rPr lang="en-US"/>
              <a:t>Wi-Fi throughput as a function of the BT interference level</a:t>
            </a:r>
            <a:br>
              <a:rPr lang="en-US"/>
            </a:br>
            <a:r>
              <a:rPr lang="en-US"/>
              <a:t>(BT uses 20% of every hop)</a:t>
            </a:r>
          </a:p>
        </p:txBody>
      </p:sp>
      <p:sp>
        <p:nvSpPr>
          <p:cNvPr id="3" name="Slide Number Placeholder 2">
            <a:extLst>
              <a:ext uri="{FF2B5EF4-FFF2-40B4-BE49-F238E27FC236}">
                <a16:creationId xmlns:a16="http://schemas.microsoft.com/office/drawing/2014/main" id="{4C23A7F4-1FEB-3041-BA39-23ED35734F84}"/>
              </a:ext>
            </a:extLst>
          </p:cNvPr>
          <p:cNvSpPr>
            <a:spLocks noGrp="1"/>
          </p:cNvSpPr>
          <p:nvPr>
            <p:ph type="sldNum" sz="quarter" idx="11"/>
          </p:nvPr>
        </p:nvSpPr>
        <p:spPr/>
        <p:txBody>
          <a:bodyPr/>
          <a:lstStyle/>
          <a:p>
            <a:pPr>
              <a:defRPr/>
            </a:pPr>
            <a:r>
              <a:rPr lang="en-US" dirty="0"/>
              <a:t>Slide </a:t>
            </a:r>
            <a:fld id="{E132E8F0-0953-4589-931F-0CF931D74C39}" type="slidenum">
              <a:rPr lang="en-US" smtClean="0"/>
              <a:pPr>
                <a:defRPr/>
              </a:pPr>
              <a:t>8</a:t>
            </a:fld>
            <a:endParaRPr lang="en-US" dirty="0"/>
          </a:p>
        </p:txBody>
      </p:sp>
      <p:sp>
        <p:nvSpPr>
          <p:cNvPr id="5" name="TextBox 4">
            <a:extLst>
              <a:ext uri="{FF2B5EF4-FFF2-40B4-BE49-F238E27FC236}">
                <a16:creationId xmlns:a16="http://schemas.microsoft.com/office/drawing/2014/main" id="{FB3F50E4-48A4-A347-AF6E-6F7E1019B632}"/>
              </a:ext>
            </a:extLst>
          </p:cNvPr>
          <p:cNvSpPr txBox="1"/>
          <p:nvPr/>
        </p:nvSpPr>
        <p:spPr>
          <a:xfrm>
            <a:off x="3311860" y="2744924"/>
            <a:ext cx="2052228" cy="830997"/>
          </a:xfrm>
          <a:prstGeom prst="rect">
            <a:avLst/>
          </a:prstGeom>
          <a:noFill/>
        </p:spPr>
        <p:txBody>
          <a:bodyPr wrap="square" rtlCol="0">
            <a:spAutoFit/>
          </a:bodyPr>
          <a:lstStyle/>
          <a:p>
            <a:pPr algn="ctr"/>
            <a:r>
              <a:rPr lang="en-US" sz="1200"/>
              <a:t>the Wi-Fi thoughput degrades significantly, also when BT uses 20% of every hop</a:t>
            </a:r>
          </a:p>
        </p:txBody>
      </p:sp>
      <p:sp>
        <p:nvSpPr>
          <p:cNvPr id="6" name="TextBox 5">
            <a:extLst>
              <a:ext uri="{FF2B5EF4-FFF2-40B4-BE49-F238E27FC236}">
                <a16:creationId xmlns:a16="http://schemas.microsoft.com/office/drawing/2014/main" id="{5928414F-49AC-834C-8814-E51AC23C6EF4}"/>
              </a:ext>
            </a:extLst>
          </p:cNvPr>
          <p:cNvSpPr txBox="1"/>
          <p:nvPr/>
        </p:nvSpPr>
        <p:spPr>
          <a:xfrm>
            <a:off x="4535996" y="5451031"/>
            <a:ext cx="2520280" cy="246221"/>
          </a:xfrm>
          <a:prstGeom prst="rect">
            <a:avLst/>
          </a:prstGeom>
          <a:noFill/>
        </p:spPr>
        <p:txBody>
          <a:bodyPr wrap="square" rtlCol="0">
            <a:spAutoFit/>
          </a:bodyPr>
          <a:lstStyle/>
          <a:p>
            <a:pPr algn="ctr"/>
            <a:r>
              <a:rPr lang="en-US" sz="1000"/>
              <a:t>the residual Wi-Fi throughput is very low</a:t>
            </a:r>
          </a:p>
        </p:txBody>
      </p:sp>
    </p:spTree>
    <p:extLst>
      <p:ext uri="{BB962C8B-B14F-4D97-AF65-F5344CB8AC3E}">
        <p14:creationId xmlns:p14="http://schemas.microsoft.com/office/powerpoint/2010/main" val="14480730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C205A46B-42E5-904B-A682-DDAB0B50B722}"/>
              </a:ext>
            </a:extLst>
          </p:cNvPr>
          <p:cNvPicPr>
            <a:picLocks noChangeAspect="1"/>
          </p:cNvPicPr>
          <p:nvPr/>
        </p:nvPicPr>
        <p:blipFill>
          <a:blip r:embed="rId2"/>
          <a:stretch>
            <a:fillRect/>
          </a:stretch>
        </p:blipFill>
        <p:spPr>
          <a:xfrm>
            <a:off x="1224000" y="1555200"/>
            <a:ext cx="6400800" cy="4800600"/>
          </a:xfrm>
          <a:prstGeom prst="rect">
            <a:avLst/>
          </a:prstGeom>
        </p:spPr>
      </p:pic>
      <p:sp>
        <p:nvSpPr>
          <p:cNvPr id="2" name="Title 1">
            <a:extLst>
              <a:ext uri="{FF2B5EF4-FFF2-40B4-BE49-F238E27FC236}">
                <a16:creationId xmlns:a16="http://schemas.microsoft.com/office/drawing/2014/main" id="{00E34914-16E1-C44B-AC90-65A5B9C6F4EB}"/>
              </a:ext>
            </a:extLst>
          </p:cNvPr>
          <p:cNvSpPr>
            <a:spLocks noGrp="1"/>
          </p:cNvSpPr>
          <p:nvPr>
            <p:ph type="title"/>
          </p:nvPr>
        </p:nvSpPr>
        <p:spPr/>
        <p:txBody>
          <a:bodyPr/>
          <a:lstStyle/>
          <a:p>
            <a:r>
              <a:rPr lang="en-US"/>
              <a:t>Wi-Fi latency as a function of the BT interference level</a:t>
            </a:r>
            <a:br>
              <a:rPr lang="en-US"/>
            </a:br>
            <a:r>
              <a:rPr lang="en-US"/>
              <a:t>(BT does not use DAA)</a:t>
            </a:r>
          </a:p>
        </p:txBody>
      </p:sp>
      <p:sp>
        <p:nvSpPr>
          <p:cNvPr id="3" name="Slide Number Placeholder 2">
            <a:extLst>
              <a:ext uri="{FF2B5EF4-FFF2-40B4-BE49-F238E27FC236}">
                <a16:creationId xmlns:a16="http://schemas.microsoft.com/office/drawing/2014/main" id="{44F5F01F-06AF-2647-BCC4-CF5930203317}"/>
              </a:ext>
            </a:extLst>
          </p:cNvPr>
          <p:cNvSpPr>
            <a:spLocks noGrp="1"/>
          </p:cNvSpPr>
          <p:nvPr>
            <p:ph type="sldNum" sz="quarter" idx="11"/>
          </p:nvPr>
        </p:nvSpPr>
        <p:spPr/>
        <p:txBody>
          <a:bodyPr/>
          <a:lstStyle/>
          <a:p>
            <a:pPr>
              <a:defRPr/>
            </a:pPr>
            <a:r>
              <a:rPr lang="en-US" dirty="0"/>
              <a:t>Slide </a:t>
            </a:r>
            <a:fld id="{E132E8F0-0953-4589-931F-0CF931D74C39}" type="slidenum">
              <a:rPr lang="en-US" smtClean="0"/>
              <a:pPr>
                <a:defRPr/>
              </a:pPr>
              <a:t>9</a:t>
            </a:fld>
            <a:endParaRPr lang="en-US" dirty="0"/>
          </a:p>
        </p:txBody>
      </p:sp>
      <p:sp>
        <p:nvSpPr>
          <p:cNvPr id="5" name="TextBox 4">
            <a:extLst>
              <a:ext uri="{FF2B5EF4-FFF2-40B4-BE49-F238E27FC236}">
                <a16:creationId xmlns:a16="http://schemas.microsoft.com/office/drawing/2014/main" id="{ACE2ED68-AB94-254E-92C7-B620F8F88175}"/>
              </a:ext>
            </a:extLst>
          </p:cNvPr>
          <p:cNvSpPr txBox="1"/>
          <p:nvPr/>
        </p:nvSpPr>
        <p:spPr>
          <a:xfrm>
            <a:off x="3275856" y="2852936"/>
            <a:ext cx="1728192" cy="1015663"/>
          </a:xfrm>
          <a:prstGeom prst="rect">
            <a:avLst/>
          </a:prstGeom>
          <a:noFill/>
        </p:spPr>
        <p:txBody>
          <a:bodyPr wrap="square" rtlCol="0">
            <a:spAutoFit/>
          </a:bodyPr>
          <a:lstStyle/>
          <a:p>
            <a:pPr algn="ctr"/>
            <a:r>
              <a:rPr lang="en-US" sz="1200"/>
              <a:t>without DAA, the Wi-Fi peak latency becomes very high when BT interferes above -62 dBm</a:t>
            </a:r>
          </a:p>
        </p:txBody>
      </p:sp>
      <p:sp>
        <p:nvSpPr>
          <p:cNvPr id="7" name="TextBox 6">
            <a:extLst>
              <a:ext uri="{FF2B5EF4-FFF2-40B4-BE49-F238E27FC236}">
                <a16:creationId xmlns:a16="http://schemas.microsoft.com/office/drawing/2014/main" id="{221315A2-B035-9642-AB62-F27F6F32E6AE}"/>
              </a:ext>
            </a:extLst>
          </p:cNvPr>
          <p:cNvSpPr txBox="1"/>
          <p:nvPr/>
        </p:nvSpPr>
        <p:spPr>
          <a:xfrm>
            <a:off x="7128284" y="4594773"/>
            <a:ext cx="1836204" cy="1246495"/>
          </a:xfrm>
          <a:prstGeom prst="rect">
            <a:avLst/>
          </a:prstGeom>
          <a:noFill/>
        </p:spPr>
        <p:txBody>
          <a:bodyPr wrap="square" rtlCol="0">
            <a:spAutoFit/>
          </a:bodyPr>
          <a:lstStyle/>
          <a:p>
            <a:pPr algn="ctr"/>
            <a:r>
              <a:rPr lang="en-US" sz="1050"/>
              <a:t>the latency peaks depend on the specific BT hopping schedule (assuming Wi-Fi can dynamically switch to 20 MHz channel width, otherwise the latency will be even higher)</a:t>
            </a:r>
          </a:p>
        </p:txBody>
      </p:sp>
    </p:spTree>
    <p:extLst>
      <p:ext uri="{BB962C8B-B14F-4D97-AF65-F5344CB8AC3E}">
        <p14:creationId xmlns:p14="http://schemas.microsoft.com/office/powerpoint/2010/main" val="3503894459"/>
      </p:ext>
    </p:extLst>
  </p:cSld>
  <p:clrMapOvr>
    <a:masterClrMapping/>
  </p:clrMapOvr>
</p:sld>
</file>

<file path=ppt/theme/theme1.xml><?xml version="1.0" encoding="utf-8"?>
<a:theme xmlns:a="http://schemas.openxmlformats.org/drawingml/2006/main" name="Exten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p:Policy xmlns:p="office.server.policy" id="" local="true">
  <p:Name>Document</p:Name>
  <p:Description/>
  <p:Statement/>
  <p:PolicyItems>
    <p:PolicyItem featureId="QualcommTagPolicy" staticId="0x01010001C8FFCFE5539B4F95C9BBFD1E8D37C3" UniqueId="a253d69b-3fef-43a0-a5c4-4d62eb166b7c">
      <p:Name>Qualcomm Tagging Policy</p:Name>
      <p:Description>Qualcomm Custom Policy for Tagging</p:Description>
      <p:CustomData/>
    </p:PolicyItem>
  </p:PolicyItems>
</p:Policy>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01C8FFCFE5539B4F95C9BBFD1E8D37C3" ma:contentTypeVersion="7" ma:contentTypeDescription="Create a new document." ma:contentTypeScope="" ma:versionID="02819f028e000f5c3ca8451d6cad740b">
  <xsd:schema xmlns:xsd="http://www.w3.org/2001/XMLSchema" xmlns:xs="http://www.w3.org/2001/XMLSchema" xmlns:p="http://schemas.microsoft.com/office/2006/metadata/properties" xmlns:ns1="http://schemas.microsoft.com/sharepoint/v3" xmlns:ns2="aa21d8ab-c51c-4ace-8c54-d3ccf266cfba" targetNamespace="http://schemas.microsoft.com/office/2006/metadata/properties" ma:root="true" ma:fieldsID="20298ac77d39a9d1740f83cbbd3bfd61" ns1:_="" ns2:_="">
    <xsd:import namespace="http://schemas.microsoft.com/sharepoint/v3"/>
    <xsd:import namespace="aa21d8ab-c51c-4ace-8c54-d3ccf266cfba"/>
    <xsd:element name="properties">
      <xsd:complexType>
        <xsd:sequence>
          <xsd:element name="documentManagement">
            <xsd:complexType>
              <xsd:all>
                <xsd:element ref="ns1:_dlc_Exempt" minOccurs="0"/>
                <xsd:element ref="ns2:QBU"/>
                <xsd:element ref="ns2:QDEPT"/>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8"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a21d8ab-c51c-4ace-8c54-d3ccf266cfba" elementFormDefault="qualified">
    <xsd:import namespace="http://schemas.microsoft.com/office/2006/documentManagement/types"/>
    <xsd:import namespace="http://schemas.microsoft.com/office/infopath/2007/PartnerControls"/>
    <xsd:element name="QBU" ma:index="9" ma:displayName="Qualcomm Business Unit" ma:default="Corporate" ma:internalName="QBU" ma:readOnly="true">
      <xsd:simpleType>
        <xsd:restriction base="dms:Text"/>
      </xsd:simpleType>
    </xsd:element>
    <xsd:element name="QDEPT" ma:index="10" ma:displayName="Qualcomm Department" ma:default="Corporate-RD" ma:internalName="QDEPT"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BFD3F03-7024-47F4-B7B1-5F6419EA3B10}">
  <ds:schemaRefs>
    <ds:schemaRef ds:uri="http://schemas.microsoft.com/sharepoint/v3/contenttype/forms"/>
  </ds:schemaRefs>
</ds:datastoreItem>
</file>

<file path=customXml/itemProps2.xml><?xml version="1.0" encoding="utf-8"?>
<ds:datastoreItem xmlns:ds="http://schemas.openxmlformats.org/officeDocument/2006/customXml" ds:itemID="{620D768F-5D61-47B8-AF08-86404C7CA922}">
  <ds:schemaRefs>
    <ds:schemaRef ds:uri="office.server.policy"/>
  </ds:schemaRefs>
</ds:datastoreItem>
</file>

<file path=customXml/itemProps3.xml><?xml version="1.0" encoding="utf-8"?>
<ds:datastoreItem xmlns:ds="http://schemas.openxmlformats.org/officeDocument/2006/customXml" ds:itemID="{360849EC-424C-49BC-A5A5-D4D263B72142}">
  <ds:schemaRefs>
    <ds:schemaRef ds:uri="http://schemas.microsoft.com/office/2006/metadata/properties"/>
    <ds:schemaRef ds:uri="http://schemas.microsoft.com/office/infopath/2007/PartnerControls"/>
  </ds:schemaRefs>
</ds:datastoreItem>
</file>

<file path=customXml/itemProps4.xml><?xml version="1.0" encoding="utf-8"?>
<ds:datastoreItem xmlns:ds="http://schemas.openxmlformats.org/officeDocument/2006/customXml" ds:itemID="{57BD1C03-3B4B-42FE-85B5-0F93CE63E08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a21d8ab-c51c-4ace-8c54-d3ccf266cf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71197</TotalTime>
  <Words>1208</Words>
  <Application>Microsoft Macintosh PowerPoint</Application>
  <PresentationFormat>On-screen Show (4:3)</PresentationFormat>
  <Paragraphs>118</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Times New Roman</vt:lpstr>
      <vt:lpstr>Extend Submission Template</vt:lpstr>
      <vt:lpstr>Narrowband Coexistence with Wi-Fi in 6 GHz</vt:lpstr>
      <vt:lpstr>Introduction</vt:lpstr>
      <vt:lpstr>Wi-Fi - BT Test Setup</vt:lpstr>
      <vt:lpstr>Simulation settings</vt:lpstr>
      <vt:lpstr>Wi-Fi throughput as a function of the BT interference level (BT does not use DAA)</vt:lpstr>
      <vt:lpstr>Wi-Fi throughput as a function of the BT interference level (BT uses DAA)</vt:lpstr>
      <vt:lpstr>Wi-Fi throughput as a function of the BT interference level (BT uses 1 in 5 hops, 20% DC)</vt:lpstr>
      <vt:lpstr>Wi-Fi throughput as a function of the BT interference level (BT uses 20% of every hop)</vt:lpstr>
      <vt:lpstr>Wi-Fi latency as a function of the BT interference level (BT does not use DAA)</vt:lpstr>
      <vt:lpstr>Wi-Fi latency as a function of the BT interference level (BT uses DAA)</vt:lpstr>
      <vt:lpstr>Wi-Fi latency as a function of the BT interference level (BT uses 1 in 5 hops, 20% DC)</vt:lpstr>
      <vt:lpstr>Wi-Fi latency as a function of the BT interference level (BT uses 20% of every hop)</vt:lpstr>
      <vt:lpstr>DAA number of active hops as a function of time (BT at a high interference level, uses DAA)</vt:lpstr>
      <vt:lpstr>Wi-Fi throughput as a function of time (BT at a high interference level, uses DAA)</vt:lpstr>
      <vt:lpstr>Wi-Fi latency as a function of time (BT at a high interference level, uses DAA)</vt:lpstr>
      <vt:lpstr>Comparison between BT sharing and Wi-Fi sharing (Impact on main Wi-Fi link throughput)</vt:lpstr>
      <vt:lpstr>Comparison between BT sharing and Wi-Fi sharing (Impact on main Wi-Fi link latency)</vt:lpstr>
      <vt:lpstr>Conclusions</vt:lpstr>
      <vt:lpstr>Potential next steps / areas for further analysis</vt:lpstr>
    </vt:vector>
  </TitlesOfParts>
  <Manager/>
  <Company>Qualcomm</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EIFS-after-Ack Issue</dc:title>
  <dc:subject/>
  <dc:creator>Menzo Wentink</dc:creator>
  <cp:keywords/>
  <dc:description/>
  <cp:lastModifiedBy>Menzo Wentink</cp:lastModifiedBy>
  <cp:revision>2817</cp:revision>
  <dcterms:created xsi:type="dcterms:W3CDTF">2008-10-07T17:07:33Z</dcterms:created>
  <dcterms:modified xsi:type="dcterms:W3CDTF">2021-05-12T13:35:55Z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0x01010001C8FFCFE5539B4F95C9BBFD1E8D37C3</vt:lpwstr>
  </property>
  <property fmtid="{D5CDD505-2E9C-101B-9397-08002B2CF9AE}" pid="4" name="_AdHocReviewCycleID">
    <vt:i4>-1566240483</vt:i4>
  </property>
  <property fmtid="{D5CDD505-2E9C-101B-9397-08002B2CF9AE}" pid="5" name="_EmailSubject">
    <vt:lpwstr>Short beacon Presentation</vt:lpwstr>
  </property>
  <property fmtid="{D5CDD505-2E9C-101B-9397-08002B2CF9AE}" pid="6" name="_AuthorEmail">
    <vt:lpwstr>sabraham@qualcomm.com</vt:lpwstr>
  </property>
  <property fmtid="{D5CDD505-2E9C-101B-9397-08002B2CF9AE}" pid="7" name="_AuthorEmailDisplayName">
    <vt:lpwstr>Abraham, Santosh</vt:lpwstr>
  </property>
  <property fmtid="{D5CDD505-2E9C-101B-9397-08002B2CF9AE}" pid="8" name="_PreviousAdHocReviewCycleID">
    <vt:i4>508146781</vt:i4>
  </property>
</Properties>
</file>