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1" r:id="rId5"/>
    <p:sldId id="260" r:id="rId6"/>
    <p:sldId id="262" r:id="rId7"/>
    <p:sldId id="263" r:id="rId8"/>
    <p:sldId id="267" r:id="rId9"/>
    <p:sldId id="268" r:id="rId10"/>
    <p:sldId id="304" r:id="rId11"/>
    <p:sldId id="264" r:id="rId12"/>
    <p:sldId id="266" r:id="rId13"/>
    <p:sldId id="259" r:id="rId14"/>
    <p:sldId id="305" r:id="rId15"/>
    <p:sldId id="30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1FEDD3-6D6C-1C42-8F8F-8EE633143A4D}" v="29" dt="2021-05-26T14:40:21.1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0" autoAdjust="0"/>
    <p:restoredTop sz="96274"/>
  </p:normalViewPr>
  <p:slideViewPr>
    <p:cSldViewPr snapToGrid="0">
      <p:cViewPr varScale="1">
        <p:scale>
          <a:sx n="163" d="100"/>
          <a:sy n="163" d="100"/>
        </p:scale>
        <p:origin x="208" y="10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802.11-21/0791r5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Clause 11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2021-05-26</a:t>
            </a:r>
          </a:p>
        </p:txBody>
      </p:sp>
      <p:sp>
        <p:nvSpPr>
          <p:cNvPr id="6" name="Date Placeholder 3"/>
          <p:cNvSpPr>
            <a:spLocks noGrp="1"/>
          </p:cNvSpPr>
          <p:nvPr>
            <p:ph type="dt" idx="10"/>
          </p:nvPr>
        </p:nvSpPr>
        <p:spPr/>
        <p:txBody>
          <a:bodyPr/>
          <a:lstStyle/>
          <a:p>
            <a:r>
              <a:rPr lang="en-US" altLang="ja-JP"/>
              <a:t>May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DBA157-9555-3247-B2E6-F1F06B5300EE}"/>
              </a:ext>
            </a:extLst>
          </p:cNvPr>
          <p:cNvSpPr>
            <a:spLocks noGrp="1"/>
          </p:cNvSpPr>
          <p:nvPr>
            <p:ph type="title"/>
          </p:nvPr>
        </p:nvSpPr>
        <p:spPr/>
        <p:txBody>
          <a:bodyPr/>
          <a:lstStyle/>
          <a:p>
            <a:r>
              <a:rPr kumimoji="1" lang="en-US" altLang="ja-JP" dirty="0"/>
              <a:t>Another Option</a:t>
            </a:r>
            <a:endParaRPr kumimoji="1" lang="ja-JP" altLang="en-US"/>
          </a:p>
        </p:txBody>
      </p:sp>
      <p:sp>
        <p:nvSpPr>
          <p:cNvPr id="3" name="コンテンツ プレースホルダー 2">
            <a:extLst>
              <a:ext uri="{FF2B5EF4-FFF2-40B4-BE49-F238E27FC236}">
                <a16:creationId xmlns:a16="http://schemas.microsoft.com/office/drawing/2014/main" id="{668436B2-3E47-9D40-89CF-0BB9BC5451EA}"/>
              </a:ext>
            </a:extLst>
          </p:cNvPr>
          <p:cNvSpPr>
            <a:spLocks noGrp="1"/>
          </p:cNvSpPr>
          <p:nvPr>
            <p:ph idx="1"/>
          </p:nvPr>
        </p:nvSpPr>
        <p:spPr>
          <a:xfrm>
            <a:off x="914401" y="1786192"/>
            <a:ext cx="10361084" cy="655711"/>
          </a:xfrm>
        </p:spPr>
        <p:txBody>
          <a:bodyPr/>
          <a:lstStyle/>
          <a:p>
            <a:pPr marL="0" indent="0"/>
            <a:r>
              <a:rPr kumimoji="1" lang="en-US" altLang="ja-JP" sz="1400" dirty="0"/>
              <a:t>We can assume the pair of the private key and the certificate is unique in the world. </a:t>
            </a:r>
            <a:r>
              <a:rPr lang="en-US" altLang="ja-JP" sz="1400" dirty="0"/>
              <a:t>(Basic assumption of the public key algorithm)</a:t>
            </a:r>
          </a:p>
          <a:p>
            <a:pPr marL="0" indent="0"/>
            <a:r>
              <a:rPr kumimoji="1" lang="en-US" altLang="ja-JP" sz="1400" dirty="0"/>
              <a:t>Combination of the certificate and content ID is global unique.</a:t>
            </a:r>
          </a:p>
          <a:p>
            <a:pPr marL="0" indent="0"/>
            <a:r>
              <a:rPr kumimoji="1" lang="en-US" altLang="ja-JP" sz="1400" dirty="0"/>
              <a:t>Content ID: 	Unique in the certificate of the AP (contained in the EBCS Info frame).</a:t>
            </a:r>
          </a:p>
          <a:p>
            <a:pPr marL="0" indent="0"/>
            <a:r>
              <a:rPr lang="en-US" altLang="ja-JP" sz="1400" dirty="0"/>
              <a:t>			</a:t>
            </a:r>
            <a:r>
              <a:rPr kumimoji="1" lang="en-US" altLang="ja-JP" sz="1400" dirty="0"/>
              <a:t>If the certificate in the EBCS Info frame is same, the content ID is unique.</a:t>
            </a:r>
          </a:p>
        </p:txBody>
      </p:sp>
      <p:sp>
        <p:nvSpPr>
          <p:cNvPr id="4" name="スライド番号プレースホルダー 3">
            <a:extLst>
              <a:ext uri="{FF2B5EF4-FFF2-40B4-BE49-F238E27FC236}">
                <a16:creationId xmlns:a16="http://schemas.microsoft.com/office/drawing/2014/main" id="{F45C10CD-7313-7B43-971A-A58908F06A3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D2BF964C-35CC-B248-921D-3B8E77651015}"/>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00A0CCB-34AF-EF46-BA90-380DBFB631B5}"/>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DD84426F-F6F4-0D4D-BA48-1E9E2BFE110D}"/>
              </a:ext>
            </a:extLst>
          </p:cNvPr>
          <p:cNvSpPr txBox="1"/>
          <p:nvPr/>
        </p:nvSpPr>
        <p:spPr>
          <a:xfrm>
            <a:off x="3139838" y="3083744"/>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A1</a:t>
            </a:r>
            <a:endParaRPr kumimoji="1" lang="ja-JP" altLang="en-US" sz="2000"/>
          </a:p>
        </p:txBody>
      </p:sp>
      <p:sp>
        <p:nvSpPr>
          <p:cNvPr id="8" name="テキスト ボックス 7">
            <a:extLst>
              <a:ext uri="{FF2B5EF4-FFF2-40B4-BE49-F238E27FC236}">
                <a16:creationId xmlns:a16="http://schemas.microsoft.com/office/drawing/2014/main" id="{6A9A2FFF-FFDB-E545-8E25-028C46E9AAB4}"/>
              </a:ext>
            </a:extLst>
          </p:cNvPr>
          <p:cNvSpPr txBox="1"/>
          <p:nvPr/>
        </p:nvSpPr>
        <p:spPr>
          <a:xfrm>
            <a:off x="7179697" y="3083744"/>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A2</a:t>
            </a:r>
            <a:endParaRPr kumimoji="1" lang="ja-JP" altLang="en-US" sz="2000"/>
          </a:p>
        </p:txBody>
      </p:sp>
      <p:sp>
        <p:nvSpPr>
          <p:cNvPr id="9" name="テキスト ボックス 8">
            <a:extLst>
              <a:ext uri="{FF2B5EF4-FFF2-40B4-BE49-F238E27FC236}">
                <a16:creationId xmlns:a16="http://schemas.microsoft.com/office/drawing/2014/main" id="{3D1FA88B-9D53-CC44-9E20-8BFA49E0FED9}"/>
              </a:ext>
            </a:extLst>
          </p:cNvPr>
          <p:cNvSpPr txBox="1"/>
          <p:nvPr/>
        </p:nvSpPr>
        <p:spPr>
          <a:xfrm>
            <a:off x="5159896" y="3083744"/>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B1</a:t>
            </a:r>
            <a:endParaRPr kumimoji="1" lang="ja-JP" altLang="en-US" sz="2000"/>
          </a:p>
        </p:txBody>
      </p:sp>
      <p:sp>
        <p:nvSpPr>
          <p:cNvPr id="10" name="テキスト ボックス 9">
            <a:extLst>
              <a:ext uri="{FF2B5EF4-FFF2-40B4-BE49-F238E27FC236}">
                <a16:creationId xmlns:a16="http://schemas.microsoft.com/office/drawing/2014/main" id="{41A75237-4F25-1946-8CC2-D7D4846F73B0}"/>
              </a:ext>
            </a:extLst>
          </p:cNvPr>
          <p:cNvSpPr txBox="1"/>
          <p:nvPr/>
        </p:nvSpPr>
        <p:spPr>
          <a:xfrm>
            <a:off x="3071664" y="3622909"/>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11" name="グループ化 10">
            <a:extLst>
              <a:ext uri="{FF2B5EF4-FFF2-40B4-BE49-F238E27FC236}">
                <a16:creationId xmlns:a16="http://schemas.microsoft.com/office/drawing/2014/main" id="{395C77B1-587C-6541-BEFE-2F1F96EB2698}"/>
              </a:ext>
            </a:extLst>
          </p:cNvPr>
          <p:cNvGrpSpPr/>
          <p:nvPr/>
        </p:nvGrpSpPr>
        <p:grpSpPr>
          <a:xfrm>
            <a:off x="2810395" y="3900407"/>
            <a:ext cx="1510350" cy="1515702"/>
            <a:chOff x="2044999" y="3769689"/>
            <a:chExt cx="1510350" cy="1515702"/>
          </a:xfrm>
        </p:grpSpPr>
        <p:sp>
          <p:nvSpPr>
            <p:cNvPr id="12" name="正方形/長方形 11">
              <a:extLst>
                <a:ext uri="{FF2B5EF4-FFF2-40B4-BE49-F238E27FC236}">
                  <a16:creationId xmlns:a16="http://schemas.microsoft.com/office/drawing/2014/main" id="{93D87059-47AE-A54C-AA2C-63CA242707B5}"/>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テキスト ボックス 12">
              <a:extLst>
                <a:ext uri="{FF2B5EF4-FFF2-40B4-BE49-F238E27FC236}">
                  <a16:creationId xmlns:a16="http://schemas.microsoft.com/office/drawing/2014/main" id="{67F1FDB7-BD95-2144-BDF0-B5B5BB790955}"/>
                </a:ext>
              </a:extLst>
            </p:cNvPr>
            <p:cNvSpPr txBox="1"/>
            <p:nvPr/>
          </p:nvSpPr>
          <p:spPr>
            <a:xfrm>
              <a:off x="2044999" y="452253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1</a:t>
              </a:r>
              <a:endParaRPr kumimoji="1" lang="ja-JP" altLang="en-US" sz="1400">
                <a:solidFill>
                  <a:schemeClr val="tx1"/>
                </a:solidFill>
              </a:endParaRPr>
            </a:p>
          </p:txBody>
        </p:sp>
      </p:grpSp>
      <p:sp>
        <p:nvSpPr>
          <p:cNvPr id="15" name="テキスト ボックス 14">
            <a:extLst>
              <a:ext uri="{FF2B5EF4-FFF2-40B4-BE49-F238E27FC236}">
                <a16:creationId xmlns:a16="http://schemas.microsoft.com/office/drawing/2014/main" id="{28B73EA1-9ED1-F646-9B0A-7BCD32DA3937}"/>
              </a:ext>
            </a:extLst>
          </p:cNvPr>
          <p:cNvSpPr txBox="1"/>
          <p:nvPr/>
        </p:nvSpPr>
        <p:spPr>
          <a:xfrm>
            <a:off x="2810395" y="4198172"/>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Certificate A</a:t>
            </a:r>
            <a:endParaRPr kumimoji="1" lang="ja-JP" altLang="en-US" sz="1400">
              <a:solidFill>
                <a:schemeClr val="tx1"/>
              </a:solidFill>
            </a:endParaRPr>
          </a:p>
        </p:txBody>
      </p:sp>
      <p:sp>
        <p:nvSpPr>
          <p:cNvPr id="16" name="テキスト ボックス 15">
            <a:extLst>
              <a:ext uri="{FF2B5EF4-FFF2-40B4-BE49-F238E27FC236}">
                <a16:creationId xmlns:a16="http://schemas.microsoft.com/office/drawing/2014/main" id="{90F3329E-C22E-6A4A-98EA-74545364F2BB}"/>
              </a:ext>
            </a:extLst>
          </p:cNvPr>
          <p:cNvSpPr txBox="1"/>
          <p:nvPr/>
        </p:nvSpPr>
        <p:spPr>
          <a:xfrm>
            <a:off x="2810395" y="496117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2</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4E502743-FF2C-6D45-A849-416EE6CA9073}"/>
              </a:ext>
            </a:extLst>
          </p:cNvPr>
          <p:cNvSpPr txBox="1"/>
          <p:nvPr/>
        </p:nvSpPr>
        <p:spPr>
          <a:xfrm>
            <a:off x="7179697" y="3622909"/>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18" name="グループ化 17">
            <a:extLst>
              <a:ext uri="{FF2B5EF4-FFF2-40B4-BE49-F238E27FC236}">
                <a16:creationId xmlns:a16="http://schemas.microsoft.com/office/drawing/2014/main" id="{79A9F155-0018-B641-8E57-596F33967FF6}"/>
              </a:ext>
            </a:extLst>
          </p:cNvPr>
          <p:cNvGrpSpPr/>
          <p:nvPr/>
        </p:nvGrpSpPr>
        <p:grpSpPr>
          <a:xfrm>
            <a:off x="6918428" y="3900407"/>
            <a:ext cx="1510350" cy="1515702"/>
            <a:chOff x="2044999" y="3769689"/>
            <a:chExt cx="1510350" cy="1515702"/>
          </a:xfrm>
        </p:grpSpPr>
        <p:sp>
          <p:nvSpPr>
            <p:cNvPr id="19" name="正方形/長方形 18">
              <a:extLst>
                <a:ext uri="{FF2B5EF4-FFF2-40B4-BE49-F238E27FC236}">
                  <a16:creationId xmlns:a16="http://schemas.microsoft.com/office/drawing/2014/main" id="{43D91503-4D12-1F48-AD93-0A98F1F69764}"/>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テキスト ボックス 19">
              <a:extLst>
                <a:ext uri="{FF2B5EF4-FFF2-40B4-BE49-F238E27FC236}">
                  <a16:creationId xmlns:a16="http://schemas.microsoft.com/office/drawing/2014/main" id="{313C5438-9B69-354B-9416-CA71DC9E56A1}"/>
                </a:ext>
              </a:extLst>
            </p:cNvPr>
            <p:cNvSpPr txBox="1"/>
            <p:nvPr/>
          </p:nvSpPr>
          <p:spPr>
            <a:xfrm>
              <a:off x="2044999" y="452253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1</a:t>
              </a:r>
              <a:endParaRPr kumimoji="1" lang="ja-JP" altLang="en-US" sz="1400">
                <a:solidFill>
                  <a:schemeClr val="tx1"/>
                </a:solidFill>
              </a:endParaRPr>
            </a:p>
          </p:txBody>
        </p:sp>
      </p:grpSp>
      <p:sp>
        <p:nvSpPr>
          <p:cNvPr id="21" name="テキスト ボックス 20">
            <a:extLst>
              <a:ext uri="{FF2B5EF4-FFF2-40B4-BE49-F238E27FC236}">
                <a16:creationId xmlns:a16="http://schemas.microsoft.com/office/drawing/2014/main" id="{617CE734-46A1-054D-A716-37FC23DA1B2B}"/>
              </a:ext>
            </a:extLst>
          </p:cNvPr>
          <p:cNvSpPr txBox="1"/>
          <p:nvPr/>
        </p:nvSpPr>
        <p:spPr>
          <a:xfrm>
            <a:off x="6918428" y="4198172"/>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Certificate A</a:t>
            </a:r>
            <a:endParaRPr kumimoji="1" lang="ja-JP" altLang="en-US" sz="1400">
              <a:solidFill>
                <a:schemeClr val="tx1"/>
              </a:solidFill>
            </a:endParaRPr>
          </a:p>
        </p:txBody>
      </p:sp>
      <p:sp>
        <p:nvSpPr>
          <p:cNvPr id="22" name="テキスト ボックス 21">
            <a:extLst>
              <a:ext uri="{FF2B5EF4-FFF2-40B4-BE49-F238E27FC236}">
                <a16:creationId xmlns:a16="http://schemas.microsoft.com/office/drawing/2014/main" id="{4C7909BF-2553-5242-A6A5-879FAD3E53DD}"/>
              </a:ext>
            </a:extLst>
          </p:cNvPr>
          <p:cNvSpPr txBox="1"/>
          <p:nvPr/>
        </p:nvSpPr>
        <p:spPr>
          <a:xfrm>
            <a:off x="6918428" y="496117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2</a:t>
            </a:r>
            <a:endParaRPr kumimoji="1" lang="ja-JP" altLang="en-US" sz="1400">
              <a:solidFill>
                <a:schemeClr val="tx1"/>
              </a:solidFill>
            </a:endParaRPr>
          </a:p>
        </p:txBody>
      </p:sp>
      <p:sp>
        <p:nvSpPr>
          <p:cNvPr id="23" name="テキスト ボックス 22">
            <a:extLst>
              <a:ext uri="{FF2B5EF4-FFF2-40B4-BE49-F238E27FC236}">
                <a16:creationId xmlns:a16="http://schemas.microsoft.com/office/drawing/2014/main" id="{166DA224-6BA9-D440-BE5B-627022B62C48}"/>
              </a:ext>
            </a:extLst>
          </p:cNvPr>
          <p:cNvSpPr txBox="1"/>
          <p:nvPr/>
        </p:nvSpPr>
        <p:spPr>
          <a:xfrm>
            <a:off x="5120049" y="3622909"/>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24" name="グループ化 23">
            <a:extLst>
              <a:ext uri="{FF2B5EF4-FFF2-40B4-BE49-F238E27FC236}">
                <a16:creationId xmlns:a16="http://schemas.microsoft.com/office/drawing/2014/main" id="{F16F38C0-814B-494B-9F1C-BE52A9CE569C}"/>
              </a:ext>
            </a:extLst>
          </p:cNvPr>
          <p:cNvGrpSpPr/>
          <p:nvPr/>
        </p:nvGrpSpPr>
        <p:grpSpPr>
          <a:xfrm>
            <a:off x="4858780" y="3900407"/>
            <a:ext cx="1510350" cy="1515702"/>
            <a:chOff x="2044999" y="3769689"/>
            <a:chExt cx="1510350" cy="1515702"/>
          </a:xfrm>
        </p:grpSpPr>
        <p:sp>
          <p:nvSpPr>
            <p:cNvPr id="25" name="正方形/長方形 24">
              <a:extLst>
                <a:ext uri="{FF2B5EF4-FFF2-40B4-BE49-F238E27FC236}">
                  <a16:creationId xmlns:a16="http://schemas.microsoft.com/office/drawing/2014/main" id="{3D6B8A95-E8B3-2B4D-AD6C-B4DDCE4FB55A}"/>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テキスト ボックス 25">
              <a:extLst>
                <a:ext uri="{FF2B5EF4-FFF2-40B4-BE49-F238E27FC236}">
                  <a16:creationId xmlns:a16="http://schemas.microsoft.com/office/drawing/2014/main" id="{C0D2CE37-0B9F-5F41-A6A1-2C6B13610476}"/>
                </a:ext>
              </a:extLst>
            </p:cNvPr>
            <p:cNvSpPr txBox="1"/>
            <p:nvPr/>
          </p:nvSpPr>
          <p:spPr>
            <a:xfrm>
              <a:off x="2044999" y="452253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1</a:t>
              </a:r>
              <a:endParaRPr kumimoji="1" lang="ja-JP" altLang="en-US" sz="1400">
                <a:solidFill>
                  <a:schemeClr val="tx1"/>
                </a:solidFill>
              </a:endParaRPr>
            </a:p>
          </p:txBody>
        </p:sp>
      </p:grpSp>
      <p:sp>
        <p:nvSpPr>
          <p:cNvPr id="27" name="テキスト ボックス 26">
            <a:extLst>
              <a:ext uri="{FF2B5EF4-FFF2-40B4-BE49-F238E27FC236}">
                <a16:creationId xmlns:a16="http://schemas.microsoft.com/office/drawing/2014/main" id="{BDFB7E04-C8AC-A543-9241-3DECF34D066E}"/>
              </a:ext>
            </a:extLst>
          </p:cNvPr>
          <p:cNvSpPr txBox="1"/>
          <p:nvPr/>
        </p:nvSpPr>
        <p:spPr>
          <a:xfrm>
            <a:off x="4858780" y="4198172"/>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Certificate B</a:t>
            </a:r>
            <a:endParaRPr kumimoji="1" lang="ja-JP" altLang="en-US" sz="1400">
              <a:solidFill>
                <a:schemeClr val="tx1"/>
              </a:solidFill>
            </a:endParaRPr>
          </a:p>
        </p:txBody>
      </p:sp>
      <p:sp>
        <p:nvSpPr>
          <p:cNvPr id="28" name="テキスト ボックス 27">
            <a:extLst>
              <a:ext uri="{FF2B5EF4-FFF2-40B4-BE49-F238E27FC236}">
                <a16:creationId xmlns:a16="http://schemas.microsoft.com/office/drawing/2014/main" id="{E31C5F41-6BD9-9840-8252-FA5413F751F4}"/>
              </a:ext>
            </a:extLst>
          </p:cNvPr>
          <p:cNvSpPr txBox="1"/>
          <p:nvPr/>
        </p:nvSpPr>
        <p:spPr>
          <a:xfrm>
            <a:off x="4858780" y="496117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2</a:t>
            </a:r>
            <a:endParaRPr kumimoji="1" lang="ja-JP" altLang="en-US" sz="1400">
              <a:solidFill>
                <a:schemeClr val="tx1"/>
              </a:solidFill>
            </a:endParaRPr>
          </a:p>
        </p:txBody>
      </p:sp>
      <p:sp>
        <p:nvSpPr>
          <p:cNvPr id="29" name="フリーフォーム 28">
            <a:extLst>
              <a:ext uri="{FF2B5EF4-FFF2-40B4-BE49-F238E27FC236}">
                <a16:creationId xmlns:a16="http://schemas.microsoft.com/office/drawing/2014/main" id="{C6F77044-D2FF-5D4B-A24A-37DD4D6EE9B4}"/>
              </a:ext>
            </a:extLst>
          </p:cNvPr>
          <p:cNvSpPr/>
          <p:nvPr/>
        </p:nvSpPr>
        <p:spPr bwMode="auto">
          <a:xfrm>
            <a:off x="4334494" y="4827319"/>
            <a:ext cx="2576945" cy="1104472"/>
          </a:xfrm>
          <a:custGeom>
            <a:avLst/>
            <a:gdLst>
              <a:gd name="connsiteX0" fmla="*/ 0 w 2576945"/>
              <a:gd name="connsiteY0" fmla="*/ 0 h 1098534"/>
              <a:gd name="connsiteX1" fmla="*/ 1128155 w 2576945"/>
              <a:gd name="connsiteY1" fmla="*/ 1098468 h 1098534"/>
              <a:gd name="connsiteX2" fmla="*/ 2576945 w 2576945"/>
              <a:gd name="connsiteY2" fmla="*/ 41564 h 1098534"/>
              <a:gd name="connsiteX0" fmla="*/ 0 w 2576945"/>
              <a:gd name="connsiteY0" fmla="*/ 0 h 1098534"/>
              <a:gd name="connsiteX1" fmla="*/ 1252846 w 2576945"/>
              <a:gd name="connsiteY1" fmla="*/ 1098468 h 1098534"/>
              <a:gd name="connsiteX2" fmla="*/ 2576945 w 2576945"/>
              <a:gd name="connsiteY2" fmla="*/ 41564 h 1098534"/>
              <a:gd name="connsiteX0" fmla="*/ 0 w 2576945"/>
              <a:gd name="connsiteY0" fmla="*/ 0 h 1104472"/>
              <a:gd name="connsiteX1" fmla="*/ 1282535 w 2576945"/>
              <a:gd name="connsiteY1" fmla="*/ 1104406 h 1104472"/>
              <a:gd name="connsiteX2" fmla="*/ 2576945 w 2576945"/>
              <a:gd name="connsiteY2" fmla="*/ 41564 h 1104472"/>
            </a:gdLst>
            <a:ahLst/>
            <a:cxnLst>
              <a:cxn ang="0">
                <a:pos x="connsiteX0" y="connsiteY0"/>
              </a:cxn>
              <a:cxn ang="0">
                <a:pos x="connsiteX1" y="connsiteY1"/>
              </a:cxn>
              <a:cxn ang="0">
                <a:pos x="connsiteX2" y="connsiteY2"/>
              </a:cxn>
            </a:cxnLst>
            <a:rect l="l" t="t" r="r" b="b"/>
            <a:pathLst>
              <a:path w="2576945" h="1104472">
                <a:moveTo>
                  <a:pt x="0" y="0"/>
                </a:moveTo>
                <a:cubicBezTo>
                  <a:pt x="349332" y="545770"/>
                  <a:pt x="853044" y="1097479"/>
                  <a:pt x="1282535" y="1104406"/>
                </a:cubicBezTo>
                <a:cubicBezTo>
                  <a:pt x="1712026" y="1111333"/>
                  <a:pt x="2067295" y="573479"/>
                  <a:pt x="2576945" y="41564"/>
                </a:cubicBezTo>
              </a:path>
            </a:pathLst>
          </a:custGeom>
          <a:noFill/>
          <a:ln w="9525"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フリーフォーム 29">
            <a:extLst>
              <a:ext uri="{FF2B5EF4-FFF2-40B4-BE49-F238E27FC236}">
                <a16:creationId xmlns:a16="http://schemas.microsoft.com/office/drawing/2014/main" id="{806CF7A1-5C3D-094A-A2BA-3F10457D21F6}"/>
              </a:ext>
            </a:extLst>
          </p:cNvPr>
          <p:cNvSpPr/>
          <p:nvPr/>
        </p:nvSpPr>
        <p:spPr bwMode="auto">
          <a:xfrm>
            <a:off x="4322409" y="5161638"/>
            <a:ext cx="2576945" cy="1104472"/>
          </a:xfrm>
          <a:custGeom>
            <a:avLst/>
            <a:gdLst>
              <a:gd name="connsiteX0" fmla="*/ 0 w 2576945"/>
              <a:gd name="connsiteY0" fmla="*/ 0 h 1098534"/>
              <a:gd name="connsiteX1" fmla="*/ 1128155 w 2576945"/>
              <a:gd name="connsiteY1" fmla="*/ 1098468 h 1098534"/>
              <a:gd name="connsiteX2" fmla="*/ 2576945 w 2576945"/>
              <a:gd name="connsiteY2" fmla="*/ 41564 h 1098534"/>
              <a:gd name="connsiteX0" fmla="*/ 0 w 2576945"/>
              <a:gd name="connsiteY0" fmla="*/ 0 h 1098534"/>
              <a:gd name="connsiteX1" fmla="*/ 1252846 w 2576945"/>
              <a:gd name="connsiteY1" fmla="*/ 1098468 h 1098534"/>
              <a:gd name="connsiteX2" fmla="*/ 2576945 w 2576945"/>
              <a:gd name="connsiteY2" fmla="*/ 41564 h 1098534"/>
              <a:gd name="connsiteX0" fmla="*/ 0 w 2576945"/>
              <a:gd name="connsiteY0" fmla="*/ 0 h 1104472"/>
              <a:gd name="connsiteX1" fmla="*/ 1282535 w 2576945"/>
              <a:gd name="connsiteY1" fmla="*/ 1104406 h 1104472"/>
              <a:gd name="connsiteX2" fmla="*/ 2576945 w 2576945"/>
              <a:gd name="connsiteY2" fmla="*/ 41564 h 1104472"/>
            </a:gdLst>
            <a:ahLst/>
            <a:cxnLst>
              <a:cxn ang="0">
                <a:pos x="connsiteX0" y="connsiteY0"/>
              </a:cxn>
              <a:cxn ang="0">
                <a:pos x="connsiteX1" y="connsiteY1"/>
              </a:cxn>
              <a:cxn ang="0">
                <a:pos x="connsiteX2" y="connsiteY2"/>
              </a:cxn>
            </a:cxnLst>
            <a:rect l="l" t="t" r="r" b="b"/>
            <a:pathLst>
              <a:path w="2576945" h="1104472">
                <a:moveTo>
                  <a:pt x="0" y="0"/>
                </a:moveTo>
                <a:cubicBezTo>
                  <a:pt x="349332" y="545770"/>
                  <a:pt x="853044" y="1097479"/>
                  <a:pt x="1282535" y="1104406"/>
                </a:cubicBezTo>
                <a:cubicBezTo>
                  <a:pt x="1712026" y="1111333"/>
                  <a:pt x="2067295" y="573479"/>
                  <a:pt x="2576945" y="41564"/>
                </a:cubicBezTo>
              </a:path>
            </a:pathLst>
          </a:custGeom>
          <a:noFill/>
          <a:ln w="9525"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テキスト ボックス 30">
            <a:extLst>
              <a:ext uri="{FF2B5EF4-FFF2-40B4-BE49-F238E27FC236}">
                <a16:creationId xmlns:a16="http://schemas.microsoft.com/office/drawing/2014/main" id="{4DDD3DC9-52B4-0440-BF2C-983070A2A664}"/>
              </a:ext>
            </a:extLst>
          </p:cNvPr>
          <p:cNvSpPr txBox="1"/>
          <p:nvPr/>
        </p:nvSpPr>
        <p:spPr>
          <a:xfrm>
            <a:off x="6164304" y="5859715"/>
            <a:ext cx="2087431" cy="307777"/>
          </a:xfrm>
          <a:prstGeom prst="rect">
            <a:avLst/>
          </a:prstGeom>
          <a:noFill/>
        </p:spPr>
        <p:txBody>
          <a:bodyPr wrap="none" rtlCol="0">
            <a:spAutoFit/>
          </a:bodyPr>
          <a:lstStyle/>
          <a:p>
            <a:r>
              <a:rPr kumimoji="1" lang="en-US" altLang="ja-JP" sz="1400" dirty="0">
                <a:solidFill>
                  <a:schemeClr val="tx1"/>
                </a:solidFill>
              </a:rPr>
              <a:t>Indicates the same content</a:t>
            </a:r>
            <a:endParaRPr kumimoji="1" lang="ja-JP" altLang="en-US" sz="1400">
              <a:solidFill>
                <a:schemeClr val="tx1"/>
              </a:solidFill>
            </a:endParaRPr>
          </a:p>
        </p:txBody>
      </p:sp>
      <p:cxnSp>
        <p:nvCxnSpPr>
          <p:cNvPr id="33" name="直線矢印コネクタ 32">
            <a:extLst>
              <a:ext uri="{FF2B5EF4-FFF2-40B4-BE49-F238E27FC236}">
                <a16:creationId xmlns:a16="http://schemas.microsoft.com/office/drawing/2014/main" id="{D06917D1-5E58-D74B-BE8D-4C72DC711057}"/>
              </a:ext>
            </a:extLst>
          </p:cNvPr>
          <p:cNvCxnSpPr>
            <a:stCxn id="13" idx="3"/>
            <a:endCxn id="26" idx="1"/>
          </p:cNvCxnSpPr>
          <p:nvPr/>
        </p:nvCxnSpPr>
        <p:spPr bwMode="auto">
          <a:xfrm>
            <a:off x="4320745" y="4807141"/>
            <a:ext cx="53803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9E294148-00C6-7B4C-9725-850C93559F3B}"/>
              </a:ext>
            </a:extLst>
          </p:cNvPr>
          <p:cNvCxnSpPr/>
          <p:nvPr/>
        </p:nvCxnSpPr>
        <p:spPr bwMode="auto">
          <a:xfrm>
            <a:off x="4320744" y="5115062"/>
            <a:ext cx="53803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99D24E4-8417-F447-B92C-36F9840B80D3}"/>
              </a:ext>
            </a:extLst>
          </p:cNvPr>
          <p:cNvSpPr txBox="1"/>
          <p:nvPr/>
        </p:nvSpPr>
        <p:spPr>
          <a:xfrm>
            <a:off x="4166005" y="4496254"/>
            <a:ext cx="954044" cy="307777"/>
          </a:xfrm>
          <a:prstGeom prst="rect">
            <a:avLst/>
          </a:prstGeom>
          <a:noFill/>
        </p:spPr>
        <p:txBody>
          <a:bodyPr wrap="none" rtlCol="0">
            <a:spAutoFit/>
          </a:bodyPr>
          <a:lstStyle/>
          <a:p>
            <a:r>
              <a:rPr kumimoji="1" lang="en-US" altLang="ja-JP" sz="1400" dirty="0">
                <a:solidFill>
                  <a:srgbClr val="FF0000"/>
                </a:solidFill>
              </a:rPr>
              <a:t>May differ</a:t>
            </a:r>
            <a:endParaRPr kumimoji="1" lang="ja-JP" altLang="en-US" sz="1400">
              <a:solidFill>
                <a:srgbClr val="FF0000"/>
              </a:solidFill>
            </a:endParaRPr>
          </a:p>
        </p:txBody>
      </p:sp>
    </p:spTree>
    <p:extLst>
      <p:ext uri="{BB962C8B-B14F-4D97-AF65-F5344CB8AC3E}">
        <p14:creationId xmlns:p14="http://schemas.microsoft.com/office/powerpoint/2010/main" val="3925755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TIM</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415466020"/>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1005</a:t>
                      </a:r>
                      <a:endParaRPr kumimoji="1" lang="ja-JP" altLang="en-US" sz="1200"/>
                    </a:p>
                  </a:txBody>
                  <a:tcPr/>
                </a:tc>
                <a:tc>
                  <a:txBody>
                    <a:bodyPr/>
                    <a:lstStyle/>
                    <a:p>
                      <a:r>
                        <a:rPr kumimoji="1" lang="en-US" altLang="ja-JP" sz="1200" dirty="0"/>
                        <a:t>What is the RA field of an </a:t>
                      </a:r>
                      <a:r>
                        <a:rPr kumimoji="1" lang="en-US" altLang="ja-JP" sz="1200" dirty="0" err="1"/>
                        <a:t>eBCS</a:t>
                      </a:r>
                      <a:r>
                        <a:rPr kumimoji="1" lang="en-US" altLang="ja-JP" sz="1200" dirty="0"/>
                        <a:t> Data frame set to? If it is set to broadcast address, it means that all STAs including legacy (non-</a:t>
                      </a:r>
                      <a:r>
                        <a:rPr kumimoji="1" lang="en-US" altLang="ja-JP" sz="1200" dirty="0" err="1"/>
                        <a:t>eBCS</a:t>
                      </a:r>
                      <a:r>
                        <a:rPr kumimoji="1" lang="en-US" altLang="ja-JP" sz="1200" dirty="0"/>
                        <a:t>) STAs would attempt to parse the frame. This can have a power impact on the STAs. It may also confuse legacy STAs when they see broadcast Data frames from its associated AP during non-DTIM intervals.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8070030" cy="1754326"/>
          </a:xfrm>
          <a:prstGeom prst="rect">
            <a:avLst/>
          </a:prstGeom>
          <a:noFill/>
        </p:spPr>
        <p:txBody>
          <a:bodyPr wrap="none" rtlCol="0">
            <a:spAutoFit/>
          </a:bodyPr>
          <a:lstStyle/>
          <a:p>
            <a:r>
              <a:rPr kumimoji="1" lang="en-US" altLang="ja-JP" sz="1800" dirty="0">
                <a:solidFill>
                  <a:schemeClr val="tx1"/>
                </a:solidFill>
              </a:rPr>
              <a:t>Modify not to use the Traffic Indicator in the TIM element for the EBCS Data frames</a:t>
            </a:r>
          </a:p>
          <a:p>
            <a:r>
              <a:rPr kumimoji="1" lang="en-US" altLang="ja-JP" sz="1800" dirty="0">
                <a:solidFill>
                  <a:schemeClr val="tx1"/>
                </a:solidFill>
              </a:rPr>
              <a:t>(RA: Group address but not broadcast).</a:t>
            </a:r>
          </a:p>
          <a:p>
            <a:r>
              <a:rPr kumimoji="1" lang="en-US" altLang="ja-JP" sz="1800" dirty="0">
                <a:solidFill>
                  <a:schemeClr val="tx1"/>
                </a:solidFill>
              </a:rPr>
              <a:t>(EBCS Info frame uses the Traffic Indicator in the TIM element.)</a:t>
            </a:r>
          </a:p>
          <a:p>
            <a:endParaRPr kumimoji="1" lang="en-US" altLang="ja-JP" sz="1800" dirty="0">
              <a:solidFill>
                <a:schemeClr val="tx1"/>
              </a:solidFill>
            </a:endParaRPr>
          </a:p>
          <a:p>
            <a:r>
              <a:rPr kumimoji="1" lang="en-US" altLang="ja-JP" sz="1800" dirty="0">
                <a:solidFill>
                  <a:schemeClr val="tx1"/>
                </a:solidFill>
              </a:rPr>
              <a:t>And</a:t>
            </a:r>
          </a:p>
          <a:p>
            <a:r>
              <a:rPr kumimoji="1" lang="en-US" altLang="ja-JP" sz="1800" dirty="0">
                <a:solidFill>
                  <a:schemeClr val="tx1"/>
                </a:solidFill>
              </a:rPr>
              <a:t>Make EBCS TIM element (similar to the TIM element) for the EBCS Data frames.</a:t>
            </a:r>
          </a:p>
        </p:txBody>
      </p:sp>
      <p:sp>
        <p:nvSpPr>
          <p:cNvPr id="12" name="正方形/長方形 11">
            <a:extLst>
              <a:ext uri="{FF2B5EF4-FFF2-40B4-BE49-F238E27FC236}">
                <a16:creationId xmlns:a16="http://schemas.microsoft.com/office/drawing/2014/main" id="{ED4571CF-15FF-AB4B-BB37-03419994909A}"/>
              </a:ext>
            </a:extLst>
          </p:cNvPr>
          <p:cNvSpPr/>
          <p:nvPr/>
        </p:nvSpPr>
        <p:spPr bwMode="auto">
          <a:xfrm>
            <a:off x="1703512"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EID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DF1808ED-286F-774E-82DF-3F670A031091}"/>
              </a:ext>
            </a:extLst>
          </p:cNvPr>
          <p:cNvSpPr/>
          <p:nvPr/>
        </p:nvSpPr>
        <p:spPr bwMode="auto">
          <a:xfrm>
            <a:off x="2365485"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Len</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3C106E3D-132B-9749-8A8F-459C365350FB}"/>
              </a:ext>
            </a:extLst>
          </p:cNvPr>
          <p:cNvSpPr/>
          <p:nvPr/>
        </p:nvSpPr>
        <p:spPr bwMode="auto">
          <a:xfrm>
            <a:off x="3013556" y="5589240"/>
            <a:ext cx="3874531"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Bitmap of Content 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736403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55B3-5460-6545-A1BF-4B30AC8457EC}"/>
              </a:ext>
            </a:extLst>
          </p:cNvPr>
          <p:cNvSpPr>
            <a:spLocks noGrp="1"/>
          </p:cNvSpPr>
          <p:nvPr>
            <p:ph type="title"/>
          </p:nvPr>
        </p:nvSpPr>
        <p:spPr/>
        <p:txBody>
          <a:bodyPr/>
          <a:lstStyle/>
          <a:p>
            <a:r>
              <a:rPr kumimoji="1" lang="en-US" altLang="ja-JP" dirty="0"/>
              <a:t>EBCS DL</a:t>
            </a:r>
            <a:endParaRPr kumimoji="1" lang="ja-JP" altLang="en-US"/>
          </a:p>
        </p:txBody>
      </p:sp>
      <p:sp>
        <p:nvSpPr>
          <p:cNvPr id="4" name="スライド番号プレースホルダー 3">
            <a:extLst>
              <a:ext uri="{FF2B5EF4-FFF2-40B4-BE49-F238E27FC236}">
                <a16:creationId xmlns:a16="http://schemas.microsoft.com/office/drawing/2014/main" id="{DBF4FE80-1BDD-2D4E-8066-A538A0D147C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a:extLst>
              <a:ext uri="{FF2B5EF4-FFF2-40B4-BE49-F238E27FC236}">
                <a16:creationId xmlns:a16="http://schemas.microsoft.com/office/drawing/2014/main" id="{8336C807-EF5A-0940-BABD-226A926C0B2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A4E711B-ECFB-524A-8CA6-E0520FCB01D0}"/>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3288122-EA5A-3743-A58A-C6F98C223482}"/>
              </a:ext>
            </a:extLst>
          </p:cNvPr>
          <p:cNvSpPr txBox="1"/>
          <p:nvPr/>
        </p:nvSpPr>
        <p:spPr>
          <a:xfrm>
            <a:off x="4727848" y="1846141"/>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24DF04CC-231F-8F42-ACB2-9D0952169025}"/>
              </a:ext>
            </a:extLst>
          </p:cNvPr>
          <p:cNvSpPr txBox="1"/>
          <p:nvPr/>
        </p:nvSpPr>
        <p:spPr>
          <a:xfrm>
            <a:off x="8400256" y="1854780"/>
            <a:ext cx="127631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Receiver</a:t>
            </a:r>
            <a:endParaRPr kumimoji="1" lang="ja-JP" altLang="en-US"/>
          </a:p>
        </p:txBody>
      </p:sp>
      <p:cxnSp>
        <p:nvCxnSpPr>
          <p:cNvPr id="10" name="直線矢印コネクタ 9">
            <a:extLst>
              <a:ext uri="{FF2B5EF4-FFF2-40B4-BE49-F238E27FC236}">
                <a16:creationId xmlns:a16="http://schemas.microsoft.com/office/drawing/2014/main" id="{DF668170-0747-494A-86AB-4E444096BB91}"/>
              </a:ext>
            </a:extLst>
          </p:cNvPr>
          <p:cNvCxnSpPr>
            <a:cxnSpLocks/>
            <a:stCxn id="8" idx="3"/>
            <a:endCxn id="9" idx="1"/>
          </p:cNvCxnSpPr>
          <p:nvPr/>
        </p:nvCxnSpPr>
        <p:spPr bwMode="auto">
          <a:xfrm>
            <a:off x="5306853" y="2076974"/>
            <a:ext cx="3093403" cy="8639"/>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1" name="円柱 10">
            <a:extLst>
              <a:ext uri="{FF2B5EF4-FFF2-40B4-BE49-F238E27FC236}">
                <a16:creationId xmlns:a16="http://schemas.microsoft.com/office/drawing/2014/main" id="{F6237826-2C13-C341-A5A4-A074FC23B496}"/>
              </a:ext>
            </a:extLst>
          </p:cNvPr>
          <p:cNvSpPr/>
          <p:nvPr/>
        </p:nvSpPr>
        <p:spPr bwMode="auto">
          <a:xfrm>
            <a:off x="1226270" y="1802330"/>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直線矢印コネクタ 11">
            <a:extLst>
              <a:ext uri="{FF2B5EF4-FFF2-40B4-BE49-F238E27FC236}">
                <a16:creationId xmlns:a16="http://schemas.microsoft.com/office/drawing/2014/main" id="{A7AEC97F-4CEF-8040-B127-5C1B08C66CE6}"/>
              </a:ext>
            </a:extLst>
          </p:cNvPr>
          <p:cNvCxnSpPr>
            <a:cxnSpLocks/>
            <a:stCxn id="11" idx="4"/>
            <a:endCxn id="8" idx="1"/>
          </p:cNvCxnSpPr>
          <p:nvPr/>
        </p:nvCxnSpPr>
        <p:spPr bwMode="auto">
          <a:xfrm>
            <a:off x="2438460" y="2054358"/>
            <a:ext cx="2289388" cy="2261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3770A67-1F8D-2440-B844-824EEEB97C1F}"/>
              </a:ext>
            </a:extLst>
          </p:cNvPr>
          <p:cNvSpPr txBox="1"/>
          <p:nvPr/>
        </p:nvSpPr>
        <p:spPr>
          <a:xfrm>
            <a:off x="1208636" y="2306386"/>
            <a:ext cx="1247457" cy="523220"/>
          </a:xfrm>
          <a:prstGeom prst="rect">
            <a:avLst/>
          </a:prstGeom>
          <a:noFill/>
        </p:spPr>
        <p:txBody>
          <a:bodyPr wrap="none" rtlCol="0">
            <a:spAutoFit/>
          </a:bodyPr>
          <a:lstStyle/>
          <a:p>
            <a:r>
              <a:rPr kumimoji="1" lang="en-US" altLang="ja-JP" sz="1400" dirty="0">
                <a:solidFill>
                  <a:schemeClr val="tx1"/>
                </a:solidFill>
              </a:rPr>
              <a:t>IPv4 Multicast</a:t>
            </a:r>
          </a:p>
          <a:p>
            <a:r>
              <a:rPr kumimoji="1" lang="en-US" altLang="ja-JP" sz="1400" dirty="0">
                <a:solidFill>
                  <a:schemeClr val="tx1"/>
                </a:solidFill>
              </a:rPr>
              <a:t>(RFC1112)</a:t>
            </a:r>
            <a:endParaRPr kumimoji="1" lang="ja-JP" altLang="en-US" sz="1400">
              <a:solidFill>
                <a:schemeClr val="tx1"/>
              </a:solidFill>
            </a:endParaRPr>
          </a:p>
        </p:txBody>
      </p:sp>
      <p:sp>
        <p:nvSpPr>
          <p:cNvPr id="18" name="テキスト ボックス 17">
            <a:extLst>
              <a:ext uri="{FF2B5EF4-FFF2-40B4-BE49-F238E27FC236}">
                <a16:creationId xmlns:a16="http://schemas.microsoft.com/office/drawing/2014/main" id="{DB3808C1-8FD4-A641-AC21-3EA02AD301B6}"/>
              </a:ext>
            </a:extLst>
          </p:cNvPr>
          <p:cNvSpPr txBox="1"/>
          <p:nvPr/>
        </p:nvSpPr>
        <p:spPr>
          <a:xfrm>
            <a:off x="2855640" y="2131302"/>
            <a:ext cx="889987" cy="307777"/>
          </a:xfrm>
          <a:prstGeom prst="rect">
            <a:avLst/>
          </a:prstGeom>
          <a:noFill/>
        </p:spPr>
        <p:txBody>
          <a:bodyPr wrap="none" rtlCol="0">
            <a:spAutoFit/>
          </a:bodyPr>
          <a:lstStyle/>
          <a:p>
            <a:r>
              <a:rPr kumimoji="1" lang="en-US" altLang="ja-JP" sz="1400" dirty="0" err="1">
                <a:solidFill>
                  <a:schemeClr val="tx1"/>
                </a:solidFill>
              </a:rPr>
              <a:t>Dst</a:t>
            </a:r>
            <a:r>
              <a:rPr kumimoji="1" lang="en-US" altLang="ja-JP" sz="1400" dirty="0">
                <a:solidFill>
                  <a:schemeClr val="tx1"/>
                </a:solidFill>
              </a:rPr>
              <a:t> MAC</a:t>
            </a:r>
            <a:endParaRPr kumimoji="1" lang="ja-JP" altLang="en-US" sz="1400">
              <a:solidFill>
                <a:schemeClr val="tx1"/>
              </a:solidFill>
            </a:endParaRPr>
          </a:p>
        </p:txBody>
      </p:sp>
      <p:sp>
        <p:nvSpPr>
          <p:cNvPr id="19" name="テキスト ボックス 18">
            <a:extLst>
              <a:ext uri="{FF2B5EF4-FFF2-40B4-BE49-F238E27FC236}">
                <a16:creationId xmlns:a16="http://schemas.microsoft.com/office/drawing/2014/main" id="{21F9BBD9-7CF6-7D43-8EC1-0B9637E556F5}"/>
              </a:ext>
            </a:extLst>
          </p:cNvPr>
          <p:cNvSpPr txBox="1"/>
          <p:nvPr/>
        </p:nvSpPr>
        <p:spPr>
          <a:xfrm>
            <a:off x="2639616"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0" name="テキスト ボックス 19">
            <a:extLst>
              <a:ext uri="{FF2B5EF4-FFF2-40B4-BE49-F238E27FC236}">
                <a16:creationId xmlns:a16="http://schemas.microsoft.com/office/drawing/2014/main" id="{F554B720-3740-B64D-92F8-415B6B6C9437}"/>
              </a:ext>
            </a:extLst>
          </p:cNvPr>
          <p:cNvSpPr txBox="1"/>
          <p:nvPr/>
        </p:nvSpPr>
        <p:spPr>
          <a:xfrm>
            <a:off x="1191003" y="2790529"/>
            <a:ext cx="1247457" cy="523220"/>
          </a:xfrm>
          <a:prstGeom prst="rect">
            <a:avLst/>
          </a:prstGeom>
          <a:noFill/>
        </p:spPr>
        <p:txBody>
          <a:bodyPr wrap="none" rtlCol="0">
            <a:spAutoFit/>
          </a:bodyPr>
          <a:lstStyle/>
          <a:p>
            <a:r>
              <a:rPr kumimoji="1" lang="en-US" altLang="ja-JP" sz="1400" dirty="0">
                <a:solidFill>
                  <a:schemeClr val="tx1"/>
                </a:solidFill>
              </a:rPr>
              <a:t>IPv6 Multicast</a:t>
            </a:r>
          </a:p>
          <a:p>
            <a:r>
              <a:rPr kumimoji="1" lang="en-US" altLang="ja-JP" sz="1400" dirty="0">
                <a:solidFill>
                  <a:schemeClr val="tx1"/>
                </a:solidFill>
              </a:rPr>
              <a:t>(RFC2464)</a:t>
            </a:r>
            <a:endParaRPr kumimoji="1" lang="ja-JP" altLang="en-US" sz="1400">
              <a:solidFill>
                <a:schemeClr val="tx1"/>
              </a:solidFill>
            </a:endParaRPr>
          </a:p>
        </p:txBody>
      </p:sp>
      <p:sp>
        <p:nvSpPr>
          <p:cNvPr id="21" name="テキスト ボックス 20">
            <a:extLst>
              <a:ext uri="{FF2B5EF4-FFF2-40B4-BE49-F238E27FC236}">
                <a16:creationId xmlns:a16="http://schemas.microsoft.com/office/drawing/2014/main" id="{87F7DA9F-B966-2242-93B9-7B110424CE94}"/>
              </a:ext>
            </a:extLst>
          </p:cNvPr>
          <p:cNvSpPr txBox="1"/>
          <p:nvPr/>
        </p:nvSpPr>
        <p:spPr>
          <a:xfrm>
            <a:off x="2621983"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sp>
        <p:nvSpPr>
          <p:cNvPr id="22" name="テキスト ボックス 21">
            <a:extLst>
              <a:ext uri="{FF2B5EF4-FFF2-40B4-BE49-F238E27FC236}">
                <a16:creationId xmlns:a16="http://schemas.microsoft.com/office/drawing/2014/main" id="{38125CC8-A4B4-4C42-9175-0AAA9300BD45}"/>
              </a:ext>
            </a:extLst>
          </p:cNvPr>
          <p:cNvSpPr txBox="1"/>
          <p:nvPr/>
        </p:nvSpPr>
        <p:spPr>
          <a:xfrm>
            <a:off x="1055440" y="3408017"/>
            <a:ext cx="10654455" cy="738664"/>
          </a:xfrm>
          <a:prstGeom prst="rect">
            <a:avLst/>
          </a:prstGeom>
          <a:noFill/>
        </p:spPr>
        <p:txBody>
          <a:bodyPr wrap="none" rtlCol="0">
            <a:spAutoFit/>
          </a:bodyPr>
          <a:lstStyle/>
          <a:p>
            <a:r>
              <a:rPr kumimoji="1" lang="en-US" altLang="ja-JP" sz="1400" dirty="0">
                <a:solidFill>
                  <a:schemeClr val="tx1"/>
                </a:solidFill>
              </a:rPr>
              <a:t>If the combination of the source IP address, the destination IP address and the destination UDP port of the packet is in the dot11EBCSContentList,</a:t>
            </a:r>
          </a:p>
          <a:p>
            <a:r>
              <a:rPr kumimoji="1" lang="en-US" altLang="ja-JP" sz="1400" dirty="0">
                <a:solidFill>
                  <a:schemeClr val="tx1"/>
                </a:solidFill>
              </a:rPr>
              <a:t>the AP uses EBCS to forward the frames.</a:t>
            </a:r>
          </a:p>
          <a:p>
            <a:r>
              <a:rPr kumimoji="1" lang="en-US" altLang="ja-JP" sz="1400" dirty="0">
                <a:solidFill>
                  <a:schemeClr val="tx1"/>
                </a:solidFill>
              </a:rPr>
              <a:t>Otherwise, the AP uses GTKSA to forward the frames. (If associated STA exists)</a:t>
            </a:r>
            <a:endParaRPr kumimoji="1" lang="ja-JP" altLang="en-US" sz="1400">
              <a:solidFill>
                <a:schemeClr val="tx1"/>
              </a:solidFill>
            </a:endParaRPr>
          </a:p>
        </p:txBody>
      </p:sp>
      <p:sp>
        <p:nvSpPr>
          <p:cNvPr id="23" name="テキスト ボックス 22">
            <a:extLst>
              <a:ext uri="{FF2B5EF4-FFF2-40B4-BE49-F238E27FC236}">
                <a16:creationId xmlns:a16="http://schemas.microsoft.com/office/drawing/2014/main" id="{4043F586-DD25-E443-8A21-F1C5C4A39EA5}"/>
              </a:ext>
            </a:extLst>
          </p:cNvPr>
          <p:cNvSpPr txBox="1"/>
          <p:nvPr/>
        </p:nvSpPr>
        <p:spPr>
          <a:xfrm>
            <a:off x="6621663" y="2152497"/>
            <a:ext cx="434734" cy="307777"/>
          </a:xfrm>
          <a:prstGeom prst="rect">
            <a:avLst/>
          </a:prstGeom>
          <a:noFill/>
        </p:spPr>
        <p:txBody>
          <a:bodyPr wrap="none" rtlCol="0">
            <a:spAutoFit/>
          </a:bodyPr>
          <a:lstStyle/>
          <a:p>
            <a:r>
              <a:rPr kumimoji="1" lang="en-US" altLang="ja-JP" sz="1400" dirty="0">
                <a:solidFill>
                  <a:schemeClr val="tx1"/>
                </a:solidFill>
              </a:rPr>
              <a:t>RA</a:t>
            </a:r>
            <a:endParaRPr kumimoji="1" lang="ja-JP" altLang="en-US" sz="1400">
              <a:solidFill>
                <a:schemeClr val="tx1"/>
              </a:solidFill>
            </a:endParaRPr>
          </a:p>
        </p:txBody>
      </p:sp>
      <p:sp>
        <p:nvSpPr>
          <p:cNvPr id="24" name="テキスト ボックス 23">
            <a:extLst>
              <a:ext uri="{FF2B5EF4-FFF2-40B4-BE49-F238E27FC236}">
                <a16:creationId xmlns:a16="http://schemas.microsoft.com/office/drawing/2014/main" id="{883C0CC7-72B4-7C46-8D4F-003EDF1FD3DC}"/>
              </a:ext>
            </a:extLst>
          </p:cNvPr>
          <p:cNvSpPr txBox="1"/>
          <p:nvPr/>
        </p:nvSpPr>
        <p:spPr>
          <a:xfrm>
            <a:off x="6073050"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5" name="テキスト ボックス 24">
            <a:extLst>
              <a:ext uri="{FF2B5EF4-FFF2-40B4-BE49-F238E27FC236}">
                <a16:creationId xmlns:a16="http://schemas.microsoft.com/office/drawing/2014/main" id="{8CA4F6D5-C2D6-9D45-A29B-2F3468126981}"/>
              </a:ext>
            </a:extLst>
          </p:cNvPr>
          <p:cNvSpPr txBox="1"/>
          <p:nvPr/>
        </p:nvSpPr>
        <p:spPr>
          <a:xfrm>
            <a:off x="6055417"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cxnSp>
        <p:nvCxnSpPr>
          <p:cNvPr id="27" name="直線矢印コネクタ 26">
            <a:extLst>
              <a:ext uri="{FF2B5EF4-FFF2-40B4-BE49-F238E27FC236}">
                <a16:creationId xmlns:a16="http://schemas.microsoft.com/office/drawing/2014/main" id="{B8A446BA-2D50-A74D-830C-92C97620D6D3}"/>
              </a:ext>
            </a:extLst>
          </p:cNvPr>
          <p:cNvCxnSpPr>
            <a:stCxn id="19" idx="3"/>
            <a:endCxn id="24" idx="1"/>
          </p:cNvCxnSpPr>
          <p:nvPr/>
        </p:nvCxnSpPr>
        <p:spPr bwMode="auto">
          <a:xfrm>
            <a:off x="4140348" y="2558414"/>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直線矢印コネクタ 27">
            <a:extLst>
              <a:ext uri="{FF2B5EF4-FFF2-40B4-BE49-F238E27FC236}">
                <a16:creationId xmlns:a16="http://schemas.microsoft.com/office/drawing/2014/main" id="{C38E267C-F2EA-494F-8AE8-EE2A17DD25D8}"/>
              </a:ext>
            </a:extLst>
          </p:cNvPr>
          <p:cNvCxnSpPr/>
          <p:nvPr/>
        </p:nvCxnSpPr>
        <p:spPr bwMode="auto">
          <a:xfrm>
            <a:off x="4122715" y="3052139"/>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B490E483-07AB-7F44-A6F9-D775D051096E}"/>
              </a:ext>
            </a:extLst>
          </p:cNvPr>
          <p:cNvSpPr txBox="1"/>
          <p:nvPr/>
        </p:nvSpPr>
        <p:spPr>
          <a:xfrm>
            <a:off x="1240751" y="4427338"/>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30" name="テキスト ボックス 29">
            <a:extLst>
              <a:ext uri="{FF2B5EF4-FFF2-40B4-BE49-F238E27FC236}">
                <a16:creationId xmlns:a16="http://schemas.microsoft.com/office/drawing/2014/main" id="{9AC0A2F6-6D11-BF4B-8498-F46AB197389F}"/>
              </a:ext>
            </a:extLst>
          </p:cNvPr>
          <p:cNvSpPr txBox="1"/>
          <p:nvPr/>
        </p:nvSpPr>
        <p:spPr>
          <a:xfrm>
            <a:off x="1723575" y="4427338"/>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449EC6C7-453C-A847-B83D-59D1A5AC58F9}"/>
              </a:ext>
            </a:extLst>
          </p:cNvPr>
          <p:cNvSpPr txBox="1"/>
          <p:nvPr/>
        </p:nvSpPr>
        <p:spPr>
          <a:xfrm>
            <a:off x="2187163" y="4427338"/>
            <a:ext cx="112723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Count</a:t>
            </a:r>
            <a:endParaRPr kumimoji="1" lang="ja-JP" altLang="en-US" sz="1400">
              <a:solidFill>
                <a:schemeClr val="tx1"/>
              </a:solidFill>
            </a:endParaRPr>
          </a:p>
        </p:txBody>
      </p:sp>
      <p:sp>
        <p:nvSpPr>
          <p:cNvPr id="33" name="テキスト ボックス 32">
            <a:extLst>
              <a:ext uri="{FF2B5EF4-FFF2-40B4-BE49-F238E27FC236}">
                <a16:creationId xmlns:a16="http://schemas.microsoft.com/office/drawing/2014/main" id="{E7DB48CB-16D8-A64C-B10B-93B617E25712}"/>
              </a:ext>
            </a:extLst>
          </p:cNvPr>
          <p:cNvSpPr txBox="1"/>
          <p:nvPr/>
        </p:nvSpPr>
        <p:spPr>
          <a:xfrm>
            <a:off x="3314395" y="4427338"/>
            <a:ext cx="115608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Period</a:t>
            </a:r>
            <a:endParaRPr kumimoji="1" lang="ja-JP" altLang="en-US" sz="1400">
              <a:solidFill>
                <a:schemeClr val="tx1"/>
              </a:solidFill>
            </a:endParaRPr>
          </a:p>
        </p:txBody>
      </p:sp>
      <p:sp>
        <p:nvSpPr>
          <p:cNvPr id="34" name="テキスト ボックス 33">
            <a:extLst>
              <a:ext uri="{FF2B5EF4-FFF2-40B4-BE49-F238E27FC236}">
                <a16:creationId xmlns:a16="http://schemas.microsoft.com/office/drawing/2014/main" id="{ACA45AB8-520C-4741-9EAD-E02ECA7E80E4}"/>
              </a:ext>
            </a:extLst>
          </p:cNvPr>
          <p:cNvSpPr txBox="1"/>
          <p:nvPr/>
        </p:nvSpPr>
        <p:spPr>
          <a:xfrm>
            <a:off x="4470481" y="4427338"/>
            <a:ext cx="130676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Control</a:t>
            </a:r>
            <a:endParaRPr kumimoji="1" lang="ja-JP" altLang="en-US" sz="1400">
              <a:solidFill>
                <a:schemeClr val="tx1"/>
              </a:solidFill>
            </a:endParaRPr>
          </a:p>
        </p:txBody>
      </p:sp>
      <p:sp>
        <p:nvSpPr>
          <p:cNvPr id="35" name="テキスト ボックス 34">
            <a:extLst>
              <a:ext uri="{FF2B5EF4-FFF2-40B4-BE49-F238E27FC236}">
                <a16:creationId xmlns:a16="http://schemas.microsoft.com/office/drawing/2014/main" id="{66BD2D75-D50F-DC4F-87F4-6EA8EBEBFDDE}"/>
              </a:ext>
            </a:extLst>
          </p:cNvPr>
          <p:cNvSpPr txBox="1"/>
          <p:nvPr/>
        </p:nvSpPr>
        <p:spPr>
          <a:xfrm>
            <a:off x="5780567" y="4427338"/>
            <a:ext cx="17656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Partial Virtual Bitmap</a:t>
            </a:r>
            <a:endParaRPr kumimoji="1" lang="ja-JP" altLang="en-US" sz="1400">
              <a:solidFill>
                <a:schemeClr val="tx1"/>
              </a:solidFill>
            </a:endParaRPr>
          </a:p>
        </p:txBody>
      </p:sp>
      <p:sp>
        <p:nvSpPr>
          <p:cNvPr id="36" name="テキスト ボックス 35">
            <a:extLst>
              <a:ext uri="{FF2B5EF4-FFF2-40B4-BE49-F238E27FC236}">
                <a16:creationId xmlns:a16="http://schemas.microsoft.com/office/drawing/2014/main" id="{F7EBCD70-9FA1-1142-803C-0565B6F63168}"/>
              </a:ext>
            </a:extLst>
          </p:cNvPr>
          <p:cNvSpPr txBox="1"/>
          <p:nvPr/>
        </p:nvSpPr>
        <p:spPr>
          <a:xfrm>
            <a:off x="3810652" y="4936744"/>
            <a:ext cx="1364541" cy="307777"/>
          </a:xfrm>
          <a:prstGeom prst="rect">
            <a:avLst/>
          </a:prstGeom>
          <a:solidFill>
            <a:schemeClr val="accent1">
              <a:lumMod val="40000"/>
              <a:lumOff val="60000"/>
            </a:schemeClr>
          </a:solidFill>
          <a:ln>
            <a:solidFill>
              <a:schemeClr val="tx1"/>
            </a:solidFill>
          </a:ln>
        </p:spPr>
        <p:txBody>
          <a:bodyPr wrap="none" rtlCol="0">
            <a:spAutoFit/>
          </a:bodyPr>
          <a:lstStyle/>
          <a:p>
            <a:r>
              <a:rPr kumimoji="1" lang="en-US" altLang="ja-JP" sz="1400" dirty="0">
                <a:solidFill>
                  <a:schemeClr val="tx1"/>
                </a:solidFill>
              </a:rPr>
              <a:t>Traffic Indicator</a:t>
            </a:r>
            <a:endParaRPr kumimoji="1" lang="ja-JP" altLang="en-US" sz="1400">
              <a:solidFill>
                <a:schemeClr val="tx1"/>
              </a:solidFill>
            </a:endParaRPr>
          </a:p>
        </p:txBody>
      </p:sp>
      <p:sp>
        <p:nvSpPr>
          <p:cNvPr id="37" name="テキスト ボックス 36">
            <a:extLst>
              <a:ext uri="{FF2B5EF4-FFF2-40B4-BE49-F238E27FC236}">
                <a16:creationId xmlns:a16="http://schemas.microsoft.com/office/drawing/2014/main" id="{601C0C13-FF92-0943-9498-03EBDE4DAA4E}"/>
              </a:ext>
            </a:extLst>
          </p:cNvPr>
          <p:cNvSpPr txBox="1"/>
          <p:nvPr/>
        </p:nvSpPr>
        <p:spPr>
          <a:xfrm>
            <a:off x="5175193" y="4936744"/>
            <a:ext cx="12041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Offset</a:t>
            </a:r>
            <a:endParaRPr kumimoji="1" lang="ja-JP" altLang="en-US" sz="1400">
              <a:solidFill>
                <a:schemeClr val="tx1"/>
              </a:solidFill>
            </a:endParaRPr>
          </a:p>
        </p:txBody>
      </p:sp>
      <p:cxnSp>
        <p:nvCxnSpPr>
          <p:cNvPr id="39" name="直線コネクタ 38">
            <a:extLst>
              <a:ext uri="{FF2B5EF4-FFF2-40B4-BE49-F238E27FC236}">
                <a16:creationId xmlns:a16="http://schemas.microsoft.com/office/drawing/2014/main" id="{BEC978CB-689D-0C4D-A184-9ACFC382C1E3}"/>
              </a:ext>
            </a:extLst>
          </p:cNvPr>
          <p:cNvCxnSpPr/>
          <p:nvPr/>
        </p:nvCxnSpPr>
        <p:spPr bwMode="auto">
          <a:xfrm flipH="1">
            <a:off x="3810652" y="4735115"/>
            <a:ext cx="659829"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直線コネクタ 40">
            <a:extLst>
              <a:ext uri="{FF2B5EF4-FFF2-40B4-BE49-F238E27FC236}">
                <a16:creationId xmlns:a16="http://schemas.microsoft.com/office/drawing/2014/main" id="{F31FAC19-F382-B74B-87A7-D8299FBCB755}"/>
              </a:ext>
            </a:extLst>
          </p:cNvPr>
          <p:cNvCxnSpPr/>
          <p:nvPr/>
        </p:nvCxnSpPr>
        <p:spPr bwMode="auto">
          <a:xfrm>
            <a:off x="5777249" y="4735115"/>
            <a:ext cx="602056"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テキスト ボックス 42">
            <a:extLst>
              <a:ext uri="{FF2B5EF4-FFF2-40B4-BE49-F238E27FC236}">
                <a16:creationId xmlns:a16="http://schemas.microsoft.com/office/drawing/2014/main" id="{058940A3-125B-C043-B9D1-A7A3AA700862}"/>
              </a:ext>
            </a:extLst>
          </p:cNvPr>
          <p:cNvSpPr txBox="1"/>
          <p:nvPr/>
        </p:nvSpPr>
        <p:spPr>
          <a:xfrm>
            <a:off x="4291586" y="5216114"/>
            <a:ext cx="402674" cy="261610"/>
          </a:xfrm>
          <a:prstGeom prst="rect">
            <a:avLst/>
          </a:prstGeom>
          <a:noFill/>
          <a:ln>
            <a:noFill/>
          </a:ln>
        </p:spPr>
        <p:txBody>
          <a:bodyPr wrap="none" rtlCol="0">
            <a:spAutoFit/>
          </a:bodyPr>
          <a:lstStyle/>
          <a:p>
            <a:r>
              <a:rPr kumimoji="1" lang="en-US" altLang="ja-JP" sz="1100" dirty="0">
                <a:solidFill>
                  <a:schemeClr val="tx1"/>
                </a:solidFill>
              </a:rPr>
              <a:t>1bit</a:t>
            </a:r>
            <a:endParaRPr kumimoji="1" lang="ja-JP" altLang="en-US" sz="1100">
              <a:solidFill>
                <a:schemeClr val="tx1"/>
              </a:solidFill>
            </a:endParaRPr>
          </a:p>
        </p:txBody>
      </p:sp>
      <p:sp>
        <p:nvSpPr>
          <p:cNvPr id="44" name="テキスト ボックス 43">
            <a:extLst>
              <a:ext uri="{FF2B5EF4-FFF2-40B4-BE49-F238E27FC236}">
                <a16:creationId xmlns:a16="http://schemas.microsoft.com/office/drawing/2014/main" id="{85C10DF1-13C2-FB44-A4B4-E614CBA18297}"/>
              </a:ext>
            </a:extLst>
          </p:cNvPr>
          <p:cNvSpPr txBox="1"/>
          <p:nvPr/>
        </p:nvSpPr>
        <p:spPr>
          <a:xfrm>
            <a:off x="7575203" y="4351968"/>
            <a:ext cx="4439036" cy="1169551"/>
          </a:xfrm>
          <a:prstGeom prst="rect">
            <a:avLst/>
          </a:prstGeom>
          <a:noFill/>
        </p:spPr>
        <p:txBody>
          <a:bodyPr wrap="none" rtlCol="0">
            <a:spAutoFit/>
          </a:bodyPr>
          <a:lstStyle/>
          <a:p>
            <a:r>
              <a:rPr kumimoji="1" lang="en-US" altLang="ja-JP" sz="1400" dirty="0">
                <a:solidFill>
                  <a:schemeClr val="tx1"/>
                </a:solidFill>
              </a:rPr>
              <a:t>In the current standard, the Traffic Indicator field is set to 1</a:t>
            </a:r>
          </a:p>
          <a:p>
            <a:r>
              <a:rPr kumimoji="1" lang="en-US" altLang="ja-JP" sz="1400" dirty="0">
                <a:solidFill>
                  <a:schemeClr val="tx1"/>
                </a:solidFill>
              </a:rPr>
              <a:t>when one or more group addressed MSDUs/MMPDUs</a:t>
            </a:r>
            <a:br>
              <a:rPr kumimoji="1" lang="en-US" altLang="ja-JP" sz="1400" dirty="0">
                <a:solidFill>
                  <a:schemeClr val="tx1"/>
                </a:solidFill>
              </a:rPr>
            </a:br>
            <a:r>
              <a:rPr kumimoji="1" lang="en-US" altLang="ja-JP" sz="1400" dirty="0">
                <a:solidFill>
                  <a:schemeClr val="tx1"/>
                </a:solidFill>
              </a:rPr>
              <a:t>are buffered at the AP.</a:t>
            </a:r>
          </a:p>
          <a:p>
            <a:r>
              <a:rPr kumimoji="1" lang="en-US" altLang="ja-JP" sz="1400" dirty="0">
                <a:solidFill>
                  <a:schemeClr val="tx1"/>
                </a:solidFill>
              </a:rPr>
              <a:t>Existing non-AP STA decides to wait the group addressed</a:t>
            </a:r>
            <a:br>
              <a:rPr kumimoji="1" lang="en-US" altLang="ja-JP" sz="1400" dirty="0">
                <a:solidFill>
                  <a:schemeClr val="tx1"/>
                </a:solidFill>
              </a:rPr>
            </a:br>
            <a:r>
              <a:rPr kumimoji="1" lang="en-US" altLang="ja-JP" sz="1400" dirty="0">
                <a:solidFill>
                  <a:schemeClr val="tx1"/>
                </a:solidFill>
              </a:rPr>
              <a:t>traffic by this bit.</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47E6FC2B-768F-B24B-975F-9CE7B706F12D}"/>
              </a:ext>
            </a:extLst>
          </p:cNvPr>
          <p:cNvSpPr txBox="1"/>
          <p:nvPr/>
        </p:nvSpPr>
        <p:spPr>
          <a:xfrm>
            <a:off x="1056893" y="5371289"/>
            <a:ext cx="6316088" cy="954107"/>
          </a:xfrm>
          <a:prstGeom prst="rect">
            <a:avLst/>
          </a:prstGeom>
          <a:noFill/>
        </p:spPr>
        <p:txBody>
          <a:bodyPr wrap="none" rtlCol="0">
            <a:spAutoFit/>
          </a:bodyPr>
          <a:lstStyle/>
          <a:p>
            <a:r>
              <a:rPr kumimoji="1" lang="en-US" altLang="ja-JP" sz="1400" dirty="0">
                <a:solidFill>
                  <a:schemeClr val="tx1"/>
                </a:solidFill>
              </a:rPr>
              <a:t>My proposal:</a:t>
            </a:r>
          </a:p>
          <a:p>
            <a:r>
              <a:rPr kumimoji="1" lang="en-US" altLang="ja-JP" sz="1400" dirty="0">
                <a:solidFill>
                  <a:schemeClr val="tx1"/>
                </a:solidFill>
              </a:rPr>
              <a:t>Modify not to use the Traffic Indicator in the TIM element for the EBCS Data frames</a:t>
            </a:r>
          </a:p>
          <a:p>
            <a:r>
              <a:rPr kumimoji="1" lang="en-US" altLang="ja-JP" sz="1400" dirty="0">
                <a:solidFill>
                  <a:schemeClr val="tx1"/>
                </a:solidFill>
              </a:rPr>
              <a:t>And</a:t>
            </a:r>
          </a:p>
          <a:p>
            <a:r>
              <a:rPr kumimoji="1" lang="en-US" altLang="ja-JP" sz="1400" dirty="0">
                <a:solidFill>
                  <a:schemeClr val="tx1"/>
                </a:solidFill>
              </a:rPr>
              <a:t>Make EBCS TIM element (similar to the TIM element) for the EBCS Data frames.</a:t>
            </a:r>
          </a:p>
        </p:txBody>
      </p:sp>
      <p:sp>
        <p:nvSpPr>
          <p:cNvPr id="49" name="テキスト ボックス 48">
            <a:extLst>
              <a:ext uri="{FF2B5EF4-FFF2-40B4-BE49-F238E27FC236}">
                <a16:creationId xmlns:a16="http://schemas.microsoft.com/office/drawing/2014/main" id="{CC700C2E-1A76-0C4D-9FCE-6DCC0328B464}"/>
              </a:ext>
            </a:extLst>
          </p:cNvPr>
          <p:cNvSpPr txBox="1"/>
          <p:nvPr/>
        </p:nvSpPr>
        <p:spPr>
          <a:xfrm>
            <a:off x="7688781" y="5803684"/>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50" name="テキスト ボックス 49">
            <a:extLst>
              <a:ext uri="{FF2B5EF4-FFF2-40B4-BE49-F238E27FC236}">
                <a16:creationId xmlns:a16="http://schemas.microsoft.com/office/drawing/2014/main" id="{B6558EF0-B88C-4343-A3F1-60AF9EDD3DF8}"/>
              </a:ext>
            </a:extLst>
          </p:cNvPr>
          <p:cNvSpPr txBox="1"/>
          <p:nvPr/>
        </p:nvSpPr>
        <p:spPr>
          <a:xfrm>
            <a:off x="8171605" y="5803684"/>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51" name="テキスト ボックス 50">
            <a:extLst>
              <a:ext uri="{FF2B5EF4-FFF2-40B4-BE49-F238E27FC236}">
                <a16:creationId xmlns:a16="http://schemas.microsoft.com/office/drawing/2014/main" id="{F8716CE0-AC21-1C4C-839D-0B9E361C5E35}"/>
              </a:ext>
            </a:extLst>
          </p:cNvPr>
          <p:cNvSpPr txBox="1"/>
          <p:nvPr/>
        </p:nvSpPr>
        <p:spPr>
          <a:xfrm>
            <a:off x="8635193" y="5803684"/>
            <a:ext cx="156164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Content ID Bitmap</a:t>
            </a:r>
            <a:endParaRPr kumimoji="1" lang="ja-JP" altLang="en-US" sz="1400">
              <a:solidFill>
                <a:schemeClr val="tx1"/>
              </a:solidFill>
            </a:endParaRPr>
          </a:p>
        </p:txBody>
      </p:sp>
      <p:sp>
        <p:nvSpPr>
          <p:cNvPr id="52" name="テキスト ボックス 51">
            <a:extLst>
              <a:ext uri="{FF2B5EF4-FFF2-40B4-BE49-F238E27FC236}">
                <a16:creationId xmlns:a16="http://schemas.microsoft.com/office/drawing/2014/main" id="{A33C927C-B8D7-2241-A941-027EEDBEA9EE}"/>
              </a:ext>
            </a:extLst>
          </p:cNvPr>
          <p:cNvSpPr txBox="1"/>
          <p:nvPr/>
        </p:nvSpPr>
        <p:spPr>
          <a:xfrm>
            <a:off x="1496912" y="4861883"/>
            <a:ext cx="1127232" cy="307777"/>
          </a:xfrm>
          <a:prstGeom prst="rect">
            <a:avLst/>
          </a:prstGeom>
          <a:noFill/>
        </p:spPr>
        <p:txBody>
          <a:bodyPr wrap="none" rtlCol="0">
            <a:spAutoFit/>
          </a:bodyPr>
          <a:lstStyle/>
          <a:p>
            <a:r>
              <a:rPr kumimoji="1" lang="en-US" altLang="ja-JP" sz="1400" dirty="0">
                <a:solidFill>
                  <a:schemeClr val="tx1"/>
                </a:solidFill>
              </a:rPr>
              <a:t>TIM element</a:t>
            </a:r>
            <a:endParaRPr kumimoji="1" lang="ja-JP" altLang="en-US" sz="1400">
              <a:solidFill>
                <a:schemeClr val="tx1"/>
              </a:solidFill>
            </a:endParaRPr>
          </a:p>
        </p:txBody>
      </p:sp>
      <p:sp>
        <p:nvSpPr>
          <p:cNvPr id="53" name="テキスト ボックス 52">
            <a:extLst>
              <a:ext uri="{FF2B5EF4-FFF2-40B4-BE49-F238E27FC236}">
                <a16:creationId xmlns:a16="http://schemas.microsoft.com/office/drawing/2014/main" id="{BDA88274-0825-BF49-AADB-BB6D47C4B562}"/>
              </a:ext>
            </a:extLst>
          </p:cNvPr>
          <p:cNvSpPr txBox="1"/>
          <p:nvPr/>
        </p:nvSpPr>
        <p:spPr>
          <a:xfrm>
            <a:off x="7936347" y="6133335"/>
            <a:ext cx="2080954" cy="307777"/>
          </a:xfrm>
          <a:prstGeom prst="rect">
            <a:avLst/>
          </a:prstGeom>
          <a:noFill/>
        </p:spPr>
        <p:txBody>
          <a:bodyPr wrap="none" rtlCol="0">
            <a:spAutoFit/>
          </a:bodyPr>
          <a:lstStyle/>
          <a:p>
            <a:r>
              <a:rPr kumimoji="1" lang="en-US" altLang="ja-JP" sz="1400" dirty="0">
                <a:solidFill>
                  <a:schemeClr val="tx1"/>
                </a:solidFill>
              </a:rPr>
              <a:t>(new) EBCS TIM element</a:t>
            </a:r>
            <a:endParaRPr kumimoji="1" lang="ja-JP" altLang="en-US" sz="1400">
              <a:solidFill>
                <a:schemeClr val="tx1"/>
              </a:solidFill>
            </a:endParaRPr>
          </a:p>
        </p:txBody>
      </p:sp>
      <p:sp>
        <p:nvSpPr>
          <p:cNvPr id="3" name="テキスト ボックス 2">
            <a:extLst>
              <a:ext uri="{FF2B5EF4-FFF2-40B4-BE49-F238E27FC236}">
                <a16:creationId xmlns:a16="http://schemas.microsoft.com/office/drawing/2014/main" id="{5BFE58C8-9491-4349-A924-186DF5F7BF83}"/>
              </a:ext>
            </a:extLst>
          </p:cNvPr>
          <p:cNvSpPr txBox="1"/>
          <p:nvPr/>
        </p:nvSpPr>
        <p:spPr>
          <a:xfrm>
            <a:off x="1019974" y="6198416"/>
            <a:ext cx="6205481" cy="307777"/>
          </a:xfrm>
          <a:prstGeom prst="rect">
            <a:avLst/>
          </a:prstGeom>
          <a:noFill/>
        </p:spPr>
        <p:txBody>
          <a:bodyPr wrap="none" rtlCol="0">
            <a:spAutoFit/>
          </a:bodyPr>
          <a:lstStyle/>
          <a:p>
            <a:r>
              <a:rPr kumimoji="1" lang="en-US" altLang="ja-JP" sz="1400" dirty="0">
                <a:solidFill>
                  <a:schemeClr val="tx1"/>
                </a:solidFill>
                <a:highlight>
                  <a:srgbClr val="FFFF00"/>
                </a:highlight>
              </a:rPr>
              <a:t>Please refer CID 1005 in the previous slide for the reason for this TIM modification.</a:t>
            </a:r>
            <a:endParaRPr kumimoji="1" lang="ja-JP" altLang="en-US" sz="1400">
              <a:solidFill>
                <a:schemeClr val="tx1"/>
              </a:solidFill>
              <a:highlight>
                <a:srgbClr val="FFFF00"/>
              </a:highlight>
            </a:endParaRPr>
          </a:p>
        </p:txBody>
      </p:sp>
    </p:spTree>
    <p:extLst>
      <p:ext uri="{BB962C8B-B14F-4D97-AF65-F5344CB8AC3E}">
        <p14:creationId xmlns:p14="http://schemas.microsoft.com/office/powerpoint/2010/main" val="1003935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3CFD2BF6-92EC-D847-92AC-9E941CB9F169}"/>
              </a:ext>
            </a:extLst>
          </p:cNvPr>
          <p:cNvSpPr>
            <a:spLocks noGrp="1"/>
          </p:cNvSpPr>
          <p:nvPr>
            <p:ph type="title"/>
          </p:nvPr>
        </p:nvSpPr>
        <p:spPr>
          <a:xfrm>
            <a:off x="914401" y="685801"/>
            <a:ext cx="4926841" cy="1065213"/>
          </a:xfrm>
        </p:spPr>
        <p:txBody>
          <a:bodyPr/>
          <a:lstStyle/>
          <a:p>
            <a:r>
              <a:rPr lang="en-US" altLang="ja-JP" dirty="0"/>
              <a:t>DL Architecture</a:t>
            </a:r>
            <a:endParaRPr lang="ja-JP" altLang="en-US"/>
          </a:p>
        </p:txBody>
      </p:sp>
      <p:sp>
        <p:nvSpPr>
          <p:cNvPr id="33" name="コンテンツ プレースホルダー 32">
            <a:extLst>
              <a:ext uri="{FF2B5EF4-FFF2-40B4-BE49-F238E27FC236}">
                <a16:creationId xmlns:a16="http://schemas.microsoft.com/office/drawing/2014/main" id="{F4CAAAC2-B7A8-5F4F-ADB0-DDEC313742E8}"/>
              </a:ext>
            </a:extLst>
          </p:cNvPr>
          <p:cNvSpPr>
            <a:spLocks noGrp="1"/>
          </p:cNvSpPr>
          <p:nvPr>
            <p:ph sz="half" idx="1"/>
          </p:nvPr>
        </p:nvSpPr>
        <p:spPr/>
        <p:txBody>
          <a:bodyPr/>
          <a:lstStyle/>
          <a:p>
            <a:pPr marL="0" indent="0"/>
            <a:r>
              <a:rPr lang="en-US" altLang="ja-JP" dirty="0"/>
              <a:t>EBCS Proxy function</a:t>
            </a:r>
          </a:p>
          <a:p>
            <a:pPr>
              <a:buFont typeface="Arial" panose="020B0604020202020204" pitchFamily="34" charset="0"/>
              <a:buChar char="•"/>
            </a:pPr>
            <a:r>
              <a:rPr lang="en-US" altLang="ja-JP" sz="2000" dirty="0"/>
              <a:t>TX</a:t>
            </a:r>
            <a:endParaRPr lang="en-US" altLang="ja-JP" sz="1600" dirty="0"/>
          </a:p>
          <a:p>
            <a:pPr lvl="1">
              <a:buFont typeface="Arial" panose="020B0604020202020204" pitchFamily="34" charset="0"/>
              <a:buChar char="•"/>
            </a:pPr>
            <a:r>
              <a:rPr lang="en-US" altLang="ja-JP" sz="1600" dirty="0"/>
              <a:t>Filtering packets according to</a:t>
            </a:r>
          </a:p>
          <a:p>
            <a:pPr lvl="2">
              <a:buFont typeface="Arial" panose="020B0604020202020204" pitchFamily="34" charset="0"/>
              <a:buChar char="•"/>
            </a:pPr>
            <a:r>
              <a:rPr lang="en-US" altLang="ja-JP" sz="1200" dirty="0"/>
              <a:t>Higher layer information (IP addresses, port number…) of the packets</a:t>
            </a:r>
          </a:p>
          <a:p>
            <a:pPr lvl="2">
              <a:buFont typeface="Arial" panose="020B0604020202020204" pitchFamily="34" charset="0"/>
              <a:buChar char="•"/>
            </a:pPr>
            <a:r>
              <a:rPr lang="en-US" altLang="ja-JP" sz="1200" dirty="0"/>
              <a:t>MIB variable dot11EBCSContentList</a:t>
            </a:r>
          </a:p>
          <a:p>
            <a:pPr lvl="1">
              <a:buFont typeface="Arial" panose="020B0604020202020204" pitchFamily="34" charset="0"/>
              <a:buChar char="•"/>
            </a:pPr>
            <a:r>
              <a:rPr lang="en-US" altLang="ja-JP" sz="1600" dirty="0"/>
              <a:t>Forwarding packets to MAC</a:t>
            </a:r>
          </a:p>
          <a:p>
            <a:pPr>
              <a:buFont typeface="Arial" panose="020B0604020202020204" pitchFamily="34" charset="0"/>
              <a:buChar char="•"/>
            </a:pPr>
            <a:r>
              <a:rPr lang="en-US" altLang="ja-JP" sz="2000" dirty="0"/>
              <a:t>RX</a:t>
            </a:r>
          </a:p>
          <a:p>
            <a:pPr lvl="1">
              <a:buFont typeface="Arial" panose="020B0604020202020204" pitchFamily="34" charset="0"/>
              <a:buChar char="•"/>
            </a:pPr>
            <a:r>
              <a:rPr lang="en-US" altLang="ja-JP" sz="1600" dirty="0"/>
              <a:t>Forwarding packets to upper layers</a:t>
            </a:r>
          </a:p>
          <a:p>
            <a:pPr lvl="1">
              <a:buFont typeface="Arial" panose="020B0604020202020204" pitchFamily="34" charset="0"/>
              <a:buChar char="•"/>
            </a:pPr>
            <a:endParaRPr lang="ja-JP" altLang="en-US" sz="1600"/>
          </a:p>
        </p:txBody>
      </p:sp>
      <p:sp>
        <p:nvSpPr>
          <p:cNvPr id="6" name="日付プレースホルダー 5">
            <a:extLst>
              <a:ext uri="{FF2B5EF4-FFF2-40B4-BE49-F238E27FC236}">
                <a16:creationId xmlns:a16="http://schemas.microsoft.com/office/drawing/2014/main" id="{881FC090-E99D-6044-B30C-E04B5085EB6D}"/>
              </a:ext>
            </a:extLst>
          </p:cNvPr>
          <p:cNvSpPr>
            <a:spLocks noGrp="1"/>
          </p:cNvSpPr>
          <p:nvPr>
            <p:ph type="dt" idx="10"/>
          </p:nvPr>
        </p:nvSpPr>
        <p:spPr/>
        <p:txBody>
          <a:bodyPr/>
          <a:lstStyle/>
          <a:p>
            <a:r>
              <a:rPr lang="en-US" altLang="ja-JP"/>
              <a:t>November 2020</a:t>
            </a:r>
            <a:endParaRPr lang="en-GB" dirty="0"/>
          </a:p>
        </p:txBody>
      </p:sp>
      <p:sp>
        <p:nvSpPr>
          <p:cNvPr id="5" name="フッター プレースホルダー 4">
            <a:extLst>
              <a:ext uri="{FF2B5EF4-FFF2-40B4-BE49-F238E27FC236}">
                <a16:creationId xmlns:a16="http://schemas.microsoft.com/office/drawing/2014/main" id="{F33FCFE8-D692-FC4B-8F4A-CADB487704E2}"/>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74CD8823-A6C1-FD46-9835-E371A1B9F7F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8" name="図 7">
            <a:extLst>
              <a:ext uri="{FF2B5EF4-FFF2-40B4-BE49-F238E27FC236}">
                <a16:creationId xmlns:a16="http://schemas.microsoft.com/office/drawing/2014/main" id="{E6122A6E-D033-B242-A287-D872DB50E512}"/>
              </a:ext>
            </a:extLst>
          </p:cNvPr>
          <p:cNvPicPr>
            <a:picLocks noChangeAspect="1"/>
          </p:cNvPicPr>
          <p:nvPr/>
        </p:nvPicPr>
        <p:blipFill>
          <a:blip r:embed="rId2"/>
          <a:stretch>
            <a:fillRect/>
          </a:stretch>
        </p:blipFill>
        <p:spPr>
          <a:xfrm>
            <a:off x="6397689" y="836712"/>
            <a:ext cx="3075179" cy="5517232"/>
          </a:xfrm>
          <a:prstGeom prst="rect">
            <a:avLst/>
          </a:prstGeom>
        </p:spPr>
      </p:pic>
      <p:sp>
        <p:nvSpPr>
          <p:cNvPr id="9" name="正方形/長方形 8">
            <a:extLst>
              <a:ext uri="{FF2B5EF4-FFF2-40B4-BE49-F238E27FC236}">
                <a16:creationId xmlns:a16="http://schemas.microsoft.com/office/drawing/2014/main" id="{543EACEF-9B4C-1B4C-8467-343FCE267CD6}"/>
              </a:ext>
            </a:extLst>
          </p:cNvPr>
          <p:cNvSpPr/>
          <p:nvPr/>
        </p:nvSpPr>
        <p:spPr bwMode="auto">
          <a:xfrm>
            <a:off x="6757729" y="4941168"/>
            <a:ext cx="1152128" cy="432048"/>
          </a:xfrm>
          <a:prstGeom prst="rec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88AA2323-33D4-2D44-8D43-653062AD432E}"/>
              </a:ext>
            </a:extLst>
          </p:cNvPr>
          <p:cNvSpPr txBox="1"/>
          <p:nvPr/>
        </p:nvSpPr>
        <p:spPr>
          <a:xfrm>
            <a:off x="8682742" y="2996952"/>
            <a:ext cx="2792217" cy="2246769"/>
          </a:xfrm>
          <a:prstGeom prst="rect">
            <a:avLst/>
          </a:prstGeom>
          <a:noFill/>
          <a:ln w="19050">
            <a:solidFill>
              <a:schemeClr val="accent1"/>
            </a:solidFill>
          </a:ln>
        </p:spPr>
        <p:txBody>
          <a:bodyPr wrap="square" rtlCol="0">
            <a:spAutoFit/>
          </a:bodyPr>
          <a:lstStyle/>
          <a:p>
            <a:r>
              <a:rPr kumimoji="1" lang="en-US" altLang="ja-JP" sz="1000" dirty="0">
                <a:solidFill>
                  <a:schemeClr val="tx1"/>
                </a:solidFill>
              </a:rPr>
              <a:t>Common to PKFA and HCFA</a:t>
            </a:r>
          </a:p>
          <a:p>
            <a:pPr marL="285750" indent="-285750">
              <a:buFont typeface="Arial" panose="020B0604020202020204" pitchFamily="34" charset="0"/>
              <a:buChar char="•"/>
            </a:pPr>
            <a:r>
              <a:rPr kumimoji="1" lang="en-US" altLang="ja-JP" sz="1000" dirty="0">
                <a:solidFill>
                  <a:schemeClr val="tx1"/>
                </a:solidFill>
              </a:rPr>
              <a:t>No encryption / decryption</a:t>
            </a:r>
          </a:p>
          <a:p>
            <a:pPr marL="285750" indent="-285750">
              <a:buFont typeface="Arial" panose="020B0604020202020204" pitchFamily="34" charset="0"/>
              <a:buChar char="•"/>
            </a:pPr>
            <a:r>
              <a:rPr kumimoji="1" lang="en-US" altLang="ja-JP" sz="1000" dirty="0">
                <a:solidFill>
                  <a:schemeClr val="tx1"/>
                </a:solidFill>
              </a:rPr>
              <a:t>Integrity check only</a:t>
            </a:r>
          </a:p>
          <a:p>
            <a:endParaRPr kumimoji="1" lang="en-US" altLang="ja-JP" sz="1000" dirty="0">
              <a:solidFill>
                <a:schemeClr val="tx1"/>
              </a:solidFill>
            </a:endParaRPr>
          </a:p>
          <a:p>
            <a:r>
              <a:rPr kumimoji="1" lang="en-US" altLang="ja-JP" sz="1000" dirty="0">
                <a:solidFill>
                  <a:schemeClr val="tx1"/>
                </a:solidFill>
              </a:rPr>
              <a:t>PKFA</a:t>
            </a:r>
          </a:p>
          <a:p>
            <a:pPr marL="171450" indent="-171450">
              <a:buFont typeface="Arial" panose="020B0604020202020204" pitchFamily="34" charset="0"/>
              <a:buChar char="•"/>
            </a:pPr>
            <a:r>
              <a:rPr kumimoji="1" lang="en-US" altLang="ja-JP" sz="1000" dirty="0">
                <a:solidFill>
                  <a:schemeClr val="tx1"/>
                </a:solidFill>
              </a:rPr>
              <a:t>Key is set by MLME-</a:t>
            </a:r>
            <a:r>
              <a:rPr kumimoji="1" lang="en-US" altLang="ja-JP" sz="1000" dirty="0" err="1">
                <a:solidFill>
                  <a:schemeClr val="tx1"/>
                </a:solidFill>
              </a:rPr>
              <a:t>EBCSINFO.request</a:t>
            </a:r>
            <a:r>
              <a:rPr kumimoji="1" lang="en-US" altLang="ja-JP" sz="1000" dirty="0">
                <a:solidFill>
                  <a:schemeClr val="tx1"/>
                </a:solidFill>
              </a:rPr>
              <a:t> (TX)</a:t>
            </a:r>
            <a:br>
              <a:rPr kumimoji="1" lang="en-US" altLang="ja-JP" sz="1000" dirty="0">
                <a:solidFill>
                  <a:schemeClr val="tx1"/>
                </a:solidFill>
              </a:rPr>
            </a:br>
            <a:r>
              <a:rPr kumimoji="1" lang="en-US" altLang="ja-JP" sz="1000" dirty="0">
                <a:solidFill>
                  <a:schemeClr val="tx1"/>
                </a:solidFill>
              </a:rPr>
              <a:t>and is gotten from </a:t>
            </a:r>
            <a:r>
              <a:rPr kumimoji="1" lang="en-US" altLang="ja-JP" sz="1000" dirty="0" err="1">
                <a:solidFill>
                  <a:schemeClr val="tx1"/>
                </a:solidFill>
              </a:rPr>
              <a:t>eBCS</a:t>
            </a:r>
            <a:r>
              <a:rPr kumimoji="1" lang="en-US" altLang="ja-JP" sz="1000" dirty="0">
                <a:solidFill>
                  <a:schemeClr val="tx1"/>
                </a:solidFill>
              </a:rPr>
              <a:t> Info frame (RX)</a:t>
            </a:r>
          </a:p>
          <a:p>
            <a:endParaRPr kumimoji="1" lang="en-US" altLang="ja-JP" sz="1000" dirty="0">
              <a:solidFill>
                <a:schemeClr val="tx1"/>
              </a:solidFill>
            </a:endParaRPr>
          </a:p>
          <a:p>
            <a:r>
              <a:rPr kumimoji="1" lang="en-US" altLang="ja-JP" sz="1000" dirty="0">
                <a:solidFill>
                  <a:schemeClr val="tx1"/>
                </a:solidFill>
              </a:rPr>
              <a:t>HCFA</a:t>
            </a:r>
          </a:p>
          <a:p>
            <a:pPr marL="171450" indent="-171450">
              <a:buFont typeface="Arial" panose="020B0604020202020204" pitchFamily="34" charset="0"/>
              <a:buChar char="•"/>
            </a:pPr>
            <a:r>
              <a:rPr kumimoji="1" lang="en-US" altLang="ja-JP" sz="1000" dirty="0">
                <a:solidFill>
                  <a:schemeClr val="tx1"/>
                </a:solidFill>
              </a:rPr>
              <a:t>Keys are generated in MAC (TX) and are gotten from MPDU (RX)</a:t>
            </a:r>
          </a:p>
          <a:p>
            <a:endParaRPr kumimoji="1" lang="en-US" altLang="ja-JP" sz="1000" dirty="0">
              <a:solidFill>
                <a:schemeClr val="tx1"/>
              </a:solidFill>
            </a:endParaRPr>
          </a:p>
          <a:p>
            <a:r>
              <a:rPr kumimoji="1" lang="en-US" altLang="ja-JP" sz="1000" dirty="0">
                <a:solidFill>
                  <a:schemeClr val="tx1"/>
                </a:solidFill>
              </a:rPr>
              <a:t>HLSA</a:t>
            </a:r>
          </a:p>
          <a:p>
            <a:pPr marL="171450" indent="-171450">
              <a:buFont typeface="Arial" panose="020B0604020202020204" pitchFamily="34" charset="0"/>
              <a:buChar char="•"/>
            </a:pPr>
            <a:r>
              <a:rPr kumimoji="1" lang="en-US" altLang="ja-JP" sz="1000" dirty="0">
                <a:solidFill>
                  <a:schemeClr val="tx1"/>
                </a:solidFill>
              </a:rPr>
              <a:t>Pass through</a:t>
            </a:r>
            <a:endParaRPr kumimoji="1" lang="ja-JP" altLang="en-US" sz="1000">
              <a:solidFill>
                <a:schemeClr val="tx1"/>
              </a:solidFill>
            </a:endParaRPr>
          </a:p>
        </p:txBody>
      </p:sp>
      <p:cxnSp>
        <p:nvCxnSpPr>
          <p:cNvPr id="12" name="直線コネクタ 11">
            <a:extLst>
              <a:ext uri="{FF2B5EF4-FFF2-40B4-BE49-F238E27FC236}">
                <a16:creationId xmlns:a16="http://schemas.microsoft.com/office/drawing/2014/main" id="{03187335-F1EA-4041-B04E-3B574C1ED642}"/>
              </a:ext>
            </a:extLst>
          </p:cNvPr>
          <p:cNvCxnSpPr>
            <a:cxnSpLocks/>
            <a:stCxn id="9" idx="3"/>
            <a:endCxn id="10" idx="1"/>
          </p:cNvCxnSpPr>
          <p:nvPr/>
        </p:nvCxnSpPr>
        <p:spPr bwMode="auto">
          <a:xfrm flipV="1">
            <a:off x="7909857" y="4120337"/>
            <a:ext cx="772885" cy="1036855"/>
          </a:xfrm>
          <a:prstGeom prst="line">
            <a:avLst/>
          </a:prstGeom>
          <a:solidFill>
            <a:srgbClr val="00B8FF"/>
          </a:solidFill>
          <a:ln w="9525" cap="flat" cmpd="sng" algn="ctr">
            <a:solidFill>
              <a:schemeClr val="accent1"/>
            </a:solidFill>
            <a:prstDash val="solid"/>
            <a:round/>
            <a:headEnd type="none" w="med" len="med"/>
            <a:tailEnd type="none" w="med" len="med"/>
          </a:ln>
          <a:effectLst/>
        </p:spPr>
      </p:cxnSp>
      <p:sp>
        <p:nvSpPr>
          <p:cNvPr id="13" name="正方形/長方形 12">
            <a:extLst>
              <a:ext uri="{FF2B5EF4-FFF2-40B4-BE49-F238E27FC236}">
                <a16:creationId xmlns:a16="http://schemas.microsoft.com/office/drawing/2014/main" id="{76C8B218-CC1B-8E42-8C13-467A64AB475A}"/>
              </a:ext>
            </a:extLst>
          </p:cNvPr>
          <p:cNvSpPr/>
          <p:nvPr/>
        </p:nvSpPr>
        <p:spPr>
          <a:xfrm>
            <a:off x="8184232" y="5928606"/>
            <a:ext cx="3446777" cy="307777"/>
          </a:xfrm>
          <a:prstGeom prst="rect">
            <a:avLst/>
          </a:prstGeom>
        </p:spPr>
        <p:txBody>
          <a:bodyPr wrap="none">
            <a:spAutoFit/>
          </a:bodyPr>
          <a:lstStyle/>
          <a:p>
            <a:r>
              <a:rPr lang="en-US" altLang="ja-JP" sz="1400" dirty="0">
                <a:solidFill>
                  <a:schemeClr val="tx1"/>
                </a:solidFill>
                <a:latin typeface="Helvetica" pitchFamily="2" charset="0"/>
              </a:rPr>
              <a:t>Figure 5-1—MAC data plane architecture</a:t>
            </a:r>
            <a:endParaRPr lang="en-US" altLang="ja-JP" sz="1400" dirty="0">
              <a:solidFill>
                <a:schemeClr val="tx1"/>
              </a:solidFill>
              <a:effectLst/>
              <a:latin typeface="Helvetica" pitchFamily="2" charset="0"/>
            </a:endParaRPr>
          </a:p>
        </p:txBody>
      </p:sp>
      <p:sp>
        <p:nvSpPr>
          <p:cNvPr id="15" name="正方形/長方形 14">
            <a:extLst>
              <a:ext uri="{FF2B5EF4-FFF2-40B4-BE49-F238E27FC236}">
                <a16:creationId xmlns:a16="http://schemas.microsoft.com/office/drawing/2014/main" id="{0B0E5365-3414-F340-832F-AE3F3AA4B665}"/>
              </a:ext>
            </a:extLst>
          </p:cNvPr>
          <p:cNvSpPr/>
          <p:nvPr/>
        </p:nvSpPr>
        <p:spPr bwMode="auto">
          <a:xfrm>
            <a:off x="6001558" y="932471"/>
            <a:ext cx="432048" cy="32037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1" lang="en-US" altLang="ja-JP" sz="500" b="1" dirty="0">
                <a:solidFill>
                  <a:schemeClr val="tx1"/>
                </a:solidFill>
                <a:latin typeface="Arial" panose="020B0604020202020204" pitchFamily="34" charset="0"/>
                <a:cs typeface="Arial" panose="020B0604020202020204" pitchFamily="34" charset="0"/>
              </a:rPr>
              <a:t>EBCS</a:t>
            </a:r>
          </a:p>
          <a:p>
            <a:pPr algn="ctr"/>
            <a:r>
              <a:rPr kumimoji="1" lang="en-US" altLang="ja-JP" sz="500" b="1" dirty="0">
                <a:solidFill>
                  <a:schemeClr val="tx1"/>
                </a:solidFill>
                <a:latin typeface="Arial" panose="020B0604020202020204" pitchFamily="34" charset="0"/>
                <a:cs typeface="Arial" panose="020B0604020202020204" pitchFamily="34" charset="0"/>
              </a:rPr>
              <a:t>Proxy</a:t>
            </a:r>
            <a:endParaRPr kumimoji="1" lang="ja-JP" altLang="en-US" sz="500" b="1">
              <a:solidFill>
                <a:schemeClr val="tx1"/>
              </a:solidFill>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E7A36F0F-7AF3-9A4D-9D48-C072878C5A95}"/>
              </a:ext>
            </a:extLst>
          </p:cNvPr>
          <p:cNvSpPr/>
          <p:nvPr/>
        </p:nvSpPr>
        <p:spPr bwMode="auto">
          <a:xfrm>
            <a:off x="6001558" y="1252847"/>
            <a:ext cx="432048" cy="27313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72000" tIns="45720" rIns="7200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LPD/EPD</a:t>
            </a:r>
            <a:endParaRPr kumimoji="0" lang="ja-JP" altLang="en-US" sz="5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8" name="正方形/長方形 27">
            <a:extLst>
              <a:ext uri="{FF2B5EF4-FFF2-40B4-BE49-F238E27FC236}">
                <a16:creationId xmlns:a16="http://schemas.microsoft.com/office/drawing/2014/main" id="{5A7DF1AF-457D-4B40-B2EF-CE0FB378EC76}"/>
              </a:ext>
            </a:extLst>
          </p:cNvPr>
          <p:cNvSpPr/>
          <p:nvPr/>
        </p:nvSpPr>
        <p:spPr bwMode="auto">
          <a:xfrm>
            <a:off x="6001558" y="1525979"/>
            <a:ext cx="432048" cy="27313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i="0" u="none" strike="noStrike" cap="none" normalizeH="0" baseline="0" dirty="0">
                <a:ln>
                  <a:noFill/>
                </a:ln>
                <a:solidFill>
                  <a:schemeClr val="tx1"/>
                </a:solidFill>
                <a:effectLst/>
                <a:latin typeface="Arial" panose="020B0604020202020204" pitchFamily="34" charset="0"/>
                <a:cs typeface="Arial" panose="020B0604020202020204" pitchFamily="34" charset="0"/>
              </a:rPr>
              <a:t>802.1AC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500" dirty="0">
                <a:solidFill>
                  <a:schemeClr val="tx1"/>
                </a:solidFill>
                <a:latin typeface="Arial" panose="020B0604020202020204" pitchFamily="34" charset="0"/>
                <a:cs typeface="Arial" panose="020B0604020202020204" pitchFamily="34" charset="0"/>
              </a:rPr>
              <a:t>convergence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i="0" u="none" strike="noStrike" cap="none" normalizeH="0" baseline="0" dirty="0">
                <a:ln>
                  <a:noFill/>
                </a:ln>
                <a:solidFill>
                  <a:schemeClr val="tx1"/>
                </a:solidFill>
                <a:effectLst/>
                <a:latin typeface="Arial" panose="020B0604020202020204" pitchFamily="34" charset="0"/>
                <a:cs typeface="Arial" panose="020B0604020202020204" pitchFamily="34" charset="0"/>
              </a:rPr>
              <a:t>function</a:t>
            </a:r>
            <a:endParaRPr kumimoji="0" lang="ja-JP" altLang="en-US" sz="50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cxnSp>
        <p:nvCxnSpPr>
          <p:cNvPr id="23" name="直線矢印コネクタ 22">
            <a:extLst>
              <a:ext uri="{FF2B5EF4-FFF2-40B4-BE49-F238E27FC236}">
                <a16:creationId xmlns:a16="http://schemas.microsoft.com/office/drawing/2014/main" id="{8809D74E-A632-944F-BAF9-31FAF8EC5307}"/>
              </a:ext>
            </a:extLst>
          </p:cNvPr>
          <p:cNvCxnSpPr>
            <a:cxnSpLocks/>
            <a:endCxn id="29" idx="0"/>
          </p:cNvCxnSpPr>
          <p:nvPr/>
        </p:nvCxnSpPr>
        <p:spPr bwMode="auto">
          <a:xfrm>
            <a:off x="6214628" y="1799111"/>
            <a:ext cx="534676" cy="103151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正方形/長方形 28">
            <a:extLst>
              <a:ext uri="{FF2B5EF4-FFF2-40B4-BE49-F238E27FC236}">
                <a16:creationId xmlns:a16="http://schemas.microsoft.com/office/drawing/2014/main" id="{C451E376-DCDE-C044-80E1-18A203062E72}"/>
              </a:ext>
            </a:extLst>
          </p:cNvPr>
          <p:cNvSpPr/>
          <p:nvPr/>
        </p:nvSpPr>
        <p:spPr bwMode="auto">
          <a:xfrm>
            <a:off x="6524601" y="2830625"/>
            <a:ext cx="449405" cy="253769"/>
          </a:xfrm>
          <a:prstGeom prst="rect">
            <a:avLst/>
          </a:prstGeom>
          <a:ln w="6350">
            <a:solidFill>
              <a:schemeClr val="tx1"/>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36000" tIns="45720" rIns="3600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b="0" i="0" u="none" strike="noStrike" cap="none" normalizeH="0" baseline="0" dirty="0">
                <a:ln>
                  <a:noFill/>
                </a:ln>
                <a:solidFill>
                  <a:schemeClr val="tx1"/>
                </a:solidFill>
                <a:effectLst/>
                <a:latin typeface="Arial" panose="020B0604020202020204" pitchFamily="34" charset="0"/>
                <a:ea typeface="MS Gothic" charset="-128"/>
                <a:cs typeface="Arial" panose="020B0604020202020204" pitchFamily="34" charset="0"/>
              </a:rPr>
              <a:t>Pass through for EBCS</a:t>
            </a:r>
            <a:endParaRPr kumimoji="0" lang="ja-JP" altLang="en-US" sz="500" b="0" i="0" u="none" strike="noStrike" cap="none" normalizeH="0" baseline="0">
              <a:ln>
                <a:noFill/>
              </a:ln>
              <a:solidFill>
                <a:schemeClr val="tx1"/>
              </a:solidFill>
              <a:effectLst/>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1583428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4D69F3-7753-AB4E-83DB-2EAE4A42AAD6}"/>
              </a:ext>
            </a:extLst>
          </p:cNvPr>
          <p:cNvSpPr>
            <a:spLocks noGrp="1"/>
          </p:cNvSpPr>
          <p:nvPr>
            <p:ph type="title"/>
          </p:nvPr>
        </p:nvSpPr>
        <p:spPr/>
        <p:txBody>
          <a:bodyPr/>
          <a:lstStyle/>
          <a:p>
            <a:r>
              <a:rPr lang="en-US" altLang="ja-JP" dirty="0"/>
              <a:t>EBCS role</a:t>
            </a:r>
            <a:endParaRPr lang="ja-JP" altLang="en-US"/>
          </a:p>
        </p:txBody>
      </p:sp>
      <p:sp>
        <p:nvSpPr>
          <p:cNvPr id="4" name="スライド番号プレースホルダー 3">
            <a:extLst>
              <a:ext uri="{FF2B5EF4-FFF2-40B4-BE49-F238E27FC236}">
                <a16:creationId xmlns:a16="http://schemas.microsoft.com/office/drawing/2014/main" id="{633E201A-8C41-C24C-A021-83562B52160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a:extLst>
              <a:ext uri="{FF2B5EF4-FFF2-40B4-BE49-F238E27FC236}">
                <a16:creationId xmlns:a16="http://schemas.microsoft.com/office/drawing/2014/main" id="{69D5F7D8-C846-F34E-86EC-696CA37A9481}"/>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DB336BB-3AED-BB4D-BDC8-555E73DBA927}"/>
              </a:ext>
            </a:extLst>
          </p:cNvPr>
          <p:cNvSpPr>
            <a:spLocks noGrp="1"/>
          </p:cNvSpPr>
          <p:nvPr>
            <p:ph type="dt" idx="15"/>
          </p:nvPr>
        </p:nvSpPr>
        <p:spPr/>
        <p:txBody>
          <a:bodyPr/>
          <a:lstStyle/>
          <a:p>
            <a:r>
              <a:rPr lang="en-US" altLang="ja-JP"/>
              <a:t>May 2021</a:t>
            </a:r>
            <a:endParaRPr lang="en-GB" dirty="0"/>
          </a:p>
        </p:txBody>
      </p:sp>
      <p:sp>
        <p:nvSpPr>
          <p:cNvPr id="7" name="正方形/長方形 6">
            <a:extLst>
              <a:ext uri="{FF2B5EF4-FFF2-40B4-BE49-F238E27FC236}">
                <a16:creationId xmlns:a16="http://schemas.microsoft.com/office/drawing/2014/main" id="{62F11F10-6B30-9E4C-9E8D-C6AC42ACC4FA}"/>
              </a:ext>
            </a:extLst>
          </p:cNvPr>
          <p:cNvSpPr/>
          <p:nvPr/>
        </p:nvSpPr>
        <p:spPr bwMode="auto">
          <a:xfrm>
            <a:off x="1045728" y="2497262"/>
            <a:ext cx="3596054" cy="2127738"/>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テキスト ボックス 10">
            <a:extLst>
              <a:ext uri="{FF2B5EF4-FFF2-40B4-BE49-F238E27FC236}">
                <a16:creationId xmlns:a16="http://schemas.microsoft.com/office/drawing/2014/main" id="{097CEC4D-0282-B34B-89DC-D044669DE629}"/>
              </a:ext>
            </a:extLst>
          </p:cNvPr>
          <p:cNvSpPr txBox="1"/>
          <p:nvPr/>
        </p:nvSpPr>
        <p:spPr>
          <a:xfrm>
            <a:off x="1977712" y="1962876"/>
            <a:ext cx="1658211" cy="400110"/>
          </a:xfrm>
          <a:prstGeom prst="rect">
            <a:avLst/>
          </a:prstGeom>
          <a:noFill/>
        </p:spPr>
        <p:txBody>
          <a:bodyPr wrap="none" rtlCol="0">
            <a:spAutoFit/>
          </a:bodyPr>
          <a:lstStyle/>
          <a:p>
            <a:r>
              <a:rPr kumimoji="1" lang="en-US" altLang="ja-JP" sz="2000" dirty="0">
                <a:solidFill>
                  <a:schemeClr val="tx1"/>
                </a:solidFill>
              </a:rPr>
              <a:t>EBCS AP role</a:t>
            </a:r>
            <a:endParaRPr kumimoji="1" lang="ja-JP" altLang="en-US" sz="2000">
              <a:solidFill>
                <a:schemeClr val="tx1"/>
              </a:solidFill>
            </a:endParaRPr>
          </a:p>
        </p:txBody>
      </p:sp>
      <p:sp>
        <p:nvSpPr>
          <p:cNvPr id="16" name="テキスト ボックス 15">
            <a:extLst>
              <a:ext uri="{FF2B5EF4-FFF2-40B4-BE49-F238E27FC236}">
                <a16:creationId xmlns:a16="http://schemas.microsoft.com/office/drawing/2014/main" id="{F4CDC7B5-C693-824E-ACB0-969C636037BA}"/>
              </a:ext>
            </a:extLst>
          </p:cNvPr>
          <p:cNvSpPr txBox="1"/>
          <p:nvPr/>
        </p:nvSpPr>
        <p:spPr>
          <a:xfrm>
            <a:off x="2208666" y="3376465"/>
            <a:ext cx="1268296" cy="369332"/>
          </a:xfrm>
          <a:prstGeom prst="rect">
            <a:avLst/>
          </a:prstGeom>
          <a:noFill/>
          <a:ln w="12700">
            <a:solidFill>
              <a:schemeClr val="tx1"/>
            </a:solidFill>
          </a:ln>
        </p:spPr>
        <p:txBody>
          <a:bodyPr wrap="none" rtlCol="0">
            <a:spAutoFit/>
          </a:bodyPr>
          <a:lstStyle/>
          <a:p>
            <a:r>
              <a:rPr kumimoji="1" lang="en-US" altLang="ja-JP" sz="1800" dirty="0">
                <a:solidFill>
                  <a:schemeClr val="tx1"/>
                </a:solidFill>
              </a:rPr>
              <a:t>EBCS filter</a:t>
            </a:r>
            <a:endParaRPr kumimoji="1" lang="ja-JP" altLang="en-US" sz="1800">
              <a:solidFill>
                <a:schemeClr val="tx1"/>
              </a:solidFill>
            </a:endParaRPr>
          </a:p>
        </p:txBody>
      </p:sp>
      <p:sp>
        <p:nvSpPr>
          <p:cNvPr id="17" name="テキスト ボックス 16">
            <a:extLst>
              <a:ext uri="{FF2B5EF4-FFF2-40B4-BE49-F238E27FC236}">
                <a16:creationId xmlns:a16="http://schemas.microsoft.com/office/drawing/2014/main" id="{1D4EFEAC-404D-6C45-9DCF-84A22F79F9A7}"/>
              </a:ext>
            </a:extLst>
          </p:cNvPr>
          <p:cNvSpPr txBox="1"/>
          <p:nvPr/>
        </p:nvSpPr>
        <p:spPr>
          <a:xfrm>
            <a:off x="2164723" y="2813486"/>
            <a:ext cx="1358064" cy="369332"/>
          </a:xfrm>
          <a:prstGeom prst="rect">
            <a:avLst/>
          </a:prstGeom>
          <a:noFill/>
          <a:ln w="12700">
            <a:solidFill>
              <a:schemeClr val="tx1"/>
            </a:solidFill>
          </a:ln>
        </p:spPr>
        <p:txBody>
          <a:bodyPr wrap="none" rtlCol="0">
            <a:spAutoFit/>
          </a:bodyPr>
          <a:lstStyle/>
          <a:p>
            <a:r>
              <a:rPr kumimoji="1" lang="en-US" altLang="ja-JP" sz="1800" dirty="0">
                <a:solidFill>
                  <a:schemeClr val="tx1"/>
                </a:solidFill>
              </a:rPr>
              <a:t>EBCS proxy</a:t>
            </a:r>
            <a:endParaRPr kumimoji="1" lang="ja-JP" altLang="en-US" sz="1800">
              <a:solidFill>
                <a:schemeClr val="tx1"/>
              </a:solidFill>
            </a:endParaRPr>
          </a:p>
        </p:txBody>
      </p:sp>
      <p:cxnSp>
        <p:nvCxnSpPr>
          <p:cNvPr id="19" name="直線矢印コネクタ 18">
            <a:extLst>
              <a:ext uri="{FF2B5EF4-FFF2-40B4-BE49-F238E27FC236}">
                <a16:creationId xmlns:a16="http://schemas.microsoft.com/office/drawing/2014/main" id="{CF2C8DEA-5377-5845-BFFD-38AA3EB3C592}"/>
              </a:ext>
            </a:extLst>
          </p:cNvPr>
          <p:cNvCxnSpPr>
            <a:cxnSpLocks/>
            <a:endCxn id="16" idx="3"/>
          </p:cNvCxnSpPr>
          <p:nvPr/>
        </p:nvCxnSpPr>
        <p:spPr bwMode="auto">
          <a:xfrm flipH="1" flipV="1">
            <a:off x="3476962" y="3561131"/>
            <a:ext cx="514190" cy="106387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1" name="直線矢印コネクタ 20">
            <a:extLst>
              <a:ext uri="{FF2B5EF4-FFF2-40B4-BE49-F238E27FC236}">
                <a16:creationId xmlns:a16="http://schemas.microsoft.com/office/drawing/2014/main" id="{C755540B-4B07-DE44-A5E5-76C947147919}"/>
              </a:ext>
            </a:extLst>
          </p:cNvPr>
          <p:cNvCxnSpPr>
            <a:cxnSpLocks/>
          </p:cNvCxnSpPr>
          <p:nvPr/>
        </p:nvCxnSpPr>
        <p:spPr bwMode="auto">
          <a:xfrm flipH="1">
            <a:off x="1247951" y="3561130"/>
            <a:ext cx="960715" cy="106387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2" name="直線矢印コネクタ 21">
            <a:extLst>
              <a:ext uri="{FF2B5EF4-FFF2-40B4-BE49-F238E27FC236}">
                <a16:creationId xmlns:a16="http://schemas.microsoft.com/office/drawing/2014/main" id="{A0EC4D6B-2682-EB4B-A091-3305FEDA1D41}"/>
              </a:ext>
            </a:extLst>
          </p:cNvPr>
          <p:cNvCxnSpPr>
            <a:cxnSpLocks/>
          </p:cNvCxnSpPr>
          <p:nvPr/>
        </p:nvCxnSpPr>
        <p:spPr bwMode="auto">
          <a:xfrm flipH="1">
            <a:off x="1977712" y="3745797"/>
            <a:ext cx="230956" cy="87920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8" name="直線矢印コネクタ 27">
            <a:extLst>
              <a:ext uri="{FF2B5EF4-FFF2-40B4-BE49-F238E27FC236}">
                <a16:creationId xmlns:a16="http://schemas.microsoft.com/office/drawing/2014/main" id="{58CB2E12-6449-4741-A556-352281A9590A}"/>
              </a:ext>
            </a:extLst>
          </p:cNvPr>
          <p:cNvCxnSpPr>
            <a:cxnSpLocks/>
            <a:stCxn id="17" idx="3"/>
          </p:cNvCxnSpPr>
          <p:nvPr/>
        </p:nvCxnSpPr>
        <p:spPr bwMode="auto">
          <a:xfrm>
            <a:off x="3522787" y="2998152"/>
            <a:ext cx="559219" cy="162684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E71E727D-70C9-DD4D-AEEB-D40C00D0B097}"/>
              </a:ext>
            </a:extLst>
          </p:cNvPr>
          <p:cNvSpPr txBox="1"/>
          <p:nvPr/>
        </p:nvSpPr>
        <p:spPr>
          <a:xfrm>
            <a:off x="3583571" y="4625000"/>
            <a:ext cx="906017" cy="307777"/>
          </a:xfrm>
          <a:prstGeom prst="rect">
            <a:avLst/>
          </a:prstGeom>
          <a:noFill/>
          <a:ln w="12700">
            <a:noFill/>
          </a:ln>
        </p:spPr>
        <p:txBody>
          <a:bodyPr wrap="none" rtlCol="0">
            <a:spAutoFit/>
          </a:bodyPr>
          <a:lstStyle/>
          <a:p>
            <a:r>
              <a:rPr kumimoji="1" lang="en-US" altLang="ja-JP" sz="1400" dirty="0">
                <a:solidFill>
                  <a:schemeClr val="tx1"/>
                </a:solidFill>
              </a:rPr>
              <a:t>(DS SAP)</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833FA060-A15C-AA41-BF92-57EDA960062C}"/>
              </a:ext>
            </a:extLst>
          </p:cNvPr>
          <p:cNvSpPr txBox="1"/>
          <p:nvPr/>
        </p:nvSpPr>
        <p:spPr>
          <a:xfrm>
            <a:off x="1728308" y="4624998"/>
            <a:ext cx="423514" cy="307777"/>
          </a:xfrm>
          <a:prstGeom prst="rect">
            <a:avLst/>
          </a:prstGeom>
          <a:noFill/>
          <a:ln w="12700">
            <a:noFill/>
          </a:ln>
        </p:spPr>
        <p:txBody>
          <a:bodyPr wrap="none" rtlCol="0">
            <a:spAutoFit/>
          </a:bodyPr>
          <a:lstStyle/>
          <a:p>
            <a:r>
              <a:rPr kumimoji="1" lang="en-US" altLang="ja-JP" sz="1400" dirty="0">
                <a:solidFill>
                  <a:schemeClr val="tx1"/>
                </a:solidFill>
              </a:rPr>
              <a:t>(C)</a:t>
            </a:r>
            <a:endParaRPr kumimoji="1" lang="ja-JP" altLang="en-US" sz="1400">
              <a:solidFill>
                <a:schemeClr val="tx1"/>
              </a:solidFill>
            </a:endParaRPr>
          </a:p>
        </p:txBody>
      </p:sp>
      <p:sp>
        <p:nvSpPr>
          <p:cNvPr id="33" name="テキスト ボックス 32">
            <a:extLst>
              <a:ext uri="{FF2B5EF4-FFF2-40B4-BE49-F238E27FC236}">
                <a16:creationId xmlns:a16="http://schemas.microsoft.com/office/drawing/2014/main" id="{CF87C63D-EA8B-6B45-B6E6-DB36287B8ED9}"/>
              </a:ext>
            </a:extLst>
          </p:cNvPr>
          <p:cNvSpPr txBox="1"/>
          <p:nvPr/>
        </p:nvSpPr>
        <p:spPr>
          <a:xfrm>
            <a:off x="537986" y="4624999"/>
            <a:ext cx="1287532" cy="307777"/>
          </a:xfrm>
          <a:prstGeom prst="rect">
            <a:avLst/>
          </a:prstGeom>
          <a:noFill/>
          <a:ln w="12700">
            <a:noFill/>
          </a:ln>
        </p:spPr>
        <p:txBody>
          <a:bodyPr wrap="none" rtlCol="0">
            <a:spAutoFit/>
          </a:bodyPr>
          <a:lstStyle/>
          <a:p>
            <a:r>
              <a:rPr kumimoji="1" lang="en-US" altLang="ja-JP" sz="1400" dirty="0">
                <a:solidFill>
                  <a:schemeClr val="tx1"/>
                </a:solidFill>
              </a:rPr>
              <a:t>(EBCS bypass)</a:t>
            </a:r>
            <a:endParaRPr kumimoji="1" lang="ja-JP" altLang="en-US" sz="1400">
              <a:solidFill>
                <a:schemeClr val="tx1"/>
              </a:solidFill>
            </a:endParaRPr>
          </a:p>
        </p:txBody>
      </p:sp>
      <p:cxnSp>
        <p:nvCxnSpPr>
          <p:cNvPr id="37" name="直線矢印コネクタ 36">
            <a:extLst>
              <a:ext uri="{FF2B5EF4-FFF2-40B4-BE49-F238E27FC236}">
                <a16:creationId xmlns:a16="http://schemas.microsoft.com/office/drawing/2014/main" id="{ADBCDFEF-CB66-E448-B370-C351ACE07CA9}"/>
              </a:ext>
            </a:extLst>
          </p:cNvPr>
          <p:cNvCxnSpPr>
            <a:cxnSpLocks/>
            <a:stCxn id="33" idx="0"/>
            <a:endCxn id="17" idx="1"/>
          </p:cNvCxnSpPr>
          <p:nvPr/>
        </p:nvCxnSpPr>
        <p:spPr bwMode="auto">
          <a:xfrm flipV="1">
            <a:off x="1181752" y="2998152"/>
            <a:ext cx="982971" cy="162684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46" name="フリーフォーム 45">
            <a:extLst>
              <a:ext uri="{FF2B5EF4-FFF2-40B4-BE49-F238E27FC236}">
                <a16:creationId xmlns:a16="http://schemas.microsoft.com/office/drawing/2014/main" id="{3EECBCCD-7D28-E940-B947-8FCA5474B733}"/>
              </a:ext>
            </a:extLst>
          </p:cNvPr>
          <p:cNvSpPr/>
          <p:nvPr/>
        </p:nvSpPr>
        <p:spPr bwMode="auto">
          <a:xfrm>
            <a:off x="1898582" y="3906894"/>
            <a:ext cx="1934307" cy="712218"/>
          </a:xfrm>
          <a:custGeom>
            <a:avLst/>
            <a:gdLst>
              <a:gd name="connsiteX0" fmla="*/ 0 w 1934307"/>
              <a:gd name="connsiteY0" fmla="*/ 712218 h 712218"/>
              <a:gd name="connsiteX1" fmla="*/ 905607 w 1934307"/>
              <a:gd name="connsiteY1" fmla="*/ 41 h 712218"/>
              <a:gd name="connsiteX2" fmla="*/ 1934307 w 1934307"/>
              <a:gd name="connsiteY2" fmla="*/ 685841 h 712218"/>
            </a:gdLst>
            <a:ahLst/>
            <a:cxnLst>
              <a:cxn ang="0">
                <a:pos x="connsiteX0" y="connsiteY0"/>
              </a:cxn>
              <a:cxn ang="0">
                <a:pos x="connsiteX1" y="connsiteY1"/>
              </a:cxn>
              <a:cxn ang="0">
                <a:pos x="connsiteX2" y="connsiteY2"/>
              </a:cxn>
            </a:cxnLst>
            <a:rect l="l" t="t" r="r" b="b"/>
            <a:pathLst>
              <a:path w="1934307" h="712218">
                <a:moveTo>
                  <a:pt x="0" y="712218"/>
                </a:moveTo>
                <a:cubicBezTo>
                  <a:pt x="291611" y="358327"/>
                  <a:pt x="583223" y="4437"/>
                  <a:pt x="905607" y="41"/>
                </a:cubicBezTo>
                <a:cubicBezTo>
                  <a:pt x="1227992" y="-4355"/>
                  <a:pt x="1581149" y="340743"/>
                  <a:pt x="1934307" y="685841"/>
                </a:cubicBez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47" name="図 46" descr="ダイアグラム, 概略図&#10;&#10;自動的に生成された説明">
            <a:extLst>
              <a:ext uri="{FF2B5EF4-FFF2-40B4-BE49-F238E27FC236}">
                <a16:creationId xmlns:a16="http://schemas.microsoft.com/office/drawing/2014/main" id="{571AB062-F954-774F-864A-F005727A07B8}"/>
              </a:ext>
            </a:extLst>
          </p:cNvPr>
          <p:cNvPicPr/>
          <p:nvPr/>
        </p:nvPicPr>
        <p:blipFill>
          <a:blip r:embed="rId2"/>
          <a:stretch>
            <a:fillRect/>
          </a:stretch>
        </p:blipFill>
        <p:spPr>
          <a:xfrm>
            <a:off x="7550218" y="751435"/>
            <a:ext cx="3596054" cy="5824254"/>
          </a:xfrm>
          <a:prstGeom prst="rect">
            <a:avLst/>
          </a:prstGeom>
        </p:spPr>
      </p:pic>
      <p:sp>
        <p:nvSpPr>
          <p:cNvPr id="48" name="正方形/長方形 47">
            <a:extLst>
              <a:ext uri="{FF2B5EF4-FFF2-40B4-BE49-F238E27FC236}">
                <a16:creationId xmlns:a16="http://schemas.microsoft.com/office/drawing/2014/main" id="{6DB89A7E-0D41-674B-9A63-FDEA2BC3B26D}"/>
              </a:ext>
            </a:extLst>
          </p:cNvPr>
          <p:cNvSpPr/>
          <p:nvPr/>
        </p:nvSpPr>
        <p:spPr bwMode="auto">
          <a:xfrm>
            <a:off x="8308731" y="2883877"/>
            <a:ext cx="298938" cy="26941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600" b="0" i="0" u="none" strike="noStrike" cap="none" normalizeH="0" baseline="0" dirty="0">
                <a:ln>
                  <a:noFill/>
                </a:ln>
                <a:solidFill>
                  <a:schemeClr val="tx1"/>
                </a:solidFill>
                <a:effectLst/>
                <a:latin typeface="Times New Roman" pitchFamily="16" charset="0"/>
                <a:ea typeface="MS Gothic" charset="-128"/>
              </a:rPr>
              <a:t>EBCS bypass</a:t>
            </a:r>
            <a:endParaRPr kumimoji="0" lang="ja-JP" altLang="en-US" sz="600" b="0" i="0" u="none" strike="noStrike" cap="none" normalizeH="0" baseline="0">
              <a:ln>
                <a:noFill/>
              </a:ln>
              <a:solidFill>
                <a:schemeClr val="tx1"/>
              </a:solidFill>
              <a:effectLst/>
              <a:latin typeface="Times New Roman" pitchFamily="16" charset="0"/>
              <a:ea typeface="MS Gothic" charset="-128"/>
            </a:endParaRPr>
          </a:p>
        </p:txBody>
      </p:sp>
      <p:sp>
        <p:nvSpPr>
          <p:cNvPr id="49" name="正方形/長方形 48">
            <a:extLst>
              <a:ext uri="{FF2B5EF4-FFF2-40B4-BE49-F238E27FC236}">
                <a16:creationId xmlns:a16="http://schemas.microsoft.com/office/drawing/2014/main" id="{6C067CE9-817B-D548-A51F-CBBD01B41451}"/>
              </a:ext>
            </a:extLst>
          </p:cNvPr>
          <p:cNvSpPr/>
          <p:nvPr/>
        </p:nvSpPr>
        <p:spPr bwMode="auto">
          <a:xfrm>
            <a:off x="5283944" y="2497262"/>
            <a:ext cx="2137061" cy="2127738"/>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7DDBC11B-DBEA-344C-899F-2FB5EEF3A6EE}"/>
              </a:ext>
            </a:extLst>
          </p:cNvPr>
          <p:cNvSpPr txBox="1"/>
          <p:nvPr/>
        </p:nvSpPr>
        <p:spPr>
          <a:xfrm>
            <a:off x="5263874" y="1962876"/>
            <a:ext cx="2177199" cy="400110"/>
          </a:xfrm>
          <a:prstGeom prst="rect">
            <a:avLst/>
          </a:prstGeom>
          <a:noFill/>
        </p:spPr>
        <p:txBody>
          <a:bodyPr wrap="none" rtlCol="0">
            <a:spAutoFit/>
          </a:bodyPr>
          <a:lstStyle/>
          <a:p>
            <a:r>
              <a:rPr kumimoji="1" lang="en-US" altLang="ja-JP" sz="2000" dirty="0">
                <a:solidFill>
                  <a:schemeClr val="tx1"/>
                </a:solidFill>
              </a:rPr>
              <a:t>EBCS receiver role</a:t>
            </a:r>
            <a:endParaRPr kumimoji="1" lang="ja-JP" altLang="en-US" sz="2000">
              <a:solidFill>
                <a:schemeClr val="tx1"/>
              </a:solidFill>
            </a:endParaRPr>
          </a:p>
        </p:txBody>
      </p:sp>
      <p:sp>
        <p:nvSpPr>
          <p:cNvPr id="51" name="テキスト ボックス 50">
            <a:extLst>
              <a:ext uri="{FF2B5EF4-FFF2-40B4-BE49-F238E27FC236}">
                <a16:creationId xmlns:a16="http://schemas.microsoft.com/office/drawing/2014/main" id="{77026829-7A8C-4B42-8935-9F75E7337489}"/>
              </a:ext>
            </a:extLst>
          </p:cNvPr>
          <p:cNvSpPr txBox="1"/>
          <p:nvPr/>
        </p:nvSpPr>
        <p:spPr>
          <a:xfrm>
            <a:off x="585623" y="3172804"/>
            <a:ext cx="1389804" cy="307777"/>
          </a:xfrm>
          <a:prstGeom prst="rect">
            <a:avLst/>
          </a:prstGeom>
          <a:noFill/>
          <a:ln w="12700">
            <a:noFill/>
          </a:ln>
        </p:spPr>
        <p:txBody>
          <a:bodyPr wrap="none" rtlCol="0">
            <a:spAutoFit/>
          </a:bodyPr>
          <a:lstStyle/>
          <a:p>
            <a:r>
              <a:rPr kumimoji="1" lang="en-US" altLang="ja-JP" sz="1400" dirty="0">
                <a:solidFill>
                  <a:schemeClr val="tx1"/>
                </a:solidFill>
              </a:rPr>
              <a:t>EBCS UL traffic</a:t>
            </a:r>
            <a:endParaRPr kumimoji="1" lang="ja-JP" altLang="en-US" sz="1400">
              <a:solidFill>
                <a:schemeClr val="tx1"/>
              </a:solidFill>
            </a:endParaRPr>
          </a:p>
        </p:txBody>
      </p:sp>
      <p:sp>
        <p:nvSpPr>
          <p:cNvPr id="52" name="テキスト ボックス 51">
            <a:extLst>
              <a:ext uri="{FF2B5EF4-FFF2-40B4-BE49-F238E27FC236}">
                <a16:creationId xmlns:a16="http://schemas.microsoft.com/office/drawing/2014/main" id="{5CAD00EA-1A01-274B-B2AE-C86BD6133482}"/>
              </a:ext>
            </a:extLst>
          </p:cNvPr>
          <p:cNvSpPr txBox="1"/>
          <p:nvPr/>
        </p:nvSpPr>
        <p:spPr>
          <a:xfrm>
            <a:off x="219499" y="3614857"/>
            <a:ext cx="1389804" cy="307777"/>
          </a:xfrm>
          <a:prstGeom prst="rect">
            <a:avLst/>
          </a:prstGeom>
          <a:noFill/>
          <a:ln w="12700">
            <a:noFill/>
          </a:ln>
        </p:spPr>
        <p:txBody>
          <a:bodyPr wrap="none" rtlCol="0">
            <a:spAutoFit/>
          </a:bodyPr>
          <a:lstStyle/>
          <a:p>
            <a:r>
              <a:rPr kumimoji="1" lang="en-US" altLang="ja-JP" sz="1400" dirty="0">
                <a:solidFill>
                  <a:schemeClr val="tx1"/>
                </a:solidFill>
              </a:rPr>
              <a:t>EBCS DL traffic</a:t>
            </a:r>
            <a:endParaRPr kumimoji="1" lang="ja-JP" altLang="en-US" sz="1400">
              <a:solidFill>
                <a:schemeClr val="tx1"/>
              </a:solidFill>
            </a:endParaRPr>
          </a:p>
        </p:txBody>
      </p:sp>
      <p:cxnSp>
        <p:nvCxnSpPr>
          <p:cNvPr id="54" name="直線コネクタ 53">
            <a:extLst>
              <a:ext uri="{FF2B5EF4-FFF2-40B4-BE49-F238E27FC236}">
                <a16:creationId xmlns:a16="http://schemas.microsoft.com/office/drawing/2014/main" id="{4D5A0AFF-2D1A-BE46-BD97-E68F4FEEB773}"/>
              </a:ext>
            </a:extLst>
          </p:cNvPr>
          <p:cNvCxnSpPr>
            <a:cxnSpLocks/>
          </p:cNvCxnSpPr>
          <p:nvPr/>
        </p:nvCxnSpPr>
        <p:spPr bwMode="auto">
          <a:xfrm>
            <a:off x="1501197" y="3845691"/>
            <a:ext cx="281255" cy="19235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テキスト ボックス 56">
            <a:extLst>
              <a:ext uri="{FF2B5EF4-FFF2-40B4-BE49-F238E27FC236}">
                <a16:creationId xmlns:a16="http://schemas.microsoft.com/office/drawing/2014/main" id="{F8515F31-BC08-4545-9F40-E2475F8473D5}"/>
              </a:ext>
            </a:extLst>
          </p:cNvPr>
          <p:cNvSpPr txBox="1"/>
          <p:nvPr/>
        </p:nvSpPr>
        <p:spPr>
          <a:xfrm>
            <a:off x="2093686" y="4880200"/>
            <a:ext cx="1481431" cy="307777"/>
          </a:xfrm>
          <a:prstGeom prst="rect">
            <a:avLst/>
          </a:prstGeom>
          <a:noFill/>
          <a:ln w="12700">
            <a:noFill/>
          </a:ln>
        </p:spPr>
        <p:txBody>
          <a:bodyPr wrap="none" rtlCol="0">
            <a:spAutoFit/>
          </a:bodyPr>
          <a:lstStyle/>
          <a:p>
            <a:r>
              <a:rPr kumimoji="1" lang="en-US" altLang="ja-JP" sz="1400" dirty="0">
                <a:solidFill>
                  <a:schemeClr val="tx1"/>
                </a:solidFill>
              </a:rPr>
              <a:t>Non-EBCS traffic</a:t>
            </a:r>
            <a:endParaRPr kumimoji="1" lang="ja-JP" altLang="en-US" sz="1400">
              <a:solidFill>
                <a:schemeClr val="tx1"/>
              </a:solidFill>
            </a:endParaRPr>
          </a:p>
        </p:txBody>
      </p:sp>
      <p:cxnSp>
        <p:nvCxnSpPr>
          <p:cNvPr id="59" name="直線コネクタ 58">
            <a:extLst>
              <a:ext uri="{FF2B5EF4-FFF2-40B4-BE49-F238E27FC236}">
                <a16:creationId xmlns:a16="http://schemas.microsoft.com/office/drawing/2014/main" id="{F3C3EC7A-EB7B-BF42-BB70-38DB1A9F6B1B}"/>
              </a:ext>
            </a:extLst>
          </p:cNvPr>
          <p:cNvCxnSpPr>
            <a:cxnSpLocks/>
          </p:cNvCxnSpPr>
          <p:nvPr/>
        </p:nvCxnSpPr>
        <p:spPr bwMode="auto">
          <a:xfrm>
            <a:off x="2347082" y="4185398"/>
            <a:ext cx="216364" cy="6948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直線コネクタ 61">
            <a:extLst>
              <a:ext uri="{FF2B5EF4-FFF2-40B4-BE49-F238E27FC236}">
                <a16:creationId xmlns:a16="http://schemas.microsoft.com/office/drawing/2014/main" id="{CC656F27-0D3B-214B-BFA9-D0BBA59B70B7}"/>
              </a:ext>
            </a:extLst>
          </p:cNvPr>
          <p:cNvCxnSpPr/>
          <p:nvPr/>
        </p:nvCxnSpPr>
        <p:spPr bwMode="auto">
          <a:xfrm>
            <a:off x="2084963" y="4185398"/>
            <a:ext cx="292659" cy="6948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直線矢印コネクタ 62">
            <a:extLst>
              <a:ext uri="{FF2B5EF4-FFF2-40B4-BE49-F238E27FC236}">
                <a16:creationId xmlns:a16="http://schemas.microsoft.com/office/drawing/2014/main" id="{B763D68F-1C4E-4E46-9548-1625EA21D6F8}"/>
              </a:ext>
            </a:extLst>
          </p:cNvPr>
          <p:cNvCxnSpPr>
            <a:cxnSpLocks/>
          </p:cNvCxnSpPr>
          <p:nvPr/>
        </p:nvCxnSpPr>
        <p:spPr bwMode="auto">
          <a:xfrm flipH="1">
            <a:off x="5889722" y="2513268"/>
            <a:ext cx="6203" cy="210584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5" name="直線矢印コネクタ 64">
            <a:extLst>
              <a:ext uri="{FF2B5EF4-FFF2-40B4-BE49-F238E27FC236}">
                <a16:creationId xmlns:a16="http://schemas.microsoft.com/office/drawing/2014/main" id="{5BE0AB09-E21E-7142-BC8E-53393486B666}"/>
              </a:ext>
            </a:extLst>
          </p:cNvPr>
          <p:cNvCxnSpPr>
            <a:cxnSpLocks/>
          </p:cNvCxnSpPr>
          <p:nvPr/>
        </p:nvCxnSpPr>
        <p:spPr bwMode="auto">
          <a:xfrm flipV="1">
            <a:off x="6477741" y="2513269"/>
            <a:ext cx="242229" cy="210584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8" name="直線矢印コネクタ 67">
            <a:extLst>
              <a:ext uri="{FF2B5EF4-FFF2-40B4-BE49-F238E27FC236}">
                <a16:creationId xmlns:a16="http://schemas.microsoft.com/office/drawing/2014/main" id="{F1C392A9-F142-AB40-8C0F-309EF075909D}"/>
              </a:ext>
            </a:extLst>
          </p:cNvPr>
          <p:cNvCxnSpPr>
            <a:cxnSpLocks/>
          </p:cNvCxnSpPr>
          <p:nvPr/>
        </p:nvCxnSpPr>
        <p:spPr bwMode="auto">
          <a:xfrm flipV="1">
            <a:off x="6741325" y="2507381"/>
            <a:ext cx="0" cy="105374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71" name="円/楕円 70">
            <a:extLst>
              <a:ext uri="{FF2B5EF4-FFF2-40B4-BE49-F238E27FC236}">
                <a16:creationId xmlns:a16="http://schemas.microsoft.com/office/drawing/2014/main" id="{7A6432A1-3606-3342-BA21-2F53BC5B0C63}"/>
              </a:ext>
            </a:extLst>
          </p:cNvPr>
          <p:cNvSpPr/>
          <p:nvPr/>
        </p:nvSpPr>
        <p:spPr bwMode="auto">
          <a:xfrm>
            <a:off x="6685987" y="3566663"/>
            <a:ext cx="110676" cy="11067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a:extLst>
              <a:ext uri="{FF2B5EF4-FFF2-40B4-BE49-F238E27FC236}">
                <a16:creationId xmlns:a16="http://schemas.microsoft.com/office/drawing/2014/main" id="{C49E02F4-E1AC-9343-B5CA-AA9F451CE7EA}"/>
              </a:ext>
            </a:extLst>
          </p:cNvPr>
          <p:cNvCxnSpPr>
            <a:cxnSpLocks/>
          </p:cNvCxnSpPr>
          <p:nvPr/>
        </p:nvCxnSpPr>
        <p:spPr bwMode="auto">
          <a:xfrm flipV="1">
            <a:off x="6741881" y="3677340"/>
            <a:ext cx="0" cy="941772"/>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74" name="テキスト ボックス 73">
            <a:extLst>
              <a:ext uri="{FF2B5EF4-FFF2-40B4-BE49-F238E27FC236}">
                <a16:creationId xmlns:a16="http://schemas.microsoft.com/office/drawing/2014/main" id="{0B1E8A76-C892-9E45-B98E-E45B8B8B3FD9}"/>
              </a:ext>
            </a:extLst>
          </p:cNvPr>
          <p:cNvSpPr txBox="1"/>
          <p:nvPr/>
        </p:nvSpPr>
        <p:spPr>
          <a:xfrm rot="16562898">
            <a:off x="5772161" y="3591908"/>
            <a:ext cx="1389804" cy="307777"/>
          </a:xfrm>
          <a:prstGeom prst="rect">
            <a:avLst/>
          </a:prstGeom>
          <a:noFill/>
          <a:ln w="12700">
            <a:noFill/>
          </a:ln>
        </p:spPr>
        <p:txBody>
          <a:bodyPr wrap="none" rtlCol="0">
            <a:spAutoFit/>
          </a:bodyPr>
          <a:lstStyle/>
          <a:p>
            <a:r>
              <a:rPr kumimoji="1" lang="en-US" altLang="ja-JP" sz="1400" dirty="0">
                <a:solidFill>
                  <a:schemeClr val="tx1"/>
                </a:solidFill>
              </a:rPr>
              <a:t>EBCS DL traffic</a:t>
            </a:r>
            <a:endParaRPr kumimoji="1" lang="ja-JP" altLang="en-US" sz="1400">
              <a:solidFill>
                <a:schemeClr val="tx1"/>
              </a:solidFill>
            </a:endParaRPr>
          </a:p>
        </p:txBody>
      </p:sp>
      <p:sp>
        <p:nvSpPr>
          <p:cNvPr id="75" name="テキスト ボックス 74">
            <a:extLst>
              <a:ext uri="{FF2B5EF4-FFF2-40B4-BE49-F238E27FC236}">
                <a16:creationId xmlns:a16="http://schemas.microsoft.com/office/drawing/2014/main" id="{A36063B1-1236-4C4A-85D7-2DC679B5AB02}"/>
              </a:ext>
            </a:extLst>
          </p:cNvPr>
          <p:cNvSpPr txBox="1"/>
          <p:nvPr/>
        </p:nvSpPr>
        <p:spPr>
          <a:xfrm>
            <a:off x="7076939" y="3222576"/>
            <a:ext cx="1019574" cy="523220"/>
          </a:xfrm>
          <a:prstGeom prst="rect">
            <a:avLst/>
          </a:prstGeom>
          <a:noFill/>
          <a:ln w="12700">
            <a:noFill/>
          </a:ln>
        </p:spPr>
        <p:txBody>
          <a:bodyPr wrap="none" rtlCol="0">
            <a:spAutoFit/>
          </a:bodyPr>
          <a:lstStyle/>
          <a:p>
            <a:r>
              <a:rPr kumimoji="1" lang="en-US" altLang="ja-JP" sz="1400" dirty="0">
                <a:solidFill>
                  <a:schemeClr val="tx1"/>
                </a:solidFill>
              </a:rPr>
              <a:t>DA address</a:t>
            </a:r>
          </a:p>
          <a:p>
            <a:r>
              <a:rPr kumimoji="1" lang="en-US" altLang="ja-JP" sz="1400" dirty="0">
                <a:solidFill>
                  <a:schemeClr val="tx1"/>
                </a:solidFill>
              </a:rPr>
              <a:t>filtering</a:t>
            </a:r>
            <a:endParaRPr kumimoji="1" lang="ja-JP" altLang="en-US" sz="1400">
              <a:solidFill>
                <a:schemeClr val="tx1"/>
              </a:solidFill>
            </a:endParaRPr>
          </a:p>
        </p:txBody>
      </p:sp>
      <p:cxnSp>
        <p:nvCxnSpPr>
          <p:cNvPr id="77" name="直線矢印コネクタ 76">
            <a:extLst>
              <a:ext uri="{FF2B5EF4-FFF2-40B4-BE49-F238E27FC236}">
                <a16:creationId xmlns:a16="http://schemas.microsoft.com/office/drawing/2014/main" id="{BFE719AB-4174-F04B-9704-B9753AC5C327}"/>
              </a:ext>
            </a:extLst>
          </p:cNvPr>
          <p:cNvCxnSpPr>
            <a:stCxn id="75" idx="1"/>
            <a:endCxn id="71" idx="6"/>
          </p:cNvCxnSpPr>
          <p:nvPr/>
        </p:nvCxnSpPr>
        <p:spPr bwMode="auto">
          <a:xfrm flipH="1">
            <a:off x="6796663" y="3484186"/>
            <a:ext cx="280276" cy="137815"/>
          </a:xfrm>
          <a:prstGeom prst="straightConnector1">
            <a:avLst/>
          </a:prstGeom>
          <a:solidFill>
            <a:srgbClr val="00B8FF"/>
          </a:solidFill>
          <a:ln w="9525" cap="flat" cmpd="sng" algn="ctr">
            <a:solidFill>
              <a:schemeClr val="tx1"/>
            </a:solidFill>
            <a:prstDash val="sysDash"/>
            <a:round/>
            <a:headEnd type="none" w="med" len="med"/>
            <a:tailEnd type="arrow" w="med" len="med"/>
          </a:ln>
          <a:effectLst/>
        </p:spPr>
      </p:cxnSp>
      <p:sp>
        <p:nvSpPr>
          <p:cNvPr id="78" name="テキスト ボックス 77">
            <a:extLst>
              <a:ext uri="{FF2B5EF4-FFF2-40B4-BE49-F238E27FC236}">
                <a16:creationId xmlns:a16="http://schemas.microsoft.com/office/drawing/2014/main" id="{0CEEC4AB-4897-9A44-976C-453132743858}"/>
              </a:ext>
            </a:extLst>
          </p:cNvPr>
          <p:cNvSpPr txBox="1"/>
          <p:nvPr/>
        </p:nvSpPr>
        <p:spPr>
          <a:xfrm>
            <a:off x="6467063" y="5099731"/>
            <a:ext cx="1481431" cy="307777"/>
          </a:xfrm>
          <a:prstGeom prst="rect">
            <a:avLst/>
          </a:prstGeom>
          <a:noFill/>
          <a:ln w="12700">
            <a:noFill/>
          </a:ln>
        </p:spPr>
        <p:txBody>
          <a:bodyPr wrap="none" rtlCol="0">
            <a:spAutoFit/>
          </a:bodyPr>
          <a:lstStyle/>
          <a:p>
            <a:r>
              <a:rPr kumimoji="1" lang="en-US" altLang="ja-JP" sz="1400" dirty="0">
                <a:solidFill>
                  <a:schemeClr val="tx1"/>
                </a:solidFill>
              </a:rPr>
              <a:t>Non-EBCS traffic</a:t>
            </a:r>
            <a:endParaRPr kumimoji="1" lang="ja-JP" altLang="en-US" sz="1400">
              <a:solidFill>
                <a:schemeClr val="tx1"/>
              </a:solidFill>
            </a:endParaRPr>
          </a:p>
        </p:txBody>
      </p:sp>
      <p:cxnSp>
        <p:nvCxnSpPr>
          <p:cNvPr id="79" name="直線コネクタ 78">
            <a:extLst>
              <a:ext uri="{FF2B5EF4-FFF2-40B4-BE49-F238E27FC236}">
                <a16:creationId xmlns:a16="http://schemas.microsoft.com/office/drawing/2014/main" id="{FC65DBA3-6D2F-0A4C-A042-CEF6F29E99B3}"/>
              </a:ext>
            </a:extLst>
          </p:cNvPr>
          <p:cNvCxnSpPr>
            <a:cxnSpLocks/>
          </p:cNvCxnSpPr>
          <p:nvPr/>
        </p:nvCxnSpPr>
        <p:spPr bwMode="auto">
          <a:xfrm>
            <a:off x="6763617" y="4171379"/>
            <a:ext cx="274584" cy="95636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2" name="テキスト ボックス 81">
            <a:extLst>
              <a:ext uri="{FF2B5EF4-FFF2-40B4-BE49-F238E27FC236}">
                <a16:creationId xmlns:a16="http://schemas.microsoft.com/office/drawing/2014/main" id="{595FDF38-85BB-B646-93F7-FF4C4978B75A}"/>
              </a:ext>
            </a:extLst>
          </p:cNvPr>
          <p:cNvSpPr txBox="1"/>
          <p:nvPr/>
        </p:nvSpPr>
        <p:spPr>
          <a:xfrm>
            <a:off x="6030422" y="4604522"/>
            <a:ext cx="734496" cy="523220"/>
          </a:xfrm>
          <a:prstGeom prst="rect">
            <a:avLst/>
          </a:prstGeom>
          <a:noFill/>
          <a:ln w="12700">
            <a:noFill/>
          </a:ln>
        </p:spPr>
        <p:txBody>
          <a:bodyPr wrap="none" rtlCol="0">
            <a:spAutoFit/>
          </a:bodyPr>
          <a:lstStyle/>
          <a:p>
            <a:r>
              <a:rPr kumimoji="1" lang="en-US" altLang="ja-JP" sz="1400" dirty="0">
                <a:solidFill>
                  <a:schemeClr val="tx1"/>
                </a:solidFill>
              </a:rPr>
              <a:t>(EBCS</a:t>
            </a:r>
          </a:p>
          <a:p>
            <a:r>
              <a:rPr kumimoji="1" lang="en-US" altLang="ja-JP" sz="1400" dirty="0">
                <a:solidFill>
                  <a:schemeClr val="tx1"/>
                </a:solidFill>
              </a:rPr>
              <a:t>bypass)</a:t>
            </a:r>
            <a:endParaRPr kumimoji="1" lang="ja-JP" altLang="en-US" sz="1400">
              <a:solidFill>
                <a:schemeClr val="tx1"/>
              </a:solidFill>
            </a:endParaRPr>
          </a:p>
        </p:txBody>
      </p:sp>
    </p:spTree>
    <p:extLst>
      <p:ext uri="{BB962C8B-B14F-4D97-AF65-F5344CB8AC3E}">
        <p14:creationId xmlns:p14="http://schemas.microsoft.com/office/powerpoint/2010/main" val="3788725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B7582F-DA32-3146-A1C4-3168EAE85D3C}"/>
              </a:ext>
            </a:extLst>
          </p:cNvPr>
          <p:cNvSpPr>
            <a:spLocks noGrp="1"/>
          </p:cNvSpPr>
          <p:nvPr>
            <p:ph type="title"/>
          </p:nvPr>
        </p:nvSpPr>
        <p:spPr/>
        <p:txBody>
          <a:bodyPr/>
          <a:lstStyle/>
          <a:p>
            <a:r>
              <a:rPr lang="en-US" altLang="ja-JP" dirty="0"/>
              <a:t>Define New </a:t>
            </a:r>
            <a:r>
              <a:rPr lang="en-US" altLang="ja-JP" dirty="0" err="1"/>
              <a:t>eBCS</a:t>
            </a:r>
            <a:r>
              <a:rPr lang="en-US" altLang="ja-JP" dirty="0"/>
              <a:t> Data frame</a:t>
            </a:r>
            <a:br>
              <a:rPr lang="en-US" altLang="ja-JP" dirty="0"/>
            </a:br>
            <a:r>
              <a:rPr lang="en-US" altLang="ja-JP" dirty="0"/>
              <a:t>(Copied from 11-19/1506r3)</a:t>
            </a:r>
            <a:endParaRPr kumimoji="1" lang="ja-JP" altLang="en-US"/>
          </a:p>
        </p:txBody>
      </p:sp>
      <p:sp>
        <p:nvSpPr>
          <p:cNvPr id="3" name="コンテンツ プレースホルダー 2">
            <a:extLst>
              <a:ext uri="{FF2B5EF4-FFF2-40B4-BE49-F238E27FC236}">
                <a16:creationId xmlns:a16="http://schemas.microsoft.com/office/drawing/2014/main" id="{21A49515-06F0-B847-848D-FD9229C6644D}"/>
              </a:ext>
            </a:extLst>
          </p:cNvPr>
          <p:cNvSpPr>
            <a:spLocks noGrp="1"/>
          </p:cNvSpPr>
          <p:nvPr>
            <p:ph idx="1"/>
          </p:nvPr>
        </p:nvSpPr>
        <p:spPr/>
        <p:txBody>
          <a:bodyPr/>
          <a:lstStyle/>
          <a:p>
            <a:pPr>
              <a:buFont typeface="Arial" panose="020B0604020202020204" pitchFamily="34" charset="0"/>
              <a:buChar char="•"/>
            </a:pPr>
            <a:r>
              <a:rPr kumimoji="1" lang="en-US" altLang="ja-JP" dirty="0"/>
              <a:t>Add a definition for Class 1 frames in 11.3.3 like following.</a:t>
            </a:r>
          </a:p>
          <a:p>
            <a:pPr marL="0" indent="0"/>
            <a:r>
              <a:rPr lang="en-US" altLang="ja-JP" dirty="0"/>
              <a:t>	3) Data frames</a:t>
            </a:r>
          </a:p>
          <a:p>
            <a:pPr marL="0" indent="0"/>
            <a:r>
              <a:rPr lang="en-US" altLang="ja-JP" dirty="0"/>
              <a:t>		</a:t>
            </a:r>
            <a:r>
              <a:rPr lang="en-US" altLang="ja-JP" dirty="0" err="1"/>
              <a:t>i</a:t>
            </a:r>
            <a:r>
              <a:rPr lang="en-US" altLang="ja-JP" dirty="0"/>
              <a:t>) Data frames between IBSS STAs</a:t>
            </a:r>
          </a:p>
          <a:p>
            <a:pPr marL="0" indent="0"/>
            <a:r>
              <a:rPr lang="en-US" altLang="ja-JP" dirty="0"/>
              <a:t>		ii) Data frames within PBSS</a:t>
            </a:r>
          </a:p>
          <a:p>
            <a:pPr marL="0" indent="0"/>
            <a:r>
              <a:rPr lang="en-US" altLang="ja-JP" dirty="0"/>
              <a:t>		</a:t>
            </a:r>
            <a:r>
              <a:rPr lang="en-US" altLang="ja-JP" u="sng" dirty="0">
                <a:solidFill>
                  <a:srgbClr val="FF0000"/>
                </a:solidFill>
              </a:rPr>
              <a:t>iii) </a:t>
            </a:r>
            <a:r>
              <a:rPr lang="en-US" altLang="ja-JP" u="sng" dirty="0" err="1">
                <a:solidFill>
                  <a:srgbClr val="FF0000"/>
                </a:solidFill>
              </a:rPr>
              <a:t>eBCS</a:t>
            </a:r>
            <a:r>
              <a:rPr lang="en-US" altLang="ja-JP" u="sng" dirty="0">
                <a:solidFill>
                  <a:srgbClr val="FF0000"/>
                </a:solidFill>
              </a:rPr>
              <a:t> Data frames</a:t>
            </a:r>
          </a:p>
          <a:p>
            <a:pPr>
              <a:buFont typeface="Arial" panose="020B0604020202020204" pitchFamily="34" charset="0"/>
              <a:buChar char="•"/>
            </a:pPr>
            <a:r>
              <a:rPr lang="en-US" altLang="ja-JP" dirty="0">
                <a:solidFill>
                  <a:schemeClr val="tx1"/>
                </a:solidFill>
              </a:rPr>
              <a:t>One or more subtype value(s) for Frame Control field should be assigned.</a:t>
            </a:r>
          </a:p>
        </p:txBody>
      </p:sp>
      <p:sp>
        <p:nvSpPr>
          <p:cNvPr id="4" name="スライド番号プレースホルダー 3">
            <a:extLst>
              <a:ext uri="{FF2B5EF4-FFF2-40B4-BE49-F238E27FC236}">
                <a16:creationId xmlns:a16="http://schemas.microsoft.com/office/drawing/2014/main" id="{0B4763C6-C2B8-544F-ACFD-94A94F0C2F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a:extLst>
              <a:ext uri="{FF2B5EF4-FFF2-40B4-BE49-F238E27FC236}">
                <a16:creationId xmlns:a16="http://schemas.microsoft.com/office/drawing/2014/main" id="{89D78918-3E8C-4349-BEAC-49B9559E9CD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910EFE1-F006-D648-9D94-6D737BB8FCB8}"/>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15055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describes discussion items to prepare resolutions for Clause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Architecture description</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1596951689"/>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1409</a:t>
                      </a:r>
                      <a:endParaRPr kumimoji="1" lang="ja-JP" altLang="en-US" sz="1200"/>
                    </a:p>
                  </a:txBody>
                  <a:tcPr/>
                </a:tc>
                <a:tc>
                  <a:txBody>
                    <a:bodyPr/>
                    <a:lstStyle/>
                    <a:p>
                      <a:r>
                        <a:rPr kumimoji="1" lang="en-US" altLang="ja-JP" sz="1200" dirty="0" err="1"/>
                        <a:t>Rgw</a:t>
                      </a:r>
                      <a:r>
                        <a:rPr kumimoji="1" lang="en-US" altLang="ja-JP" sz="1200" dirty="0"/>
                        <a:t> The architecture for this feature is incomplete (making this draft really difficult to review). For </a:t>
                      </a:r>
                      <a:r>
                        <a:rPr kumimoji="1" lang="en-US" altLang="ja-JP" sz="1200" dirty="0" err="1"/>
                        <a:t>eBCS</a:t>
                      </a:r>
                      <a:r>
                        <a:rPr kumimoji="1" lang="en-US" altLang="ja-JP" sz="1200" dirty="0"/>
                        <a:t> procedures, some component of the MAC needs to manage these services and provide a protocol endpoint for setup, security and data transfer. Please define this component.</a:t>
                      </a:r>
                      <a:endParaRPr kumimoji="1" lang="ja-JP" altLang="en-US" sz="1200"/>
                    </a:p>
                  </a:txBody>
                  <a:tcPr/>
                </a:tc>
                <a:tc>
                  <a:txBody>
                    <a:bodyPr/>
                    <a:lstStyle/>
                    <a:p>
                      <a:r>
                        <a:rPr kumimoji="1" lang="en-US" altLang="ja-JP" sz="1200" dirty="0"/>
                        <a:t>Define a logical component in the AP (and possibly the STA) that acts as the </a:t>
                      </a:r>
                      <a:r>
                        <a:rPr kumimoji="1" lang="en-US" altLang="ja-JP" sz="1200" dirty="0" err="1"/>
                        <a:t>eBCS</a:t>
                      </a:r>
                      <a:r>
                        <a:rPr kumimoji="1" lang="en-US" altLang="ja-JP" sz="1200" dirty="0"/>
                        <a:t> service instance. It would encapsulate the broadcast traffic streams in </a:t>
                      </a:r>
                      <a:r>
                        <a:rPr kumimoji="1" lang="en-US" altLang="ja-JP" sz="1200" dirty="0" err="1"/>
                        <a:t>eBCS</a:t>
                      </a:r>
                      <a:r>
                        <a:rPr kumimoji="1" lang="en-US" altLang="ja-JP" sz="1200" dirty="0"/>
                        <a:t> frames, maintain the state of </a:t>
                      </a:r>
                      <a:r>
                        <a:rPr kumimoji="1" lang="en-US" altLang="ja-JP" sz="1200" dirty="0" err="1"/>
                        <a:t>eBCS</a:t>
                      </a:r>
                      <a:r>
                        <a:rPr kumimoji="1" lang="en-US" altLang="ja-JP" sz="1200" dirty="0"/>
                        <a:t> broadcasts, and on the AP side, forward or receive frames from the broadcast source or </a:t>
                      </a:r>
                      <a:r>
                        <a:rPr kumimoji="1" lang="en-US" altLang="ja-JP" sz="1200" dirty="0" err="1"/>
                        <a:t>destnation</a:t>
                      </a:r>
                      <a:r>
                        <a:rPr kumimoji="1" lang="en-US" altLang="ja-JP" sz="1200" dirty="0"/>
                        <a:t> in the network.</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6513193" cy="923330"/>
          </a:xfrm>
          <a:prstGeom prst="rect">
            <a:avLst/>
          </a:prstGeom>
          <a:noFill/>
        </p:spPr>
        <p:txBody>
          <a:bodyPr wrap="none" rtlCol="0">
            <a:spAutoFit/>
          </a:bodyPr>
          <a:lstStyle/>
          <a:p>
            <a:r>
              <a:rPr kumimoji="1" lang="en-US" altLang="ja-JP" sz="1800" strike="sngStrike" dirty="0">
                <a:solidFill>
                  <a:schemeClr val="tx1"/>
                </a:solidFill>
              </a:rPr>
              <a:t>Describe architecture in 11.100.2.1 for DL and in 11.100.3.1 for UL.</a:t>
            </a:r>
          </a:p>
          <a:p>
            <a:endParaRPr kumimoji="1" lang="en-US" altLang="ja-JP" sz="1800" dirty="0">
              <a:solidFill>
                <a:schemeClr val="tx1"/>
              </a:solidFill>
            </a:endParaRPr>
          </a:p>
          <a:p>
            <a:r>
              <a:rPr kumimoji="1" lang="en-US" altLang="ja-JP" sz="1800" dirty="0">
                <a:solidFill>
                  <a:schemeClr val="tx1"/>
                </a:solidFill>
              </a:rPr>
              <a:t>Clause 4.5.x</a:t>
            </a:r>
          </a:p>
        </p:txBody>
      </p:sp>
    </p:spTree>
    <p:extLst>
      <p:ext uri="{BB962C8B-B14F-4D97-AF65-F5344CB8AC3E}">
        <p14:creationId xmlns:p14="http://schemas.microsoft.com/office/powerpoint/2010/main" val="204362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S1G and DMG</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3786384057"/>
              </p:ext>
            </p:extLst>
          </p:nvPr>
        </p:nvGraphicFramePr>
        <p:xfrm>
          <a:off x="914400" y="1981200"/>
          <a:ext cx="10475384" cy="19253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1203</a:t>
                      </a:r>
                    </a:p>
                  </a:txBody>
                  <a:tcPr/>
                </a:tc>
                <a:tc>
                  <a:txBody>
                    <a:bodyPr/>
                    <a:lstStyle/>
                    <a:p>
                      <a:r>
                        <a:rPr kumimoji="1" lang="en-US" altLang="ja-JP" sz="1200" dirty="0"/>
                        <a:t>Why would </a:t>
                      </a:r>
                      <a:r>
                        <a:rPr kumimoji="1" lang="en-US" altLang="ja-JP" sz="1200" dirty="0" err="1"/>
                        <a:t>eBCS</a:t>
                      </a:r>
                      <a:r>
                        <a:rPr kumimoji="1" lang="en-US" altLang="ja-JP" sz="1200" dirty="0"/>
                        <a:t> not be allowed in S1G?</a:t>
                      </a:r>
                      <a:endParaRPr kumimoji="1" lang="ja-JP" altLang="en-US" sz="1200"/>
                    </a:p>
                  </a:txBody>
                  <a:tcPr/>
                </a:tc>
                <a:tc>
                  <a:txBody>
                    <a:bodyPr/>
                    <a:lstStyle/>
                    <a:p>
                      <a:r>
                        <a:rPr kumimoji="1" lang="en-US" altLang="ja-JP" sz="1200" dirty="0"/>
                        <a:t>Replace "</a:t>
                      </a:r>
                      <a:r>
                        <a:rPr kumimoji="1" lang="en-US" altLang="ja-JP" sz="1200" dirty="0" err="1"/>
                        <a:t>eBCS</a:t>
                      </a:r>
                      <a:r>
                        <a:rPr kumimoji="1" lang="en-US" altLang="ja-JP" sz="1200" dirty="0"/>
                        <a:t> is only supported in a non-DMG non-S1G infrastructure BSS" with "</a:t>
                      </a:r>
                      <a:r>
                        <a:rPr kumimoji="1" lang="en-US" altLang="ja-JP" sz="1200" dirty="0" err="1"/>
                        <a:t>eBCS</a:t>
                      </a:r>
                      <a:r>
                        <a:rPr kumimoji="1" lang="en-US" altLang="ja-JP" sz="1200" dirty="0"/>
                        <a:t> is only supported in a non-DMG infrastructure BSS".</a:t>
                      </a:r>
                      <a:endParaRPr kumimoji="1" lang="ja-JP" altLang="en-US" sz="1200"/>
                    </a:p>
                  </a:txBody>
                  <a:tcPr/>
                </a:tc>
                <a:extLst>
                  <a:ext uri="{0D108BD9-81ED-4DB2-BD59-A6C34878D82A}">
                    <a16:rowId xmlns:a16="http://schemas.microsoft.com/office/drawing/2014/main" val="1786237149"/>
                  </a:ext>
                </a:extLst>
              </a:tr>
              <a:tr h="370840">
                <a:tc>
                  <a:txBody>
                    <a:bodyPr/>
                    <a:lstStyle/>
                    <a:p>
                      <a:r>
                        <a:rPr kumimoji="1" lang="en-US" altLang="ja-JP" sz="1200" dirty="0"/>
                        <a:t>1470</a:t>
                      </a:r>
                      <a:endParaRPr kumimoji="1" lang="ja-JP" altLang="en-US" sz="1200"/>
                    </a:p>
                  </a:txBody>
                  <a:tcPr/>
                </a:tc>
                <a:tc>
                  <a:txBody>
                    <a:bodyPr/>
                    <a:lstStyle/>
                    <a:p>
                      <a:r>
                        <a:rPr kumimoji="1" lang="en-US" altLang="ja-JP" sz="1200" dirty="0"/>
                        <a:t>The sentence states that </a:t>
                      </a:r>
                      <a:r>
                        <a:rPr kumimoji="1" lang="en-US" altLang="ja-JP" sz="1200" dirty="0" err="1"/>
                        <a:t>eBCS</a:t>
                      </a:r>
                      <a:r>
                        <a:rPr kumimoji="1" lang="en-US" altLang="ja-JP" sz="1200" dirty="0"/>
                        <a:t> is not supported for 60 GHz and sub 1 GHZ operation. Why not?</a:t>
                      </a:r>
                      <a:endParaRPr kumimoji="1" lang="ja-JP" altLang="en-US" sz="1200"/>
                    </a:p>
                  </a:txBody>
                  <a:tcPr/>
                </a:tc>
                <a:tc>
                  <a:txBody>
                    <a:bodyPr/>
                    <a:lstStyle/>
                    <a:p>
                      <a:r>
                        <a:rPr kumimoji="1" lang="en-US" altLang="ja-JP" sz="1200" dirty="0"/>
                        <a:t>Delete the cited sentence. New text needs to be added to the draft to describe </a:t>
                      </a:r>
                      <a:r>
                        <a:rPr kumimoji="1" lang="en-US" altLang="ja-JP" sz="1200" dirty="0" err="1"/>
                        <a:t>eBCS</a:t>
                      </a:r>
                      <a:r>
                        <a:rPr kumimoji="1" lang="en-US" altLang="ja-JP" sz="1200" dirty="0"/>
                        <a:t> operation in both the 60 GHz and sub 1 GHz bands.</a:t>
                      </a:r>
                      <a:endParaRPr kumimoji="1" lang="ja-JP" altLang="en-US" sz="1200"/>
                    </a:p>
                  </a:txBody>
                  <a:tcPr/>
                </a:tc>
                <a:extLst>
                  <a:ext uri="{0D108BD9-81ED-4DB2-BD59-A6C34878D82A}">
                    <a16:rowId xmlns:a16="http://schemas.microsoft.com/office/drawing/2014/main" val="1143484632"/>
                  </a:ext>
                </a:extLst>
              </a:tr>
              <a:tr h="370840">
                <a:tc>
                  <a:txBody>
                    <a:bodyPr/>
                    <a:lstStyle/>
                    <a:p>
                      <a:r>
                        <a:rPr kumimoji="1" lang="en-US" altLang="ja-JP" sz="1200" dirty="0"/>
                        <a:t>1628</a:t>
                      </a:r>
                      <a:endParaRPr kumimoji="1" lang="ja-JP" altLang="en-US" sz="1200"/>
                    </a:p>
                  </a:txBody>
                  <a:tcPr/>
                </a:tc>
                <a:tc>
                  <a:txBody>
                    <a:bodyPr/>
                    <a:lstStyle/>
                    <a:p>
                      <a:r>
                        <a:rPr kumimoji="1" lang="en-US" altLang="ja-JP" sz="1200" dirty="0"/>
                        <a:t>"This subclause describes </a:t>
                      </a:r>
                      <a:r>
                        <a:rPr kumimoji="1" lang="en-US" altLang="ja-JP" sz="1200" dirty="0" err="1"/>
                        <a:t>eBCS</a:t>
                      </a:r>
                      <a:r>
                        <a:rPr kumimoji="1" lang="en-US" altLang="ja-JP" sz="1200" dirty="0"/>
                        <a:t> procedures that are used for </a:t>
                      </a:r>
                      <a:r>
                        <a:rPr kumimoji="1" lang="en-US" altLang="ja-JP" sz="1200" dirty="0" err="1"/>
                        <a:t>eBCS</a:t>
                      </a:r>
                      <a:r>
                        <a:rPr kumimoji="1" lang="en-US" altLang="ja-JP" sz="1200" dirty="0"/>
                        <a:t> STAs. </a:t>
                      </a:r>
                      <a:r>
                        <a:rPr kumimoji="1" lang="en-US" altLang="ja-JP" sz="1200" dirty="0" err="1"/>
                        <a:t>eBCS</a:t>
                      </a:r>
                      <a:r>
                        <a:rPr kumimoji="1" lang="en-US" altLang="ja-JP" sz="1200" dirty="0"/>
                        <a:t> is only supported in a non-DMG non-S1G infrastructure BSS."</a:t>
                      </a:r>
                    </a:p>
                    <a:p>
                      <a:r>
                        <a:rPr kumimoji="1" lang="en-US" altLang="ja-JP" sz="1200" dirty="0"/>
                        <a:t>Not sure why S1G infrastructure BSS cannot support </a:t>
                      </a:r>
                      <a:r>
                        <a:rPr kumimoji="1" lang="en-US" altLang="ja-JP" sz="1200" dirty="0" err="1"/>
                        <a:t>eBCS</a:t>
                      </a:r>
                      <a:r>
                        <a:rPr kumimoji="1" lang="en-US" altLang="ja-JP" sz="1200" dirty="0"/>
                        <a:t> feature.</a:t>
                      </a:r>
                      <a:endParaRPr kumimoji="1" lang="ja-JP" altLang="en-US" sz="1200"/>
                    </a:p>
                  </a:txBody>
                  <a:tcPr/>
                </a:tc>
                <a:tc>
                  <a:txBody>
                    <a:bodyPr/>
                    <a:lstStyle/>
                    <a:p>
                      <a:r>
                        <a:rPr kumimoji="1" lang="en-US" altLang="ja-JP" sz="1200" dirty="0"/>
                        <a:t>Remove the "non-S1G"</a:t>
                      </a:r>
                      <a:endParaRPr kumimoji="1" lang="ja-JP" altLang="en-US" sz="1200"/>
                    </a:p>
                  </a:txBody>
                  <a:tcPr/>
                </a:tc>
                <a:extLst>
                  <a:ext uri="{0D108BD9-81ED-4DB2-BD59-A6C34878D82A}">
                    <a16:rowId xmlns:a16="http://schemas.microsoft.com/office/drawing/2014/main" val="2519193941"/>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839416" y="4156463"/>
            <a:ext cx="6027612" cy="1815882"/>
          </a:xfrm>
          <a:prstGeom prst="rect">
            <a:avLst/>
          </a:prstGeom>
          <a:noFill/>
        </p:spPr>
        <p:txBody>
          <a:bodyPr wrap="none" rtlCol="0">
            <a:spAutoFit/>
          </a:bodyPr>
          <a:lstStyle/>
          <a:p>
            <a:r>
              <a:rPr kumimoji="1" lang="en-US" altLang="ja-JP" sz="1600" dirty="0">
                <a:solidFill>
                  <a:schemeClr val="tx1"/>
                </a:solidFill>
              </a:rPr>
              <a:t>“</a:t>
            </a:r>
            <a:r>
              <a:rPr kumimoji="1" lang="en-US" altLang="ja-JP" sz="1600" strike="sngStrike" dirty="0">
                <a:solidFill>
                  <a:schemeClr val="tx1"/>
                </a:solidFill>
              </a:rPr>
              <a:t>EBCS is only supported in a non-DMG non-S1G infrastructure BSS</a:t>
            </a:r>
            <a:r>
              <a:rPr kumimoji="1" lang="en-US" altLang="ja-JP" sz="1600" dirty="0">
                <a:solidFill>
                  <a:schemeClr val="tx1"/>
                </a:solidFill>
              </a:rPr>
              <a:t>.”</a:t>
            </a:r>
          </a:p>
          <a:p>
            <a:endParaRPr kumimoji="1" lang="en-US" altLang="ja-JP" sz="1600" dirty="0">
              <a:solidFill>
                <a:schemeClr val="tx1"/>
              </a:solidFill>
            </a:endParaRPr>
          </a:p>
          <a:p>
            <a:r>
              <a:rPr kumimoji="1" lang="en-US" altLang="ja-JP" sz="1600" dirty="0">
                <a:solidFill>
                  <a:schemeClr val="tx1"/>
                </a:solidFill>
              </a:rPr>
              <a:t>S1G: For sensor use case?</a:t>
            </a:r>
          </a:p>
          <a:p>
            <a:r>
              <a:rPr kumimoji="1" lang="en-US" altLang="ja-JP" sz="1600" dirty="0">
                <a:solidFill>
                  <a:schemeClr val="tx1"/>
                </a:solidFill>
              </a:rPr>
              <a:t>DMG: DMG is “directional”. It is not suitable for broadcast.</a:t>
            </a:r>
          </a:p>
          <a:p>
            <a:endParaRPr kumimoji="1" lang="en-US" altLang="ja-JP" sz="1600" dirty="0">
              <a:solidFill>
                <a:schemeClr val="tx1"/>
              </a:solidFill>
            </a:endParaRPr>
          </a:p>
          <a:p>
            <a:r>
              <a:rPr kumimoji="1" lang="en-US" altLang="ja-JP" sz="1600" dirty="0">
                <a:solidFill>
                  <a:schemeClr val="tx1"/>
                </a:solidFill>
              </a:rPr>
              <a:t>check excluding any PHY mode</a:t>
            </a:r>
          </a:p>
          <a:p>
            <a:r>
              <a:rPr kumimoji="1" lang="en-US" altLang="ja-JP" sz="1600" dirty="0">
                <a:solidFill>
                  <a:schemeClr val="tx1"/>
                </a:solidFill>
              </a:rPr>
              <a:t>check specific wording</a:t>
            </a:r>
            <a:endParaRPr kumimoji="1" lang="ja-JP" altLang="en-US" sz="1600">
              <a:solidFill>
                <a:schemeClr val="tx1"/>
              </a:solidFill>
            </a:endParaRPr>
          </a:p>
        </p:txBody>
      </p:sp>
    </p:spTree>
    <p:extLst>
      <p:ext uri="{BB962C8B-B14F-4D97-AF65-F5344CB8AC3E}">
        <p14:creationId xmlns:p14="http://schemas.microsoft.com/office/powerpoint/2010/main" val="345961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OCB or Public Action frame</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206670768"/>
              </p:ext>
            </p:extLst>
          </p:nvPr>
        </p:nvGraphicFramePr>
        <p:xfrm>
          <a:off x="914400" y="1981200"/>
          <a:ext cx="10475384" cy="201676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1412</a:t>
                      </a:r>
                      <a:endParaRPr kumimoji="1" lang="ja-JP" altLang="en-US" sz="1200"/>
                    </a:p>
                  </a:txBody>
                  <a:tcPr/>
                </a:tc>
                <a:tc>
                  <a:txBody>
                    <a:bodyPr/>
                    <a:lstStyle/>
                    <a:p>
                      <a:r>
                        <a:rPr kumimoji="1" lang="en-US" altLang="ja-JP" sz="1200" dirty="0"/>
                        <a:t>Its not clear to me why </a:t>
                      </a:r>
                      <a:r>
                        <a:rPr kumimoji="1" lang="en-US" altLang="ja-JP" sz="1200" dirty="0" err="1"/>
                        <a:t>eBCS</a:t>
                      </a:r>
                      <a:r>
                        <a:rPr kumimoji="1" lang="en-US" altLang="ja-JP" sz="1200" dirty="0"/>
                        <a:t> DL procedures use data frames but </a:t>
                      </a:r>
                      <a:r>
                        <a:rPr kumimoji="1" lang="en-US" altLang="ja-JP" sz="1200" dirty="0" err="1"/>
                        <a:t>eBCS</a:t>
                      </a:r>
                      <a:r>
                        <a:rPr kumimoji="1" lang="en-US" altLang="ja-JP" sz="1200" dirty="0"/>
                        <a:t> UL procedures use action frames. Given that these frames originate and terminate at the AP and never are bridged to the LAN, it would make more sense to define an Action frame that could be used for either UL or DL. This would also make security protocols easier to define.</a:t>
                      </a:r>
                      <a:endParaRPr kumimoji="1" lang="ja-JP" altLang="en-US" sz="1200"/>
                    </a:p>
                  </a:txBody>
                  <a:tcPr/>
                </a:tc>
                <a:tc>
                  <a:txBody>
                    <a:bodyPr/>
                    <a:lstStyle/>
                    <a:p>
                      <a:r>
                        <a:rPr kumimoji="1" lang="en-US" altLang="ja-JP" sz="1200" dirty="0"/>
                        <a:t>Define both uplink and downlink to use the </a:t>
                      </a:r>
                      <a:r>
                        <a:rPr kumimoji="1" lang="en-US" altLang="ja-JP" sz="1200" dirty="0" err="1"/>
                        <a:t>eBCS</a:t>
                      </a:r>
                      <a:r>
                        <a:rPr kumimoji="1" lang="en-US" altLang="ja-JP" sz="1200" dirty="0"/>
                        <a:t> frame (given that this information is proxied by an AP anyway. If the use of data frames is absolutely necessary, the 802.11 </a:t>
                      </a:r>
                      <a:r>
                        <a:rPr kumimoji="1" lang="en-US" altLang="ja-JP" sz="1200" dirty="0" err="1"/>
                        <a:t>stnadard</a:t>
                      </a:r>
                      <a:r>
                        <a:rPr kumimoji="1" lang="en-US" altLang="ja-JP" sz="1200" dirty="0"/>
                        <a:t> defines OCB operations which accomplish this task.</a:t>
                      </a:r>
                      <a:endParaRPr kumimoji="1" lang="ja-JP" altLang="en-US" sz="1200"/>
                    </a:p>
                  </a:txBody>
                  <a:tcPr/>
                </a:tc>
                <a:extLst>
                  <a:ext uri="{0D108BD9-81ED-4DB2-BD59-A6C34878D82A}">
                    <a16:rowId xmlns:a16="http://schemas.microsoft.com/office/drawing/2014/main" val="2519193941"/>
                  </a:ext>
                </a:extLst>
              </a:tr>
              <a:tr h="370840">
                <a:tc>
                  <a:txBody>
                    <a:bodyPr/>
                    <a:lstStyle/>
                    <a:p>
                      <a:r>
                        <a:rPr kumimoji="1" lang="en-US" altLang="ja-JP" sz="1200" dirty="0"/>
                        <a:t>1415</a:t>
                      </a:r>
                      <a:endParaRPr kumimoji="1" lang="ja-JP" altLang="en-US" sz="1200"/>
                    </a:p>
                  </a:txBody>
                  <a:tcPr/>
                </a:tc>
                <a:tc>
                  <a:txBody>
                    <a:bodyPr/>
                    <a:lstStyle/>
                    <a:p>
                      <a:r>
                        <a:rPr kumimoji="1" lang="en-US" altLang="ja-JP" sz="1200" dirty="0"/>
                        <a:t>If the AP is sending data frames, how is this different from OCB? The AP?</a:t>
                      </a:r>
                      <a:endParaRPr kumimoji="1" lang="ja-JP" altLang="en-US" sz="1200"/>
                    </a:p>
                  </a:txBody>
                  <a:tcPr/>
                </a:tc>
                <a:tc>
                  <a:txBody>
                    <a:bodyPr/>
                    <a:lstStyle/>
                    <a:p>
                      <a:r>
                        <a:rPr kumimoji="1" lang="en-US" altLang="ja-JP" sz="1200" dirty="0"/>
                        <a:t>If </a:t>
                      </a:r>
                      <a:r>
                        <a:rPr kumimoji="1" lang="en-US" altLang="ja-JP" sz="1200" dirty="0" err="1"/>
                        <a:t>eBCS</a:t>
                      </a:r>
                      <a:r>
                        <a:rPr kumimoji="1" lang="en-US" altLang="ja-JP" sz="1200" dirty="0"/>
                        <a:t> DL uses data frames, if they are part of the BSS they would be no different from other data frames. If they are not part of the BSS, they should be defined as OCB frames.</a:t>
                      </a:r>
                      <a:endParaRPr kumimoji="1" lang="ja-JP" altLang="en-US" sz="1200"/>
                    </a:p>
                  </a:txBody>
                  <a:tcPr/>
                </a:tc>
                <a:extLst>
                  <a:ext uri="{0D108BD9-81ED-4DB2-BD59-A6C34878D82A}">
                    <a16:rowId xmlns:a16="http://schemas.microsoft.com/office/drawing/2014/main" val="54517728"/>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914400" y="4228146"/>
            <a:ext cx="8989769" cy="1815882"/>
          </a:xfrm>
          <a:prstGeom prst="rect">
            <a:avLst/>
          </a:prstGeom>
          <a:noFill/>
        </p:spPr>
        <p:txBody>
          <a:bodyPr wrap="none" rtlCol="0">
            <a:spAutoFit/>
          </a:bodyPr>
          <a:lstStyle/>
          <a:p>
            <a:r>
              <a:rPr kumimoji="1" lang="en-US" altLang="ja-JP" sz="1600" dirty="0" err="1">
                <a:solidFill>
                  <a:schemeClr val="tx1"/>
                </a:solidFill>
              </a:rPr>
              <a:t>TGbc</a:t>
            </a:r>
            <a:r>
              <a:rPr kumimoji="1" lang="en-US" altLang="ja-JP" sz="1600" dirty="0">
                <a:solidFill>
                  <a:schemeClr val="tx1"/>
                </a:solidFill>
              </a:rPr>
              <a:t> discussed about the frame type for DL data transfer in Jan. 2019 meeting.</a:t>
            </a:r>
          </a:p>
          <a:p>
            <a:r>
              <a:rPr kumimoji="1" lang="en-US" altLang="ja-JP" sz="1600" dirty="0">
                <a:solidFill>
                  <a:schemeClr val="tx1"/>
                </a:solidFill>
              </a:rPr>
              <a:t>Minutes: 11-19/2114r0</a:t>
            </a:r>
          </a:p>
          <a:p>
            <a:endParaRPr kumimoji="1" lang="en-US" altLang="ja-JP" sz="1600" dirty="0">
              <a:solidFill>
                <a:schemeClr val="tx1"/>
              </a:solidFill>
            </a:endParaRPr>
          </a:p>
          <a:p>
            <a:r>
              <a:rPr kumimoji="1" lang="en-US" altLang="ja-JP" sz="1600" dirty="0">
                <a:solidFill>
                  <a:schemeClr val="tx1"/>
                </a:solidFill>
              </a:rPr>
              <a:t>10.	Discussion on frames used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	Straw poll results run during the face to face meeting seems to indicate that the </a:t>
            </a:r>
            <a:r>
              <a:rPr kumimoji="1" lang="en-US" altLang="ja-JP" sz="1600" dirty="0" err="1">
                <a:solidFill>
                  <a:schemeClr val="tx1"/>
                </a:solidFill>
              </a:rPr>
              <a:t>TGbc</a:t>
            </a:r>
            <a:r>
              <a:rPr kumimoji="1" lang="en-US" altLang="ja-JP" sz="1600" dirty="0">
                <a:solidFill>
                  <a:schemeClr val="tx1"/>
                </a:solidFill>
              </a:rPr>
              <a:t> group wants to:</a:t>
            </a:r>
          </a:p>
          <a:p>
            <a:r>
              <a:rPr kumimoji="1" lang="en-US" altLang="ja-JP" sz="1600" dirty="0">
                <a:solidFill>
                  <a:schemeClr val="tx1"/>
                </a:solidFill>
              </a:rPr>
              <a:t>10.1.1.	Use data frames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10.1.2.	In the UL case, </a:t>
            </a:r>
            <a:r>
              <a:rPr kumimoji="1" lang="en-US" altLang="ja-JP" sz="1600" dirty="0" err="1">
                <a:solidFill>
                  <a:schemeClr val="tx1"/>
                </a:solidFill>
              </a:rPr>
              <a:t>eBCS</a:t>
            </a:r>
            <a:r>
              <a:rPr kumimoji="1" lang="en-US" altLang="ja-JP" sz="1600" dirty="0">
                <a:solidFill>
                  <a:schemeClr val="tx1"/>
                </a:solidFill>
              </a:rPr>
              <a:t> data may be piggy-backed in </a:t>
            </a:r>
            <a:r>
              <a:rPr kumimoji="1" lang="en-US" altLang="ja-JP" sz="1600" dirty="0" err="1">
                <a:solidFill>
                  <a:schemeClr val="tx1"/>
                </a:solidFill>
              </a:rPr>
              <a:t>eBCS</a:t>
            </a:r>
            <a:r>
              <a:rPr kumimoji="1" lang="en-US" altLang="ja-JP" sz="1600" dirty="0">
                <a:solidFill>
                  <a:schemeClr val="tx1"/>
                </a:solidFill>
              </a:rPr>
              <a:t> Info frame (public action frame)</a:t>
            </a:r>
          </a:p>
        </p:txBody>
      </p:sp>
    </p:spTree>
    <p:extLst>
      <p:ext uri="{BB962C8B-B14F-4D97-AF65-F5344CB8AC3E}">
        <p14:creationId xmlns:p14="http://schemas.microsoft.com/office/powerpoint/2010/main" val="18187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AP-to-AP</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4117838048"/>
              </p:ext>
            </p:extLst>
          </p:nvPr>
        </p:nvGraphicFramePr>
        <p:xfrm>
          <a:off x="914400" y="1981200"/>
          <a:ext cx="10475384" cy="10109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1000</a:t>
                      </a:r>
                      <a:endParaRPr kumimoji="1" lang="ja-JP" altLang="en-US" sz="1200"/>
                    </a:p>
                  </a:txBody>
                  <a:tcPr/>
                </a:tc>
                <a:tc>
                  <a:txBody>
                    <a:bodyPr/>
                    <a:lstStyle/>
                    <a:p>
                      <a:r>
                        <a:rPr kumimoji="1" lang="en-US" altLang="ja-JP" sz="1200" dirty="0" err="1"/>
                        <a:t>eBCS</a:t>
                      </a:r>
                      <a:r>
                        <a:rPr kumimoji="1" lang="en-US" altLang="ja-JP" sz="1200" dirty="0"/>
                        <a:t> can be useful to support AP-to-AP communication to coordinate certain activities between the APs in the same neighborhood.</a:t>
                      </a:r>
                      <a:endParaRPr kumimoji="1" lang="ja-JP" altLang="en-US" sz="1200"/>
                    </a:p>
                  </a:txBody>
                  <a:tcPr/>
                </a:tc>
                <a:tc>
                  <a:txBody>
                    <a:bodyPr/>
                    <a:lstStyle/>
                    <a:p>
                      <a:r>
                        <a:rPr kumimoji="1" lang="en-US" altLang="ja-JP" sz="1200" dirty="0"/>
                        <a:t>Update figure 11-bc1 and spec text under 11.100.2.1 to remove all reference to an unassociated non-AP STA and replace it with an </a:t>
                      </a:r>
                      <a:r>
                        <a:rPr kumimoji="1" lang="en-US" altLang="ja-JP" sz="1200" dirty="0" err="1"/>
                        <a:t>eBCS</a:t>
                      </a:r>
                      <a:r>
                        <a:rPr kumimoji="1" lang="en-US" altLang="ja-JP" sz="1200" dirty="0"/>
                        <a:t> receiver. Please update other sections of the draft to support this use case</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3428981"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5503815"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0" name="テキスト ボックス 9">
            <a:extLst>
              <a:ext uri="{FF2B5EF4-FFF2-40B4-BE49-F238E27FC236}">
                <a16:creationId xmlns:a16="http://schemas.microsoft.com/office/drawing/2014/main" id="{F33155AA-032A-F54C-975F-98038A4FCAD0}"/>
              </a:ext>
            </a:extLst>
          </p:cNvPr>
          <p:cNvSpPr txBox="1"/>
          <p:nvPr/>
        </p:nvSpPr>
        <p:spPr>
          <a:xfrm>
            <a:off x="242359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386375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p:nvPr/>
        </p:nvCxnSpPr>
        <p:spPr bwMode="auto">
          <a:xfrm flipH="1">
            <a:off x="3287688" y="3933056"/>
            <a:ext cx="216024" cy="504056"/>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3934507" y="3965967"/>
            <a:ext cx="217277" cy="47114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6" name="直線矢印コネクタ 15">
            <a:extLst>
              <a:ext uri="{FF2B5EF4-FFF2-40B4-BE49-F238E27FC236}">
                <a16:creationId xmlns:a16="http://schemas.microsoft.com/office/drawing/2014/main" id="{7DDA915A-1064-D447-8F6A-734E314CC3B0}"/>
              </a:ext>
            </a:extLst>
          </p:cNvPr>
          <p:cNvCxnSpPr>
            <a:cxnSpLocks/>
          </p:cNvCxnSpPr>
          <p:nvPr/>
        </p:nvCxnSpPr>
        <p:spPr bwMode="auto">
          <a:xfrm>
            <a:off x="4150531" y="3621485"/>
            <a:ext cx="1225389" cy="0"/>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4150531" y="3901029"/>
            <a:ext cx="1107996" cy="369332"/>
          </a:xfrm>
          <a:prstGeom prst="rect">
            <a:avLst/>
          </a:prstGeom>
          <a:noFill/>
        </p:spPr>
        <p:txBody>
          <a:bodyPr wrap="none" rtlCol="0">
            <a:spAutoFit/>
          </a:bodyPr>
          <a:lstStyle/>
          <a:p>
            <a:r>
              <a:rPr kumimoji="1" lang="en-US" altLang="ja-JP" sz="1800" dirty="0">
                <a:solidFill>
                  <a:schemeClr val="tx1"/>
                </a:solidFill>
              </a:rPr>
              <a:t>Broadcast</a:t>
            </a:r>
            <a:endParaRPr kumimoji="1" lang="ja-JP" altLang="en-US" sz="1800">
              <a:solidFill>
                <a:schemeClr val="tx1"/>
              </a:solidFill>
            </a:endParaRPr>
          </a:p>
        </p:txBody>
      </p:sp>
      <p:sp>
        <p:nvSpPr>
          <p:cNvPr id="19" name="テキスト ボックス 18">
            <a:extLst>
              <a:ext uri="{FF2B5EF4-FFF2-40B4-BE49-F238E27FC236}">
                <a16:creationId xmlns:a16="http://schemas.microsoft.com/office/drawing/2014/main" id="{FC63F9E4-862D-1741-B9FF-C8977C6B424A}"/>
              </a:ext>
            </a:extLst>
          </p:cNvPr>
          <p:cNvSpPr txBox="1"/>
          <p:nvPr/>
        </p:nvSpPr>
        <p:spPr>
          <a:xfrm>
            <a:off x="1271464" y="5373216"/>
            <a:ext cx="5514458" cy="707886"/>
          </a:xfrm>
          <a:prstGeom prst="rect">
            <a:avLst/>
          </a:prstGeom>
          <a:noFill/>
        </p:spPr>
        <p:txBody>
          <a:bodyPr wrap="none" rtlCol="0">
            <a:spAutoFit/>
          </a:bodyPr>
          <a:lstStyle/>
          <a:p>
            <a:r>
              <a:rPr kumimoji="1" lang="en-US" altLang="ja-JP" sz="2000" dirty="0">
                <a:solidFill>
                  <a:schemeClr val="tx1"/>
                </a:solidFill>
              </a:rPr>
              <a:t>Just non-AP STA functions are co-located in an AP.</a:t>
            </a:r>
          </a:p>
          <a:p>
            <a:r>
              <a:rPr kumimoji="1" lang="en-US" altLang="ja-JP" sz="2000" dirty="0">
                <a:solidFill>
                  <a:schemeClr val="tx1"/>
                </a:solidFill>
              </a:rPr>
              <a:t>Are specific descriptions required?</a:t>
            </a:r>
          </a:p>
        </p:txBody>
      </p:sp>
    </p:spTree>
    <p:extLst>
      <p:ext uri="{BB962C8B-B14F-4D97-AF65-F5344CB8AC3E}">
        <p14:creationId xmlns:p14="http://schemas.microsoft.com/office/powerpoint/2010/main" val="323537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Multiple APs</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931253583"/>
              </p:ext>
            </p:extLst>
          </p:nvPr>
        </p:nvGraphicFramePr>
        <p:xfrm>
          <a:off x="914400" y="1555452"/>
          <a:ext cx="10475384" cy="28397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1002</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be in range of more than one </a:t>
                      </a:r>
                      <a:r>
                        <a:rPr kumimoji="1" lang="en-US" altLang="ja-JP" sz="1200" dirty="0" err="1"/>
                        <a:t>eBCS</a:t>
                      </a:r>
                      <a:r>
                        <a:rPr kumimoji="1" lang="en-US" altLang="ja-JP" sz="1200" dirty="0"/>
                        <a:t> APs that provides a particular service that the receiver is interested in.</a:t>
                      </a:r>
                      <a:endParaRPr kumimoji="1" lang="ja-JP" altLang="en-US" sz="1200"/>
                    </a:p>
                  </a:txBody>
                  <a:tcPr/>
                </a:tc>
                <a:tc>
                  <a:txBody>
                    <a:bodyPr/>
                    <a:lstStyle/>
                    <a:p>
                      <a:r>
                        <a:rPr kumimoji="1" lang="en-US" altLang="ja-JP" sz="1200" dirty="0"/>
                        <a:t>The spec must provide guidance on how the receiver can seamlessly move between APs without causing service disruptions or perform duplicate detection when in range of more than one AP providing the same service.</a:t>
                      </a:r>
                      <a:endParaRPr kumimoji="1" lang="ja-JP" altLang="en-US" sz="1200"/>
                    </a:p>
                  </a:txBody>
                  <a:tcPr/>
                </a:tc>
                <a:extLst>
                  <a:ext uri="{0D108BD9-81ED-4DB2-BD59-A6C34878D82A}">
                    <a16:rowId xmlns:a16="http://schemas.microsoft.com/office/drawing/2014/main" val="2113436105"/>
                  </a:ext>
                </a:extLst>
              </a:tr>
              <a:tr h="370840">
                <a:tc>
                  <a:txBody>
                    <a:bodyPr/>
                    <a:lstStyle/>
                    <a:p>
                      <a:r>
                        <a:rPr kumimoji="1" lang="en-US" altLang="ja-JP" sz="1200" dirty="0"/>
                        <a:t>1003</a:t>
                      </a:r>
                      <a:endParaRPr kumimoji="1" lang="ja-JP" altLang="en-US" sz="1200"/>
                    </a:p>
                  </a:txBody>
                  <a:tcPr/>
                </a:tc>
                <a:tc>
                  <a:txBody>
                    <a:bodyPr/>
                    <a:lstStyle/>
                    <a:p>
                      <a:r>
                        <a:rPr kumimoji="1" lang="en-US" altLang="ja-JP" sz="1200" strike="sngStrike" dirty="0"/>
                        <a:t>When more than one </a:t>
                      </a:r>
                      <a:r>
                        <a:rPr kumimoji="1" lang="en-US" altLang="ja-JP" sz="1200" strike="sngStrike" dirty="0" err="1"/>
                        <a:t>eBCS</a:t>
                      </a:r>
                      <a:r>
                        <a:rPr kumimoji="1" lang="en-US" altLang="ja-JP" sz="1200" strike="sngStrike" dirty="0"/>
                        <a:t> APs in the neighborhood provides the same service, are the </a:t>
                      </a:r>
                      <a:r>
                        <a:rPr kumimoji="1" lang="en-US" altLang="ja-JP" sz="1200" strike="sngStrike" dirty="0" err="1"/>
                        <a:t>transnmissions</a:t>
                      </a:r>
                      <a:r>
                        <a:rPr kumimoji="1" lang="en-US" altLang="ja-JP" sz="1200" strike="sngStrike" dirty="0"/>
                        <a:t> coordinated? I suppose not, each AP can transmit independently. Spec should guidance so that the behavior is </a:t>
                      </a:r>
                      <a:r>
                        <a:rPr kumimoji="1" lang="en-US" altLang="ja-JP" sz="1200" dirty="0"/>
                        <a:t>When more than one </a:t>
                      </a:r>
                      <a:r>
                        <a:rPr kumimoji="1" lang="en-US" altLang="ja-JP" sz="1200" dirty="0" err="1"/>
                        <a:t>eBCS</a:t>
                      </a:r>
                      <a:r>
                        <a:rPr kumimoji="1" lang="en-US" altLang="ja-JP" sz="1200" dirty="0"/>
                        <a:t> APs in the neighborhood provides the same service, are the transmissions coordinated? I suppose not, each AP can transmit independently. Spec should guidance so that the behavior is deterministic to the receivers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1793690734"/>
                  </a:ext>
                </a:extLst>
              </a:tr>
              <a:tr h="370840">
                <a:tc>
                  <a:txBody>
                    <a:bodyPr/>
                    <a:lstStyle/>
                    <a:p>
                      <a:r>
                        <a:rPr kumimoji="1" lang="en-US" altLang="ja-JP" sz="1200" dirty="0"/>
                        <a:t>1004</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move out of range for an </a:t>
                      </a:r>
                      <a:r>
                        <a:rPr kumimoji="1" lang="en-US" altLang="ja-JP" sz="1200" dirty="0" err="1"/>
                        <a:t>eBCS</a:t>
                      </a:r>
                      <a:r>
                        <a:rPr kumimoji="1" lang="en-US" altLang="ja-JP" sz="1200" dirty="0"/>
                        <a:t> AP from which it is currently receiving broadcast service.</a:t>
                      </a:r>
                      <a:endParaRPr kumimoji="1" lang="ja-JP" altLang="en-US" sz="1200"/>
                    </a:p>
                  </a:txBody>
                  <a:tcPr/>
                </a:tc>
                <a:tc>
                  <a:txBody>
                    <a:bodyPr/>
                    <a:lstStyle/>
                    <a:p>
                      <a:r>
                        <a:rPr kumimoji="1" lang="en-US" altLang="ja-JP" sz="1200" dirty="0"/>
                        <a:t>The spec must provide guidance on how a receiver can seamlessly move between APs without causing service disruptions.</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2076950"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4151784"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2751908" y="5839191"/>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a:cxnSpLocks/>
          </p:cNvCxnSpPr>
          <p:nvPr/>
        </p:nvCxnSpPr>
        <p:spPr bwMode="auto">
          <a:xfrm flipH="1">
            <a:off x="3964100" y="5658148"/>
            <a:ext cx="187684" cy="19767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2601033" y="5651132"/>
            <a:ext cx="202972" cy="204691"/>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3009991" y="5500637"/>
            <a:ext cx="696024" cy="338554"/>
          </a:xfrm>
          <a:prstGeom prst="rect">
            <a:avLst/>
          </a:prstGeom>
          <a:noFill/>
        </p:spPr>
        <p:txBody>
          <a:bodyPr wrap="none" rtlCol="0">
            <a:spAutoFit/>
          </a:bodyPr>
          <a:lstStyle/>
          <a:p>
            <a:r>
              <a:rPr kumimoji="1" lang="en-US" altLang="ja-JP" sz="1600" dirty="0">
                <a:solidFill>
                  <a:schemeClr val="tx1"/>
                </a:solidFill>
              </a:rPr>
              <a:t>EBCS</a:t>
            </a:r>
            <a:endParaRPr kumimoji="1" lang="ja-JP" altLang="en-US" sz="1600">
              <a:solidFill>
                <a:schemeClr val="tx1"/>
              </a:solidFill>
            </a:endParaRPr>
          </a:p>
        </p:txBody>
      </p:sp>
      <p:sp>
        <p:nvSpPr>
          <p:cNvPr id="15" name="円柱 14">
            <a:extLst>
              <a:ext uri="{FF2B5EF4-FFF2-40B4-BE49-F238E27FC236}">
                <a16:creationId xmlns:a16="http://schemas.microsoft.com/office/drawing/2014/main" id="{8518DEF6-8FD2-764F-8EF7-99D0422B24D7}"/>
              </a:ext>
            </a:extLst>
          </p:cNvPr>
          <p:cNvSpPr/>
          <p:nvPr/>
        </p:nvSpPr>
        <p:spPr bwMode="auto">
          <a:xfrm>
            <a:off x="2752843" y="450595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線矢印コネクタ 18">
            <a:extLst>
              <a:ext uri="{FF2B5EF4-FFF2-40B4-BE49-F238E27FC236}">
                <a16:creationId xmlns:a16="http://schemas.microsoft.com/office/drawing/2014/main" id="{9214CDAA-7237-964C-8270-B70E9754662B}"/>
              </a:ext>
            </a:extLst>
          </p:cNvPr>
          <p:cNvCxnSpPr>
            <a:cxnSpLocks/>
          </p:cNvCxnSpPr>
          <p:nvPr/>
        </p:nvCxnSpPr>
        <p:spPr bwMode="auto">
          <a:xfrm flipH="1">
            <a:off x="2511577" y="4854415"/>
            <a:ext cx="178912" cy="21868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20" name="直線矢印コネクタ 19">
            <a:extLst>
              <a:ext uri="{FF2B5EF4-FFF2-40B4-BE49-F238E27FC236}">
                <a16:creationId xmlns:a16="http://schemas.microsoft.com/office/drawing/2014/main" id="{45075FEC-E8EE-1341-9686-6E2C181EE624}"/>
              </a:ext>
            </a:extLst>
          </p:cNvPr>
          <p:cNvCxnSpPr>
            <a:cxnSpLocks/>
          </p:cNvCxnSpPr>
          <p:nvPr/>
        </p:nvCxnSpPr>
        <p:spPr bwMode="auto">
          <a:xfrm>
            <a:off x="4022688" y="4855346"/>
            <a:ext cx="207844" cy="217755"/>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7C8CE1D9-4A37-2347-84A2-EFA0B0B4694B}"/>
              </a:ext>
            </a:extLst>
          </p:cNvPr>
          <p:cNvSpPr txBox="1"/>
          <p:nvPr/>
        </p:nvSpPr>
        <p:spPr>
          <a:xfrm>
            <a:off x="5519936" y="4592696"/>
            <a:ext cx="6391365" cy="1815882"/>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1600" dirty="0">
                <a:solidFill>
                  <a:schemeClr val="tx1"/>
                </a:solidFill>
              </a:rPr>
              <a:t>The EBCS receiver can use the same content stream from multiple APs.</a:t>
            </a:r>
          </a:p>
          <a:p>
            <a:r>
              <a:rPr kumimoji="1" lang="en-US" altLang="ja-JP" sz="1600" dirty="0">
                <a:solidFill>
                  <a:schemeClr val="tx1"/>
                </a:solidFill>
              </a:rPr>
              <a:t>	e.g.   AP advertises the BSSID of the neighbor AP(s) in the Content</a:t>
            </a:r>
          </a:p>
          <a:p>
            <a:r>
              <a:rPr kumimoji="1" lang="en-US" altLang="ja-JP" sz="1600" dirty="0">
                <a:solidFill>
                  <a:schemeClr val="tx1"/>
                </a:solidFill>
              </a:rPr>
              <a:t>		Information in the EBCS Info frame for each content. </a:t>
            </a:r>
          </a:p>
          <a:p>
            <a:r>
              <a:rPr kumimoji="1" lang="en-US" altLang="ja-JP" sz="1600" dirty="0">
                <a:solidFill>
                  <a:schemeClr val="tx1"/>
                </a:solidFill>
              </a:rPr>
              <a:t>		Neighbor AP: AP that is potentially in the range of the receiver.</a:t>
            </a:r>
          </a:p>
          <a:p>
            <a:pPr marL="285750" indent="-285750">
              <a:buFont typeface="Arial" panose="020B0604020202020204" pitchFamily="34" charset="0"/>
              <a:buChar char="•"/>
            </a:pPr>
            <a:r>
              <a:rPr kumimoji="1" lang="en-US" altLang="ja-JP" sz="1600" dirty="0">
                <a:solidFill>
                  <a:schemeClr val="tx1"/>
                </a:solidFill>
              </a:rPr>
              <a:t>Duplicate detection has to be provided by higher layer protocol.</a:t>
            </a:r>
          </a:p>
          <a:p>
            <a:pPr marL="285750" indent="-285750">
              <a:buFont typeface="Arial" panose="020B0604020202020204" pitchFamily="34" charset="0"/>
              <a:buChar char="•"/>
            </a:pPr>
            <a:r>
              <a:rPr kumimoji="1" lang="en-US" altLang="ja-JP" sz="1600" dirty="0">
                <a:solidFill>
                  <a:schemeClr val="tx1"/>
                </a:solidFill>
              </a:rPr>
              <a:t>Although the APs are expected to be operated on the same channel,</a:t>
            </a:r>
            <a:br>
              <a:rPr kumimoji="1" lang="en-US" altLang="ja-JP" sz="1600" dirty="0">
                <a:solidFill>
                  <a:schemeClr val="tx1"/>
                </a:solidFill>
              </a:rPr>
            </a:br>
            <a:r>
              <a:rPr kumimoji="1" lang="en-US" altLang="ja-JP" sz="1600" dirty="0">
                <a:solidFill>
                  <a:schemeClr val="tx1"/>
                </a:solidFill>
              </a:rPr>
              <a:t>different  channel can be used.</a:t>
            </a:r>
          </a:p>
        </p:txBody>
      </p:sp>
      <p:sp>
        <p:nvSpPr>
          <p:cNvPr id="30" name="テキスト ボックス 29">
            <a:extLst>
              <a:ext uri="{FF2B5EF4-FFF2-40B4-BE49-F238E27FC236}">
                <a16:creationId xmlns:a16="http://schemas.microsoft.com/office/drawing/2014/main" id="{9AB649FA-020B-9C4A-9791-BEAC8ED7B2C8}"/>
              </a:ext>
            </a:extLst>
          </p:cNvPr>
          <p:cNvSpPr txBox="1"/>
          <p:nvPr/>
        </p:nvSpPr>
        <p:spPr>
          <a:xfrm>
            <a:off x="2907457" y="4963758"/>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Tree>
    <p:extLst>
      <p:ext uri="{BB962C8B-B14F-4D97-AF65-F5344CB8AC3E}">
        <p14:creationId xmlns:p14="http://schemas.microsoft.com/office/powerpoint/2010/main" val="68776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三角形 49">
            <a:extLst>
              <a:ext uri="{FF2B5EF4-FFF2-40B4-BE49-F238E27FC236}">
                <a16:creationId xmlns:a16="http://schemas.microsoft.com/office/drawing/2014/main" id="{2CB77CD7-C5A7-B743-87FA-9DC3AD81C7BC}"/>
              </a:ext>
            </a:extLst>
          </p:cNvPr>
          <p:cNvSpPr/>
          <p:nvPr/>
        </p:nvSpPr>
        <p:spPr bwMode="auto">
          <a:xfrm>
            <a:off x="5979590" y="3205321"/>
            <a:ext cx="3965588" cy="2778446"/>
          </a:xfrm>
          <a:prstGeom prst="triangle">
            <a:avLst/>
          </a:prstGeom>
          <a:solidFill>
            <a:srgbClr val="FFF649">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三角形 50">
            <a:extLst>
              <a:ext uri="{FF2B5EF4-FFF2-40B4-BE49-F238E27FC236}">
                <a16:creationId xmlns:a16="http://schemas.microsoft.com/office/drawing/2014/main" id="{E459953D-1576-0E47-B39C-DDCD93383287}"/>
              </a:ext>
            </a:extLst>
          </p:cNvPr>
          <p:cNvSpPr/>
          <p:nvPr/>
        </p:nvSpPr>
        <p:spPr bwMode="auto">
          <a:xfrm>
            <a:off x="354986" y="3175488"/>
            <a:ext cx="3965588" cy="2778446"/>
          </a:xfrm>
          <a:prstGeom prst="triangle">
            <a:avLst/>
          </a:prstGeom>
          <a:solidFill>
            <a:srgbClr val="5DC5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三角形 48">
            <a:extLst>
              <a:ext uri="{FF2B5EF4-FFF2-40B4-BE49-F238E27FC236}">
                <a16:creationId xmlns:a16="http://schemas.microsoft.com/office/drawing/2014/main" id="{96D5B215-7309-DD47-8C1C-936B91B232C4}"/>
              </a:ext>
            </a:extLst>
          </p:cNvPr>
          <p:cNvSpPr/>
          <p:nvPr/>
        </p:nvSpPr>
        <p:spPr bwMode="auto">
          <a:xfrm>
            <a:off x="3170687" y="3205321"/>
            <a:ext cx="3965588" cy="2778446"/>
          </a:xfrm>
          <a:prstGeom prst="triangle">
            <a:avLst/>
          </a:prstGeom>
          <a:solidFill>
            <a:srgbClr val="55FF52">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Complemental Use of Multiple APs</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031531"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4829321"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AP2</a:t>
            </a:r>
            <a:endParaRPr kumimoji="1" lang="ja-JP" altLang="en-US" sz="2000"/>
          </a:p>
        </p:txBody>
      </p:sp>
      <p:sp>
        <p:nvSpPr>
          <p:cNvPr id="9" name="テキスト ボックス 8">
            <a:extLst>
              <a:ext uri="{FF2B5EF4-FFF2-40B4-BE49-F238E27FC236}">
                <a16:creationId xmlns:a16="http://schemas.microsoft.com/office/drawing/2014/main" id="{FF71366B-0D11-1A4E-B59E-74BEC9AF40CB}"/>
              </a:ext>
            </a:extLst>
          </p:cNvPr>
          <p:cNvSpPr txBox="1"/>
          <p:nvPr/>
        </p:nvSpPr>
        <p:spPr>
          <a:xfrm>
            <a:off x="3184274" y="5862174"/>
            <a:ext cx="100540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Receiver</a:t>
            </a:r>
            <a:endParaRPr kumimoji="1" lang="ja-JP" altLang="en-US" sz="1800"/>
          </a:p>
        </p:txBody>
      </p:sp>
      <p:cxnSp>
        <p:nvCxnSpPr>
          <p:cNvPr id="10" name="直線矢印コネクタ 9">
            <a:extLst>
              <a:ext uri="{FF2B5EF4-FFF2-40B4-BE49-F238E27FC236}">
                <a16:creationId xmlns:a16="http://schemas.microsoft.com/office/drawing/2014/main" id="{A05D5113-2242-B94C-BD7A-D24D4C842376}"/>
              </a:ext>
            </a:extLst>
          </p:cNvPr>
          <p:cNvCxnSpPr>
            <a:cxnSpLocks/>
          </p:cNvCxnSpPr>
          <p:nvPr/>
        </p:nvCxnSpPr>
        <p:spPr bwMode="auto">
          <a:xfrm flipH="1">
            <a:off x="4142041" y="5417602"/>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1" name="直線矢印コネクタ 10">
            <a:extLst>
              <a:ext uri="{FF2B5EF4-FFF2-40B4-BE49-F238E27FC236}">
                <a16:creationId xmlns:a16="http://schemas.microsoft.com/office/drawing/2014/main" id="{DD73BD93-898D-D146-BC05-5BA2FDFB31E9}"/>
              </a:ext>
            </a:extLst>
          </p:cNvPr>
          <p:cNvCxnSpPr>
            <a:cxnSpLocks/>
          </p:cNvCxnSpPr>
          <p:nvPr/>
        </p:nvCxnSpPr>
        <p:spPr bwMode="auto">
          <a:xfrm>
            <a:off x="2820384" y="5415015"/>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3" name="円柱 12">
            <a:extLst>
              <a:ext uri="{FF2B5EF4-FFF2-40B4-BE49-F238E27FC236}">
                <a16:creationId xmlns:a16="http://schemas.microsoft.com/office/drawing/2014/main" id="{104A9249-530E-5246-9214-60F23D710364}"/>
              </a:ext>
            </a:extLst>
          </p:cNvPr>
          <p:cNvSpPr/>
          <p:nvPr/>
        </p:nvSpPr>
        <p:spPr bwMode="auto">
          <a:xfrm>
            <a:off x="4556453" y="175263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2673053" y="2256693"/>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flipH="1">
            <a:off x="5150082" y="2256693"/>
            <a:ext cx="12466"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6" name="テキスト ボックス 15">
            <a:extLst>
              <a:ext uri="{FF2B5EF4-FFF2-40B4-BE49-F238E27FC236}">
                <a16:creationId xmlns:a16="http://schemas.microsoft.com/office/drawing/2014/main" id="{30015DB2-9924-B641-8CDC-78B67AE73F6E}"/>
              </a:ext>
            </a:extLst>
          </p:cNvPr>
          <p:cNvSpPr txBox="1"/>
          <p:nvPr/>
        </p:nvSpPr>
        <p:spPr>
          <a:xfrm>
            <a:off x="4138381" y="2452972"/>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C87BD797-3402-4041-A773-E91B14D4AAC1}"/>
              </a:ext>
            </a:extLst>
          </p:cNvPr>
          <p:cNvSpPr txBox="1"/>
          <p:nvPr/>
        </p:nvSpPr>
        <p:spPr>
          <a:xfrm>
            <a:off x="7650643"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527595" y="2256772"/>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3" name="テキスト ボックス 22">
            <a:extLst>
              <a:ext uri="{FF2B5EF4-FFF2-40B4-BE49-F238E27FC236}">
                <a16:creationId xmlns:a16="http://schemas.microsoft.com/office/drawing/2014/main" id="{C82B78E9-B896-6644-A53A-00F315FE03D2}"/>
              </a:ext>
            </a:extLst>
          </p:cNvPr>
          <p:cNvSpPr txBox="1"/>
          <p:nvPr/>
        </p:nvSpPr>
        <p:spPr>
          <a:xfrm>
            <a:off x="3610270" y="1970625"/>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sp>
        <p:nvSpPr>
          <p:cNvPr id="26" name="テキスト ボックス 25">
            <a:extLst>
              <a:ext uri="{FF2B5EF4-FFF2-40B4-BE49-F238E27FC236}">
                <a16:creationId xmlns:a16="http://schemas.microsoft.com/office/drawing/2014/main" id="{78C20E24-867B-1E47-864D-6AFCE1CE2CC7}"/>
              </a:ext>
            </a:extLst>
          </p:cNvPr>
          <p:cNvSpPr txBox="1"/>
          <p:nvPr/>
        </p:nvSpPr>
        <p:spPr>
          <a:xfrm>
            <a:off x="536952" y="2914961"/>
            <a:ext cx="155042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xx:xx:xx:xx:xx:xx</a:t>
            </a:r>
            <a:endParaRPr kumimoji="1" lang="ja-JP" altLang="en-US" sz="1400">
              <a:solidFill>
                <a:schemeClr val="tx1"/>
              </a:solidFill>
            </a:endParaRPr>
          </a:p>
        </p:txBody>
      </p:sp>
      <p:sp>
        <p:nvSpPr>
          <p:cNvPr id="27" name="テキスト ボックス 26">
            <a:extLst>
              <a:ext uri="{FF2B5EF4-FFF2-40B4-BE49-F238E27FC236}">
                <a16:creationId xmlns:a16="http://schemas.microsoft.com/office/drawing/2014/main" id="{A272A453-C47A-F347-BFB6-875932715BEE}"/>
              </a:ext>
            </a:extLst>
          </p:cNvPr>
          <p:cNvSpPr txBox="1"/>
          <p:nvPr/>
        </p:nvSpPr>
        <p:spPr>
          <a:xfrm>
            <a:off x="3358659" y="2943711"/>
            <a:ext cx="1510350"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yy:yy:yy:yy:yy:yy</a:t>
            </a:r>
            <a:endParaRPr kumimoji="1" lang="ja-JP" altLang="en-US" sz="1400">
              <a:solidFill>
                <a:schemeClr val="tx1"/>
              </a:solidFill>
            </a:endParaRPr>
          </a:p>
        </p:txBody>
      </p:sp>
      <p:sp>
        <p:nvSpPr>
          <p:cNvPr id="28" name="テキスト ボックス 27">
            <a:extLst>
              <a:ext uri="{FF2B5EF4-FFF2-40B4-BE49-F238E27FC236}">
                <a16:creationId xmlns:a16="http://schemas.microsoft.com/office/drawing/2014/main" id="{129A4F1D-07F7-0247-8C69-33CBDE6453C2}"/>
              </a:ext>
            </a:extLst>
          </p:cNvPr>
          <p:cNvSpPr txBox="1"/>
          <p:nvPr/>
        </p:nvSpPr>
        <p:spPr>
          <a:xfrm>
            <a:off x="6296952" y="2943711"/>
            <a:ext cx="139493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zz:zz:zz:zz:zz:zz</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63570FB0-6A48-4C48-B4FB-94F11DF2D5B5}"/>
              </a:ext>
            </a:extLst>
          </p:cNvPr>
          <p:cNvSpPr txBox="1"/>
          <p:nvPr/>
        </p:nvSpPr>
        <p:spPr>
          <a:xfrm>
            <a:off x="1846841" y="349381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47" name="グループ化 46">
            <a:extLst>
              <a:ext uri="{FF2B5EF4-FFF2-40B4-BE49-F238E27FC236}">
                <a16:creationId xmlns:a16="http://schemas.microsoft.com/office/drawing/2014/main" id="{AF2B91DE-A346-D044-A165-BC370C0C874A}"/>
              </a:ext>
            </a:extLst>
          </p:cNvPr>
          <p:cNvGrpSpPr/>
          <p:nvPr/>
        </p:nvGrpSpPr>
        <p:grpSpPr>
          <a:xfrm>
            <a:off x="4368207" y="3501713"/>
            <a:ext cx="1510350" cy="1793200"/>
            <a:chOff x="4827634" y="3500090"/>
            <a:chExt cx="1510350" cy="1793200"/>
          </a:xfrm>
        </p:grpSpPr>
        <p:sp>
          <p:nvSpPr>
            <p:cNvPr id="33" name="正方形/長方形 32">
              <a:extLst>
                <a:ext uri="{FF2B5EF4-FFF2-40B4-BE49-F238E27FC236}">
                  <a16:creationId xmlns:a16="http://schemas.microsoft.com/office/drawing/2014/main" id="{2B6A8968-5C1B-1043-A1C5-E8C8DF81E75D}"/>
                </a:ext>
              </a:extLst>
            </p:cNvPr>
            <p:cNvSpPr/>
            <p:nvPr/>
          </p:nvSpPr>
          <p:spPr bwMode="auto">
            <a:xfrm>
              <a:off x="4827634" y="3777588"/>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テキスト ボックス 36">
              <a:extLst>
                <a:ext uri="{FF2B5EF4-FFF2-40B4-BE49-F238E27FC236}">
                  <a16:creationId xmlns:a16="http://schemas.microsoft.com/office/drawing/2014/main" id="{49358F0D-EBE1-C14F-8B3D-307312163571}"/>
                </a:ext>
              </a:extLst>
            </p:cNvPr>
            <p:cNvSpPr txBox="1"/>
            <p:nvPr/>
          </p:nvSpPr>
          <p:spPr>
            <a:xfrm>
              <a:off x="5088903" y="3500090"/>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29" name="テキスト ボックス 28">
              <a:extLst>
                <a:ext uri="{FF2B5EF4-FFF2-40B4-BE49-F238E27FC236}">
                  <a16:creationId xmlns:a16="http://schemas.microsoft.com/office/drawing/2014/main" id="{69E8F4B5-38F2-0644-85D4-98D8ED20B3E5}"/>
                </a:ext>
              </a:extLst>
            </p:cNvPr>
            <p:cNvSpPr txBox="1"/>
            <p:nvPr/>
          </p:nvSpPr>
          <p:spPr>
            <a:xfrm>
              <a:off x="4827634" y="4309377"/>
              <a:ext cx="1510350" cy="738664"/>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xx:xx:xx:xx:xx:xx</a:t>
              </a:r>
              <a:endParaRPr kumimoji="1" lang="en-US" altLang="ja-JP" sz="1400" dirty="0">
                <a:solidFill>
                  <a:schemeClr val="tx1"/>
                </a:solidFill>
              </a:endParaRPr>
            </a:p>
            <a:p>
              <a:r>
                <a:rPr kumimoji="1" lang="en-US" altLang="ja-JP" sz="1400" dirty="0" err="1">
                  <a:solidFill>
                    <a:schemeClr val="tx1"/>
                  </a:solidFill>
                </a:rPr>
                <a:t>zz:zz:zz:zz:zz:zz</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8F55A543-FD61-334F-9280-41584C9AFC1D}"/>
                </a:ext>
              </a:extLst>
            </p:cNvPr>
            <p:cNvSpPr txBox="1"/>
            <p:nvPr/>
          </p:nvSpPr>
          <p:spPr>
            <a:xfrm>
              <a:off x="5117886" y="4008996"/>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8" name="グループ化 47">
            <a:extLst>
              <a:ext uri="{FF2B5EF4-FFF2-40B4-BE49-F238E27FC236}">
                <a16:creationId xmlns:a16="http://schemas.microsoft.com/office/drawing/2014/main" id="{6C4EBAA4-E3FE-0B4B-904D-9A162ED5889A}"/>
              </a:ext>
            </a:extLst>
          </p:cNvPr>
          <p:cNvGrpSpPr/>
          <p:nvPr/>
        </p:nvGrpSpPr>
        <p:grpSpPr>
          <a:xfrm>
            <a:off x="7220749" y="3499587"/>
            <a:ext cx="1510350" cy="1793200"/>
            <a:chOff x="7680176" y="3497964"/>
            <a:chExt cx="1510350" cy="1793200"/>
          </a:xfrm>
        </p:grpSpPr>
        <p:sp>
          <p:nvSpPr>
            <p:cNvPr id="40" name="正方形/長方形 39">
              <a:extLst>
                <a:ext uri="{FF2B5EF4-FFF2-40B4-BE49-F238E27FC236}">
                  <a16:creationId xmlns:a16="http://schemas.microsoft.com/office/drawing/2014/main" id="{7C800B40-FBB9-3E4A-9816-D4B56B26A6A0}"/>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5B673D73-92B3-9E4E-BF32-1A1C231BD50C}"/>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38" name="テキスト ボックス 37">
              <a:extLst>
                <a:ext uri="{FF2B5EF4-FFF2-40B4-BE49-F238E27FC236}">
                  <a16:creationId xmlns:a16="http://schemas.microsoft.com/office/drawing/2014/main" id="{CEF85B82-4DE2-9B49-A756-439DB609D60B}"/>
                </a:ext>
              </a:extLst>
            </p:cNvPr>
            <p:cNvSpPr txBox="1"/>
            <p:nvPr/>
          </p:nvSpPr>
          <p:spPr>
            <a:xfrm>
              <a:off x="7680176" y="4307251"/>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39" name="テキスト ボックス 38">
              <a:extLst>
                <a:ext uri="{FF2B5EF4-FFF2-40B4-BE49-F238E27FC236}">
                  <a16:creationId xmlns:a16="http://schemas.microsoft.com/office/drawing/2014/main" id="{0D6FFF9D-DAEB-5E41-82BE-00120156BE5E}"/>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6" name="グループ化 45">
            <a:extLst>
              <a:ext uri="{FF2B5EF4-FFF2-40B4-BE49-F238E27FC236}">
                <a16:creationId xmlns:a16="http://schemas.microsoft.com/office/drawing/2014/main" id="{198CC417-3932-7641-9921-E209D2F1CD57}"/>
              </a:ext>
            </a:extLst>
          </p:cNvPr>
          <p:cNvGrpSpPr/>
          <p:nvPr/>
        </p:nvGrpSpPr>
        <p:grpSpPr>
          <a:xfrm>
            <a:off x="1585572" y="3771312"/>
            <a:ext cx="1510350" cy="1515702"/>
            <a:chOff x="2044999" y="3769689"/>
            <a:chExt cx="1510350" cy="1515702"/>
          </a:xfrm>
        </p:grpSpPr>
        <p:sp>
          <p:nvSpPr>
            <p:cNvPr id="44" name="正方形/長方形 43">
              <a:extLst>
                <a:ext uri="{FF2B5EF4-FFF2-40B4-BE49-F238E27FC236}">
                  <a16:creationId xmlns:a16="http://schemas.microsoft.com/office/drawing/2014/main" id="{38646B47-7DF2-1848-84A3-8B3133663DF8}"/>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テキスト ボックス 41">
              <a:extLst>
                <a:ext uri="{FF2B5EF4-FFF2-40B4-BE49-F238E27FC236}">
                  <a16:creationId xmlns:a16="http://schemas.microsoft.com/office/drawing/2014/main" id="{873FB82F-4A10-5D4D-91A1-D118EE0A3FAE}"/>
                </a:ext>
              </a:extLst>
            </p:cNvPr>
            <p:cNvSpPr txBox="1"/>
            <p:nvPr/>
          </p:nvSpPr>
          <p:spPr>
            <a:xfrm>
              <a:off x="2044999" y="4301478"/>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43" name="テキスト ボックス 42">
              <a:extLst>
                <a:ext uri="{FF2B5EF4-FFF2-40B4-BE49-F238E27FC236}">
                  <a16:creationId xmlns:a16="http://schemas.microsoft.com/office/drawing/2014/main" id="{9DEBE3AC-B550-E44B-AD80-7485E626703F}"/>
                </a:ext>
              </a:extLst>
            </p:cNvPr>
            <p:cNvSpPr txBox="1"/>
            <p:nvPr/>
          </p:nvSpPr>
          <p:spPr>
            <a:xfrm>
              <a:off x="2335251" y="4001097"/>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54" name="テキスト ボックス 53">
            <a:extLst>
              <a:ext uri="{FF2B5EF4-FFF2-40B4-BE49-F238E27FC236}">
                <a16:creationId xmlns:a16="http://schemas.microsoft.com/office/drawing/2014/main" id="{8E8F0F6F-866D-D84A-B260-7126F3C355CE}"/>
              </a:ext>
            </a:extLst>
          </p:cNvPr>
          <p:cNvSpPr txBox="1"/>
          <p:nvPr/>
        </p:nvSpPr>
        <p:spPr>
          <a:xfrm>
            <a:off x="4275894" y="6079047"/>
            <a:ext cx="3741730" cy="307777"/>
          </a:xfrm>
          <a:prstGeom prst="rect">
            <a:avLst/>
          </a:prstGeom>
          <a:noFill/>
        </p:spPr>
        <p:txBody>
          <a:bodyPr wrap="none" rtlCol="0">
            <a:spAutoFit/>
          </a:bodyPr>
          <a:lstStyle/>
          <a:p>
            <a:r>
              <a:rPr kumimoji="1" lang="en-US" altLang="ja-JP" sz="1400" dirty="0">
                <a:solidFill>
                  <a:schemeClr val="tx1"/>
                </a:solidFill>
              </a:rPr>
              <a:t>Duplicate detection shall be provided by the HLP.</a:t>
            </a:r>
            <a:endParaRPr kumimoji="1" lang="ja-JP" altLang="en-US" sz="1400">
              <a:solidFill>
                <a:schemeClr val="tx1"/>
              </a:solidFill>
            </a:endParaRPr>
          </a:p>
        </p:txBody>
      </p:sp>
      <p:sp>
        <p:nvSpPr>
          <p:cNvPr id="53" name="三角形 52">
            <a:extLst>
              <a:ext uri="{FF2B5EF4-FFF2-40B4-BE49-F238E27FC236}">
                <a16:creationId xmlns:a16="http://schemas.microsoft.com/office/drawing/2014/main" id="{6141D097-64E2-4A49-B41D-6F6542A000EC}"/>
              </a:ext>
            </a:extLst>
          </p:cNvPr>
          <p:cNvSpPr/>
          <p:nvPr/>
        </p:nvSpPr>
        <p:spPr bwMode="auto">
          <a:xfrm>
            <a:off x="8112224" y="3194535"/>
            <a:ext cx="3965588" cy="2778446"/>
          </a:xfrm>
          <a:prstGeom prst="triangle">
            <a:avLst/>
          </a:prstGeom>
          <a:solidFill>
            <a:srgbClr val="FF959B">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テキスト ボックス 54">
            <a:extLst>
              <a:ext uri="{FF2B5EF4-FFF2-40B4-BE49-F238E27FC236}">
                <a16:creationId xmlns:a16="http://schemas.microsoft.com/office/drawing/2014/main" id="{C2957196-F41A-C343-9CD3-10D1AA8E5E25}"/>
              </a:ext>
            </a:extLst>
          </p:cNvPr>
          <p:cNvSpPr txBox="1"/>
          <p:nvPr/>
        </p:nvSpPr>
        <p:spPr>
          <a:xfrm>
            <a:off x="9783277" y="2962875"/>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AP4</a:t>
            </a:r>
            <a:endParaRPr kumimoji="1" lang="ja-JP" altLang="en-US" sz="2000"/>
          </a:p>
        </p:txBody>
      </p:sp>
      <p:cxnSp>
        <p:nvCxnSpPr>
          <p:cNvPr id="56" name="直線矢印コネクタ 55">
            <a:extLst>
              <a:ext uri="{FF2B5EF4-FFF2-40B4-BE49-F238E27FC236}">
                <a16:creationId xmlns:a16="http://schemas.microsoft.com/office/drawing/2014/main" id="{7DC0CDAC-0FEC-E145-AFF7-7834A933594A}"/>
              </a:ext>
            </a:extLst>
          </p:cNvPr>
          <p:cNvCxnSpPr>
            <a:cxnSpLocks/>
          </p:cNvCxnSpPr>
          <p:nvPr/>
        </p:nvCxnSpPr>
        <p:spPr bwMode="auto">
          <a:xfrm>
            <a:off x="5768643" y="2131718"/>
            <a:ext cx="4014634" cy="820450"/>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57" name="テキスト ボックス 56">
            <a:extLst>
              <a:ext uri="{FF2B5EF4-FFF2-40B4-BE49-F238E27FC236}">
                <a16:creationId xmlns:a16="http://schemas.microsoft.com/office/drawing/2014/main" id="{08FF5B29-FAD4-474E-B873-170CB51FFFD5}"/>
              </a:ext>
            </a:extLst>
          </p:cNvPr>
          <p:cNvSpPr txBox="1"/>
          <p:nvPr/>
        </p:nvSpPr>
        <p:spPr>
          <a:xfrm>
            <a:off x="9358043" y="2289465"/>
            <a:ext cx="1991251"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ww:ww:ww:ww:ww:ww</a:t>
            </a:r>
            <a:endParaRPr kumimoji="1" lang="ja-JP" altLang="en-US" sz="1400">
              <a:solidFill>
                <a:schemeClr val="tx1"/>
              </a:solidFill>
            </a:endParaRPr>
          </a:p>
        </p:txBody>
      </p:sp>
      <p:grpSp>
        <p:nvGrpSpPr>
          <p:cNvPr id="58" name="グループ化 57">
            <a:extLst>
              <a:ext uri="{FF2B5EF4-FFF2-40B4-BE49-F238E27FC236}">
                <a16:creationId xmlns:a16="http://schemas.microsoft.com/office/drawing/2014/main" id="{3FF9491C-68BB-3145-AEF3-5E6D6B14DBD7}"/>
              </a:ext>
            </a:extLst>
          </p:cNvPr>
          <p:cNvGrpSpPr/>
          <p:nvPr/>
        </p:nvGrpSpPr>
        <p:grpSpPr>
          <a:xfrm>
            <a:off x="9353383" y="3488801"/>
            <a:ext cx="1510350" cy="1793200"/>
            <a:chOff x="7680176" y="3497964"/>
            <a:chExt cx="1510350" cy="1793200"/>
          </a:xfrm>
        </p:grpSpPr>
        <p:sp>
          <p:nvSpPr>
            <p:cNvPr id="59" name="正方形/長方形 58">
              <a:extLst>
                <a:ext uri="{FF2B5EF4-FFF2-40B4-BE49-F238E27FC236}">
                  <a16:creationId xmlns:a16="http://schemas.microsoft.com/office/drawing/2014/main" id="{6A659861-9AB2-FF4D-8D72-6F9298D714E5}"/>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テキスト ボックス 59">
              <a:extLst>
                <a:ext uri="{FF2B5EF4-FFF2-40B4-BE49-F238E27FC236}">
                  <a16:creationId xmlns:a16="http://schemas.microsoft.com/office/drawing/2014/main" id="{21F7AC59-AC5A-2E47-98F6-46EAE4C953F9}"/>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61" name="テキスト ボックス 60">
              <a:extLst>
                <a:ext uri="{FF2B5EF4-FFF2-40B4-BE49-F238E27FC236}">
                  <a16:creationId xmlns:a16="http://schemas.microsoft.com/office/drawing/2014/main" id="{D1785802-DF66-4540-A358-8D0E6BEEFD8F}"/>
                </a:ext>
              </a:extLst>
            </p:cNvPr>
            <p:cNvSpPr txBox="1"/>
            <p:nvPr/>
          </p:nvSpPr>
          <p:spPr>
            <a:xfrm>
              <a:off x="7680176" y="4307251"/>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Neighbor List</a:t>
              </a:r>
            </a:p>
          </p:txBody>
        </p:sp>
        <p:sp>
          <p:nvSpPr>
            <p:cNvPr id="62" name="テキスト ボックス 61">
              <a:extLst>
                <a:ext uri="{FF2B5EF4-FFF2-40B4-BE49-F238E27FC236}">
                  <a16:creationId xmlns:a16="http://schemas.microsoft.com/office/drawing/2014/main" id="{CEE201EA-35FC-EE4C-AF79-B638EA57ABE1}"/>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63" name="テキスト ボックス 62">
            <a:extLst>
              <a:ext uri="{FF2B5EF4-FFF2-40B4-BE49-F238E27FC236}">
                <a16:creationId xmlns:a16="http://schemas.microsoft.com/office/drawing/2014/main" id="{8A995FB5-37F3-DB49-9503-F2D3A53EA568}"/>
              </a:ext>
            </a:extLst>
          </p:cNvPr>
          <p:cNvSpPr txBox="1"/>
          <p:nvPr/>
        </p:nvSpPr>
        <p:spPr>
          <a:xfrm>
            <a:off x="10424799" y="3019827"/>
            <a:ext cx="524503" cy="307777"/>
          </a:xfrm>
          <a:prstGeom prst="rect">
            <a:avLst/>
          </a:prstGeom>
          <a:noFill/>
        </p:spPr>
        <p:txBody>
          <a:bodyPr wrap="none" rtlCol="0">
            <a:spAutoFit/>
          </a:bodyPr>
          <a:lstStyle/>
          <a:p>
            <a:r>
              <a:rPr kumimoji="1" lang="en-US" altLang="ja-JP" sz="1400" dirty="0">
                <a:solidFill>
                  <a:srgbClr val="C00000"/>
                </a:solidFill>
              </a:rPr>
              <a:t>CH6</a:t>
            </a:r>
            <a:endParaRPr kumimoji="1" lang="ja-JP" altLang="en-US" sz="1400">
              <a:solidFill>
                <a:srgbClr val="C00000"/>
              </a:solidFill>
            </a:endParaRPr>
          </a:p>
        </p:txBody>
      </p:sp>
      <p:sp>
        <p:nvSpPr>
          <p:cNvPr id="64" name="テキスト ボックス 63">
            <a:extLst>
              <a:ext uri="{FF2B5EF4-FFF2-40B4-BE49-F238E27FC236}">
                <a16:creationId xmlns:a16="http://schemas.microsoft.com/office/drawing/2014/main" id="{C70389F2-2929-9E4F-9423-D85DEFC5DE5D}"/>
              </a:ext>
            </a:extLst>
          </p:cNvPr>
          <p:cNvSpPr txBox="1"/>
          <p:nvPr/>
        </p:nvSpPr>
        <p:spPr>
          <a:xfrm>
            <a:off x="8257202" y="3022983"/>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5" name="テキスト ボックス 64">
            <a:extLst>
              <a:ext uri="{FF2B5EF4-FFF2-40B4-BE49-F238E27FC236}">
                <a16:creationId xmlns:a16="http://schemas.microsoft.com/office/drawing/2014/main" id="{CE5BF120-6DF5-8E4F-BCEA-2F8471A4AAAA}"/>
              </a:ext>
            </a:extLst>
          </p:cNvPr>
          <p:cNvSpPr txBox="1"/>
          <p:nvPr/>
        </p:nvSpPr>
        <p:spPr>
          <a:xfrm>
            <a:off x="5443111" y="3007138"/>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6" name="テキスト ボックス 65">
            <a:extLst>
              <a:ext uri="{FF2B5EF4-FFF2-40B4-BE49-F238E27FC236}">
                <a16:creationId xmlns:a16="http://schemas.microsoft.com/office/drawing/2014/main" id="{BDCEFA5C-2290-7E4E-9FBE-F9F153B740FA}"/>
              </a:ext>
            </a:extLst>
          </p:cNvPr>
          <p:cNvSpPr txBox="1"/>
          <p:nvPr/>
        </p:nvSpPr>
        <p:spPr>
          <a:xfrm>
            <a:off x="2636524" y="3019827"/>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7" name="テキスト ボックス 66">
            <a:extLst>
              <a:ext uri="{FF2B5EF4-FFF2-40B4-BE49-F238E27FC236}">
                <a16:creationId xmlns:a16="http://schemas.microsoft.com/office/drawing/2014/main" id="{9B352180-DB6B-EE44-B018-2F38C62321DC}"/>
              </a:ext>
            </a:extLst>
          </p:cNvPr>
          <p:cNvSpPr txBox="1"/>
          <p:nvPr/>
        </p:nvSpPr>
        <p:spPr>
          <a:xfrm>
            <a:off x="378371" y="1412097"/>
            <a:ext cx="3288995" cy="1384995"/>
          </a:xfrm>
          <a:prstGeom prst="rect">
            <a:avLst/>
          </a:prstGeom>
          <a:noFill/>
        </p:spPr>
        <p:txBody>
          <a:bodyPr wrap="square" rtlCol="0">
            <a:spAutoFit/>
          </a:bodyPr>
          <a:lstStyle/>
          <a:p>
            <a:pPr marL="171450" indent="-171450">
              <a:buFont typeface="Arial" panose="020B0604020202020204" pitchFamily="34" charset="0"/>
              <a:buChar char="•"/>
            </a:pPr>
            <a:r>
              <a:rPr kumimoji="1" lang="en-US" altLang="ja-JP" sz="1200" dirty="0">
                <a:solidFill>
                  <a:schemeClr val="tx1"/>
                </a:solidFill>
              </a:rPr>
              <a:t>Increase redundancy.</a:t>
            </a:r>
            <a:br>
              <a:rPr kumimoji="1" lang="en-US" altLang="ja-JP" sz="1200" dirty="0">
                <a:solidFill>
                  <a:schemeClr val="tx1"/>
                </a:solidFill>
              </a:rPr>
            </a:br>
            <a:r>
              <a:rPr kumimoji="1" lang="en-US" altLang="ja-JP" sz="1200" dirty="0">
                <a:solidFill>
                  <a:schemeClr val="tx1"/>
                </a:solidFill>
              </a:rPr>
              <a:t>(When the receiver failed to receive a frame from AP1 and if it successfully receives the frame from AP2, the receiver can restore the content.)</a:t>
            </a:r>
          </a:p>
          <a:p>
            <a:pPr marL="171450" indent="-171450">
              <a:buFont typeface="Arial" panose="020B0604020202020204" pitchFamily="34" charset="0"/>
              <a:buChar char="•"/>
            </a:pPr>
            <a:r>
              <a:rPr kumimoji="1" lang="en-US" altLang="ja-JP" sz="1200" dirty="0">
                <a:solidFill>
                  <a:schemeClr val="tx1"/>
                </a:solidFill>
              </a:rPr>
              <a:t>Receiver can move seamlessly between APs if</a:t>
            </a:r>
            <a:br>
              <a:rPr kumimoji="1" lang="en-US" altLang="ja-JP" sz="1200" dirty="0">
                <a:solidFill>
                  <a:schemeClr val="tx1"/>
                </a:solidFill>
              </a:rPr>
            </a:br>
            <a:r>
              <a:rPr kumimoji="1" lang="en-US" altLang="ja-JP" sz="1200" dirty="0">
                <a:solidFill>
                  <a:schemeClr val="tx1"/>
                </a:solidFill>
              </a:rPr>
              <a:t>the cells are properly designed.</a:t>
            </a:r>
          </a:p>
        </p:txBody>
      </p:sp>
    </p:spTree>
    <p:extLst>
      <p:ext uri="{BB962C8B-B14F-4D97-AF65-F5344CB8AC3E}">
        <p14:creationId xmlns:p14="http://schemas.microsoft.com/office/powerpoint/2010/main" val="159697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Is Neighbor List Required?</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130918"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4928708"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A2</a:t>
            </a:r>
            <a:endParaRPr kumimoji="1" lang="ja-JP" altLang="en-US" sz="2000"/>
          </a:p>
        </p:txBody>
      </p:sp>
      <p:sp>
        <p:nvSpPr>
          <p:cNvPr id="13" name="円柱 12">
            <a:extLst>
              <a:ext uri="{FF2B5EF4-FFF2-40B4-BE49-F238E27FC236}">
                <a16:creationId xmlns:a16="http://schemas.microsoft.com/office/drawing/2014/main" id="{104A9249-530E-5246-9214-60F23D710364}"/>
              </a:ext>
            </a:extLst>
          </p:cNvPr>
          <p:cNvSpPr/>
          <p:nvPr/>
        </p:nvSpPr>
        <p:spPr bwMode="auto">
          <a:xfrm>
            <a:off x="4655840" y="3495319"/>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 A</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2772440" y="3999375"/>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a:off x="5261935" y="3999375"/>
            <a:ext cx="100738"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87BD797-3402-4041-A773-E91B14D4AAC1}"/>
              </a:ext>
            </a:extLst>
          </p:cNvPr>
          <p:cNvSpPr txBox="1"/>
          <p:nvPr/>
        </p:nvSpPr>
        <p:spPr>
          <a:xfrm>
            <a:off x="7750030"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626982" y="3999454"/>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3" name="テキスト ボックス 2">
            <a:extLst>
              <a:ext uri="{FF2B5EF4-FFF2-40B4-BE49-F238E27FC236}">
                <a16:creationId xmlns:a16="http://schemas.microsoft.com/office/drawing/2014/main" id="{3D178EB8-512F-B348-ACF5-5039764F7488}"/>
              </a:ext>
            </a:extLst>
          </p:cNvPr>
          <p:cNvSpPr txBox="1"/>
          <p:nvPr/>
        </p:nvSpPr>
        <p:spPr>
          <a:xfrm>
            <a:off x="993162" y="1761800"/>
            <a:ext cx="5101781" cy="1015663"/>
          </a:xfrm>
          <a:prstGeom prst="rect">
            <a:avLst/>
          </a:prstGeom>
          <a:noFill/>
        </p:spPr>
        <p:txBody>
          <a:bodyPr wrap="none" rtlCol="0">
            <a:spAutoFit/>
          </a:bodyPr>
          <a:lstStyle/>
          <a:p>
            <a:pPr marL="171450" indent="-171450">
              <a:buFont typeface="Arial" panose="020B0604020202020204" pitchFamily="34" charset="0"/>
              <a:buChar char="•"/>
            </a:pPr>
            <a:r>
              <a:rPr kumimoji="1" lang="en-US" altLang="ja-JP" sz="1200" dirty="0">
                <a:solidFill>
                  <a:schemeClr val="tx1"/>
                </a:solidFill>
              </a:rPr>
              <a:t>IP multicast stream can be identified by its source IP address, </a:t>
            </a:r>
            <a:br>
              <a:rPr kumimoji="1" lang="en-US" altLang="ja-JP" sz="1200" dirty="0">
                <a:solidFill>
                  <a:schemeClr val="tx1"/>
                </a:solidFill>
              </a:rPr>
            </a:br>
            <a:r>
              <a:rPr kumimoji="1" lang="en-US" altLang="ja-JP" sz="1200" dirty="0">
                <a:solidFill>
                  <a:schemeClr val="tx1"/>
                </a:solidFill>
              </a:rPr>
              <a:t>destination IP address and destination UDP port in general.</a:t>
            </a:r>
          </a:p>
          <a:p>
            <a:pPr marL="171450" indent="-171450">
              <a:buFont typeface="Arial" panose="020B0604020202020204" pitchFamily="34" charset="0"/>
              <a:buChar char="•"/>
            </a:pPr>
            <a:endParaRPr kumimoji="1" lang="en-US" altLang="ja-JP" sz="1200" dirty="0">
              <a:solidFill>
                <a:schemeClr val="tx1"/>
              </a:solidFill>
            </a:endParaRPr>
          </a:p>
          <a:p>
            <a:pPr marL="171450" indent="-171450">
              <a:buFont typeface="Arial" panose="020B0604020202020204" pitchFamily="34" charset="0"/>
              <a:buChar char="•"/>
            </a:pPr>
            <a:r>
              <a:rPr kumimoji="1" lang="en-US" altLang="ja-JP" sz="1200" dirty="0">
                <a:solidFill>
                  <a:schemeClr val="tx1"/>
                </a:solidFill>
              </a:rPr>
              <a:t>In case of using private IP address in the network, if there is another network</a:t>
            </a:r>
            <a:br>
              <a:rPr kumimoji="1" lang="en-US" altLang="ja-JP" sz="1200" dirty="0">
                <a:solidFill>
                  <a:schemeClr val="tx1"/>
                </a:solidFill>
              </a:rPr>
            </a:br>
            <a:r>
              <a:rPr kumimoji="1" lang="en-US" altLang="ja-JP" sz="1200" dirty="0">
                <a:solidFill>
                  <a:schemeClr val="tx1"/>
                </a:solidFill>
              </a:rPr>
              <a:t>that uses same private IP address, the receiver may confuse.</a:t>
            </a:r>
            <a:endParaRPr kumimoji="1" lang="ja-JP" altLang="en-US" sz="1200">
              <a:solidFill>
                <a:schemeClr val="tx1"/>
              </a:solidFill>
            </a:endParaRPr>
          </a:p>
        </p:txBody>
      </p:sp>
      <p:sp>
        <p:nvSpPr>
          <p:cNvPr id="52" name="テキスト ボックス 51">
            <a:extLst>
              <a:ext uri="{FF2B5EF4-FFF2-40B4-BE49-F238E27FC236}">
                <a16:creationId xmlns:a16="http://schemas.microsoft.com/office/drawing/2014/main" id="{E8A053BA-67E4-274E-8FEF-454625616E91}"/>
              </a:ext>
            </a:extLst>
          </p:cNvPr>
          <p:cNvSpPr txBox="1"/>
          <p:nvPr/>
        </p:nvSpPr>
        <p:spPr>
          <a:xfrm>
            <a:off x="3643086"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B1</a:t>
            </a:r>
            <a:endParaRPr kumimoji="1" lang="ja-JP" altLang="en-US" sz="2000"/>
          </a:p>
        </p:txBody>
      </p:sp>
      <p:sp>
        <p:nvSpPr>
          <p:cNvPr id="53" name="テキスト ボックス 52">
            <a:extLst>
              <a:ext uri="{FF2B5EF4-FFF2-40B4-BE49-F238E27FC236}">
                <a16:creationId xmlns:a16="http://schemas.microsoft.com/office/drawing/2014/main" id="{8FDAFB1D-236D-C74A-8CE9-63C749DB354B}"/>
              </a:ext>
            </a:extLst>
          </p:cNvPr>
          <p:cNvSpPr txBox="1"/>
          <p:nvPr/>
        </p:nvSpPr>
        <p:spPr>
          <a:xfrm>
            <a:off x="6440876"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B2</a:t>
            </a:r>
            <a:endParaRPr kumimoji="1" lang="ja-JP" altLang="en-US" sz="2000"/>
          </a:p>
        </p:txBody>
      </p:sp>
      <p:sp>
        <p:nvSpPr>
          <p:cNvPr id="55" name="円柱 54">
            <a:extLst>
              <a:ext uri="{FF2B5EF4-FFF2-40B4-BE49-F238E27FC236}">
                <a16:creationId xmlns:a16="http://schemas.microsoft.com/office/drawing/2014/main" id="{0ECFA76F-DDCD-FB4D-A055-F1EA7F94CAA4}"/>
              </a:ext>
            </a:extLst>
          </p:cNvPr>
          <p:cNvSpPr/>
          <p:nvPr/>
        </p:nvSpPr>
        <p:spPr bwMode="auto">
          <a:xfrm>
            <a:off x="6168008" y="3517028"/>
            <a:ext cx="1212190" cy="504056"/>
          </a:xfrm>
          <a:prstGeom prst="can">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 B</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56" name="直線矢印コネクタ 55">
            <a:extLst>
              <a:ext uri="{FF2B5EF4-FFF2-40B4-BE49-F238E27FC236}">
                <a16:creationId xmlns:a16="http://schemas.microsoft.com/office/drawing/2014/main" id="{D377D45A-5D6B-E54F-A05F-57D010068870}"/>
              </a:ext>
            </a:extLst>
          </p:cNvPr>
          <p:cNvCxnSpPr>
            <a:cxnSpLocks/>
          </p:cNvCxnSpPr>
          <p:nvPr/>
        </p:nvCxnSpPr>
        <p:spPr bwMode="auto">
          <a:xfrm flipH="1">
            <a:off x="4284608" y="4021084"/>
            <a:ext cx="2123048" cy="706182"/>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cxnSp>
        <p:nvCxnSpPr>
          <p:cNvPr id="57" name="直線矢印コネクタ 56">
            <a:extLst>
              <a:ext uri="{FF2B5EF4-FFF2-40B4-BE49-F238E27FC236}">
                <a16:creationId xmlns:a16="http://schemas.microsoft.com/office/drawing/2014/main" id="{BF1F5318-AEF8-2046-8C4B-CCB50CBE06B6}"/>
              </a:ext>
            </a:extLst>
          </p:cNvPr>
          <p:cNvCxnSpPr>
            <a:cxnSpLocks/>
            <a:stCxn id="55" idx="3"/>
            <a:endCxn id="53" idx="0"/>
          </p:cNvCxnSpPr>
          <p:nvPr/>
        </p:nvCxnSpPr>
        <p:spPr bwMode="auto">
          <a:xfrm>
            <a:off x="6774103" y="4021084"/>
            <a:ext cx="100610" cy="716968"/>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sp>
        <p:nvSpPr>
          <p:cNvPr id="58" name="テキスト ボックス 57">
            <a:extLst>
              <a:ext uri="{FF2B5EF4-FFF2-40B4-BE49-F238E27FC236}">
                <a16:creationId xmlns:a16="http://schemas.microsoft.com/office/drawing/2014/main" id="{167E4689-A7E5-374D-9B9E-629BB4BB3C59}"/>
              </a:ext>
            </a:extLst>
          </p:cNvPr>
          <p:cNvSpPr txBox="1"/>
          <p:nvPr/>
        </p:nvSpPr>
        <p:spPr>
          <a:xfrm>
            <a:off x="9262198"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B3</a:t>
            </a:r>
            <a:endParaRPr kumimoji="1" lang="ja-JP" altLang="en-US" sz="2000"/>
          </a:p>
        </p:txBody>
      </p:sp>
      <p:cxnSp>
        <p:nvCxnSpPr>
          <p:cNvPr id="59" name="直線矢印コネクタ 58">
            <a:extLst>
              <a:ext uri="{FF2B5EF4-FFF2-40B4-BE49-F238E27FC236}">
                <a16:creationId xmlns:a16="http://schemas.microsoft.com/office/drawing/2014/main" id="{A32FDCF4-F397-0A4A-9707-42D5925C1A40}"/>
              </a:ext>
            </a:extLst>
          </p:cNvPr>
          <p:cNvCxnSpPr>
            <a:cxnSpLocks/>
          </p:cNvCxnSpPr>
          <p:nvPr/>
        </p:nvCxnSpPr>
        <p:spPr bwMode="auto">
          <a:xfrm>
            <a:off x="7139150" y="4021163"/>
            <a:ext cx="2123048" cy="706182"/>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sp>
        <p:nvSpPr>
          <p:cNvPr id="61" name="テキスト ボックス 60">
            <a:extLst>
              <a:ext uri="{FF2B5EF4-FFF2-40B4-BE49-F238E27FC236}">
                <a16:creationId xmlns:a16="http://schemas.microsoft.com/office/drawing/2014/main" id="{7BEC6ABE-D910-E544-A337-08DA5CE7D36D}"/>
              </a:ext>
            </a:extLst>
          </p:cNvPr>
          <p:cNvSpPr txBox="1"/>
          <p:nvPr/>
        </p:nvSpPr>
        <p:spPr>
          <a:xfrm>
            <a:off x="7431033" y="3133292"/>
            <a:ext cx="1370888" cy="954107"/>
          </a:xfrm>
          <a:prstGeom prst="rect">
            <a:avLst/>
          </a:prstGeom>
          <a:noFill/>
        </p:spPr>
        <p:txBody>
          <a:bodyPr wrap="none" rtlCol="0">
            <a:spAutoFit/>
          </a:bodyPr>
          <a:lstStyle/>
          <a:p>
            <a:r>
              <a:rPr kumimoji="1" lang="en-US" altLang="ja-JP" sz="1400" dirty="0">
                <a:solidFill>
                  <a:schemeClr val="tx1"/>
                </a:solidFill>
              </a:rPr>
              <a:t>Content B</a:t>
            </a:r>
            <a:endParaRPr kumimoji="1" lang="ja-JP" altLang="en-US" sz="1400">
              <a:solidFill>
                <a:schemeClr val="tx1"/>
              </a:solidFill>
            </a:endParaRPr>
          </a:p>
          <a:p>
            <a:r>
              <a:rPr kumimoji="1" lang="en-US" altLang="ja-JP" sz="1400" dirty="0" err="1">
                <a:solidFill>
                  <a:schemeClr val="tx1"/>
                </a:solidFill>
                <a:highlight>
                  <a:srgbClr val="FFFF00"/>
                </a:highlight>
              </a:rPr>
              <a:t>Src</a:t>
            </a:r>
            <a:r>
              <a:rPr kumimoji="1" lang="en-US" altLang="ja-JP" sz="1400" dirty="0">
                <a:solidFill>
                  <a:schemeClr val="tx1"/>
                </a:solidFill>
                <a:highlight>
                  <a:srgbClr val="FFFF00"/>
                </a:highlight>
              </a:rPr>
              <a:t>: 192.168.0.1</a:t>
            </a:r>
            <a:br>
              <a:rPr kumimoji="1" lang="en-US" altLang="ja-JP" sz="1400" dirty="0">
                <a:solidFill>
                  <a:schemeClr val="tx1"/>
                </a:solidFill>
                <a:highlight>
                  <a:srgbClr val="FFFF00"/>
                </a:highlight>
              </a:rPr>
            </a:br>
            <a:r>
              <a:rPr kumimoji="1" lang="en-US" altLang="ja-JP" sz="1400" dirty="0" err="1">
                <a:solidFill>
                  <a:schemeClr val="tx1"/>
                </a:solidFill>
                <a:highlight>
                  <a:srgbClr val="FFFF00"/>
                </a:highlight>
              </a:rPr>
              <a:t>Dst</a:t>
            </a:r>
            <a:r>
              <a:rPr kumimoji="1" lang="en-US" altLang="ja-JP" sz="1400" dirty="0">
                <a:solidFill>
                  <a:schemeClr val="tx1"/>
                </a:solidFill>
                <a:highlight>
                  <a:srgbClr val="FFFF00"/>
                </a:highlight>
              </a:rPr>
              <a:t>: 232.0.0.1</a:t>
            </a:r>
          </a:p>
          <a:p>
            <a:r>
              <a:rPr kumimoji="1" lang="en-US" altLang="ja-JP" sz="1400" dirty="0">
                <a:solidFill>
                  <a:schemeClr val="tx1"/>
                </a:solidFill>
                <a:highlight>
                  <a:srgbClr val="FFFF00"/>
                </a:highlight>
              </a:rPr>
              <a:t>Port: 12345</a:t>
            </a:r>
          </a:p>
        </p:txBody>
      </p:sp>
      <p:sp>
        <p:nvSpPr>
          <p:cNvPr id="62" name="テキスト ボックス 61">
            <a:extLst>
              <a:ext uri="{FF2B5EF4-FFF2-40B4-BE49-F238E27FC236}">
                <a16:creationId xmlns:a16="http://schemas.microsoft.com/office/drawing/2014/main" id="{F9CCD036-006D-9C4F-82B2-E3789659795A}"/>
              </a:ext>
            </a:extLst>
          </p:cNvPr>
          <p:cNvSpPr txBox="1"/>
          <p:nvPr/>
        </p:nvSpPr>
        <p:spPr>
          <a:xfrm>
            <a:off x="3300137" y="3133134"/>
            <a:ext cx="1370888" cy="95410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a:p>
            <a:r>
              <a:rPr kumimoji="1" lang="en-US" altLang="ja-JP" sz="1400" dirty="0" err="1">
                <a:solidFill>
                  <a:schemeClr val="tx1"/>
                </a:solidFill>
                <a:highlight>
                  <a:srgbClr val="FFFF00"/>
                </a:highlight>
              </a:rPr>
              <a:t>Src</a:t>
            </a:r>
            <a:r>
              <a:rPr kumimoji="1" lang="en-US" altLang="ja-JP" sz="1400" dirty="0">
                <a:solidFill>
                  <a:schemeClr val="tx1"/>
                </a:solidFill>
                <a:highlight>
                  <a:srgbClr val="FFFF00"/>
                </a:highlight>
              </a:rPr>
              <a:t>: 192.168.0.1</a:t>
            </a:r>
            <a:br>
              <a:rPr kumimoji="1" lang="en-US" altLang="ja-JP" sz="1400" dirty="0">
                <a:solidFill>
                  <a:schemeClr val="tx1"/>
                </a:solidFill>
                <a:highlight>
                  <a:srgbClr val="FFFF00"/>
                </a:highlight>
              </a:rPr>
            </a:br>
            <a:r>
              <a:rPr kumimoji="1" lang="en-US" altLang="ja-JP" sz="1400" dirty="0" err="1">
                <a:solidFill>
                  <a:schemeClr val="tx1"/>
                </a:solidFill>
                <a:highlight>
                  <a:srgbClr val="FFFF00"/>
                </a:highlight>
              </a:rPr>
              <a:t>Dst</a:t>
            </a:r>
            <a:r>
              <a:rPr kumimoji="1" lang="en-US" altLang="ja-JP" sz="1400" dirty="0">
                <a:solidFill>
                  <a:schemeClr val="tx1"/>
                </a:solidFill>
                <a:highlight>
                  <a:srgbClr val="FFFF00"/>
                </a:highlight>
              </a:rPr>
              <a:t>: 232.0.0.1</a:t>
            </a:r>
          </a:p>
          <a:p>
            <a:r>
              <a:rPr kumimoji="1" lang="en-US" altLang="ja-JP" sz="1400" dirty="0">
                <a:solidFill>
                  <a:schemeClr val="tx1"/>
                </a:solidFill>
                <a:highlight>
                  <a:srgbClr val="FFFF00"/>
                </a:highlight>
              </a:rPr>
              <a:t>Port: 12345</a:t>
            </a:r>
          </a:p>
        </p:txBody>
      </p:sp>
      <p:sp>
        <p:nvSpPr>
          <p:cNvPr id="63" name="テキスト ボックス 62">
            <a:extLst>
              <a:ext uri="{FF2B5EF4-FFF2-40B4-BE49-F238E27FC236}">
                <a16:creationId xmlns:a16="http://schemas.microsoft.com/office/drawing/2014/main" id="{B5977562-71E1-1248-AD9C-947944E83353}"/>
              </a:ext>
            </a:extLst>
          </p:cNvPr>
          <p:cNvSpPr txBox="1"/>
          <p:nvPr/>
        </p:nvSpPr>
        <p:spPr>
          <a:xfrm>
            <a:off x="2732647" y="5742803"/>
            <a:ext cx="100540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Receiver</a:t>
            </a:r>
            <a:endParaRPr kumimoji="1" lang="ja-JP" altLang="en-US" sz="1800"/>
          </a:p>
        </p:txBody>
      </p:sp>
      <p:cxnSp>
        <p:nvCxnSpPr>
          <p:cNvPr id="64" name="直線矢印コネクタ 63">
            <a:extLst>
              <a:ext uri="{FF2B5EF4-FFF2-40B4-BE49-F238E27FC236}">
                <a16:creationId xmlns:a16="http://schemas.microsoft.com/office/drawing/2014/main" id="{AF156519-80C9-494D-AD12-FE7E56926432}"/>
              </a:ext>
            </a:extLst>
          </p:cNvPr>
          <p:cNvCxnSpPr>
            <a:cxnSpLocks/>
          </p:cNvCxnSpPr>
          <p:nvPr/>
        </p:nvCxnSpPr>
        <p:spPr bwMode="auto">
          <a:xfrm flipH="1">
            <a:off x="3730207" y="5297542"/>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65" name="直線矢印コネクタ 64">
            <a:extLst>
              <a:ext uri="{FF2B5EF4-FFF2-40B4-BE49-F238E27FC236}">
                <a16:creationId xmlns:a16="http://schemas.microsoft.com/office/drawing/2014/main" id="{1342660F-DF07-C546-A6D2-774A30B4A7AD}"/>
              </a:ext>
            </a:extLst>
          </p:cNvPr>
          <p:cNvCxnSpPr>
            <a:cxnSpLocks/>
          </p:cNvCxnSpPr>
          <p:nvPr/>
        </p:nvCxnSpPr>
        <p:spPr bwMode="auto">
          <a:xfrm>
            <a:off x="2408550" y="5294955"/>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66" name="テキスト ボックス 65">
            <a:extLst>
              <a:ext uri="{FF2B5EF4-FFF2-40B4-BE49-F238E27FC236}">
                <a16:creationId xmlns:a16="http://schemas.microsoft.com/office/drawing/2014/main" id="{916AB759-4876-7F4C-937C-CBE12AA6C669}"/>
              </a:ext>
            </a:extLst>
          </p:cNvPr>
          <p:cNvSpPr txBox="1"/>
          <p:nvPr/>
        </p:nvSpPr>
        <p:spPr>
          <a:xfrm>
            <a:off x="2590979" y="6112135"/>
            <a:ext cx="1372492" cy="307777"/>
          </a:xfrm>
          <a:prstGeom prst="rect">
            <a:avLst/>
          </a:prstGeom>
          <a:noFill/>
        </p:spPr>
        <p:txBody>
          <a:bodyPr wrap="none" rtlCol="0">
            <a:spAutoFit/>
          </a:bodyPr>
          <a:lstStyle/>
          <a:p>
            <a:r>
              <a:rPr kumimoji="1" lang="en-US" altLang="ja-JP" sz="1400" dirty="0">
                <a:solidFill>
                  <a:schemeClr val="tx1"/>
                </a:solidFill>
              </a:rPr>
              <a:t>Same or not????</a:t>
            </a:r>
            <a:endParaRPr kumimoji="1" lang="en-US" altLang="ja-JP" sz="1400" dirty="0">
              <a:solidFill>
                <a:schemeClr val="tx1"/>
              </a:solidFill>
              <a:highlight>
                <a:srgbClr val="FFFF00"/>
              </a:highlight>
            </a:endParaRPr>
          </a:p>
        </p:txBody>
      </p:sp>
    </p:spTree>
    <p:extLst>
      <p:ext uri="{BB962C8B-B14F-4D97-AF65-F5344CB8AC3E}">
        <p14:creationId xmlns:p14="http://schemas.microsoft.com/office/powerpoint/2010/main" val="1093765540"/>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51490</TotalTime>
  <Words>2133</Words>
  <Application>Microsoft Macintosh PowerPoint</Application>
  <PresentationFormat>ワイド画面</PresentationFormat>
  <Paragraphs>336</Paragraphs>
  <Slides>15</Slides>
  <Notes>2</Notes>
  <HiddenSlides>1</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0" baseType="lpstr">
      <vt:lpstr>Arial</vt:lpstr>
      <vt:lpstr>Helvetica</vt:lpstr>
      <vt:lpstr>Times New Roman</vt:lpstr>
      <vt:lpstr>Office テーマ</vt:lpstr>
      <vt:lpstr>文書</vt:lpstr>
      <vt:lpstr>Clause 11 Discussion</vt:lpstr>
      <vt:lpstr>Abstract</vt:lpstr>
      <vt:lpstr>Architecture description</vt:lpstr>
      <vt:lpstr>S1G and DMG</vt:lpstr>
      <vt:lpstr>OCB or Public Action frame</vt:lpstr>
      <vt:lpstr>AP-to-AP</vt:lpstr>
      <vt:lpstr>Multiple APs</vt:lpstr>
      <vt:lpstr>Complemental Use of Multiple APs</vt:lpstr>
      <vt:lpstr>Is Neighbor List Required?</vt:lpstr>
      <vt:lpstr>Another Option</vt:lpstr>
      <vt:lpstr>TIM</vt:lpstr>
      <vt:lpstr>EBCS DL</vt:lpstr>
      <vt:lpstr>DL Architecture</vt:lpstr>
      <vt:lpstr>EBCS role</vt:lpstr>
      <vt:lpstr>Define New eBCS Data frame (Copied from 11-19/1506r3)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134</cp:revision>
  <cp:lastPrinted>1601-01-01T00:00:00Z</cp:lastPrinted>
  <dcterms:created xsi:type="dcterms:W3CDTF">2019-03-11T15:18:40Z</dcterms:created>
  <dcterms:modified xsi:type="dcterms:W3CDTF">2021-05-26T14:59:58Z</dcterms:modified>
</cp:coreProperties>
</file>