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5" r:id="rId4"/>
    <p:sldId id="261" r:id="rId5"/>
    <p:sldId id="260" r:id="rId6"/>
    <p:sldId id="262" r:id="rId7"/>
    <p:sldId id="263" r:id="rId8"/>
    <p:sldId id="267" r:id="rId9"/>
    <p:sldId id="268" r:id="rId10"/>
    <p:sldId id="264" r:id="rId11"/>
    <p:sldId id="266" r:id="rId12"/>
    <p:sldId id="259"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59B"/>
    <a:srgbClr val="FF4640"/>
    <a:srgbClr val="5DC5FF"/>
    <a:srgbClr val="55FF52"/>
    <a:srgbClr val="FFF649"/>
    <a:srgbClr val="FFFCB4"/>
    <a:srgbClr val="000000"/>
    <a:srgbClr val="FFFFFF"/>
    <a:srgbClr val="FF3B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F91864-28FB-4043-838A-568E0B4786F6}" v="69" dt="2021-05-14T12:08:44.98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濃色スタイル 1 - アクセント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66" autoAdjust="0"/>
    <p:restoredTop sz="96315"/>
  </p:normalViewPr>
  <p:slideViewPr>
    <p:cSldViewPr>
      <p:cViewPr varScale="1">
        <p:scale>
          <a:sx n="205" d="100"/>
          <a:sy n="205" d="100"/>
        </p:scale>
        <p:origin x="752"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a:t>May 2021</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Hitoshi Morioka, SRC Software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Date Placeholder 3"/>
          <p:cNvSpPr>
            <a:spLocks noGrp="1"/>
          </p:cNvSpPr>
          <p:nvPr>
            <p:ph type="dt" idx="10"/>
          </p:nvPr>
        </p:nvSpPr>
        <p:spPr/>
        <p:txBody>
          <a:bodyPr/>
          <a:lstStyle>
            <a:lvl1pPr>
              <a:defRPr/>
            </a:lvl1pPr>
          </a:lstStyle>
          <a:p>
            <a:r>
              <a:rPr lang="en-US" altLang="ja-JP"/>
              <a:t>May 2021</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altLang="ja-JP"/>
              <a:t>May 2021</a:t>
            </a:r>
            <a:endParaRPr lang="en-GB"/>
          </a:p>
        </p:txBody>
      </p:sp>
      <p:sp>
        <p:nvSpPr>
          <p:cNvPr id="6" name="Footer Placeholder 5"/>
          <p:cNvSpPr>
            <a:spLocks noGrp="1"/>
          </p:cNvSpPr>
          <p:nvPr>
            <p:ph type="ftr" idx="11"/>
          </p:nvPr>
        </p:nvSpPr>
        <p:spPr/>
        <p:txBody>
          <a:bodyPr/>
          <a:lstStyle>
            <a:lvl1pPr>
              <a:defRPr/>
            </a:lvl1pPr>
          </a:lstStyle>
          <a:p>
            <a:r>
              <a:rPr lang="en-GB"/>
              <a:t>Hitoshi Morioka, SRC Software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altLang="ja-JP"/>
              <a:t>May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Hitoshi Morioka, SRC Software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a:t>May 2021</a:t>
            </a:r>
            <a:endParaRPr lang="en-GB"/>
          </a:p>
        </p:txBody>
      </p:sp>
      <p:sp>
        <p:nvSpPr>
          <p:cNvPr id="4" name="Footer Placeholder 3"/>
          <p:cNvSpPr>
            <a:spLocks noGrp="1"/>
          </p:cNvSpPr>
          <p:nvPr>
            <p:ph type="ftr" idx="11"/>
          </p:nvPr>
        </p:nvSpPr>
        <p:spPr/>
        <p:txBody>
          <a:bodyPr/>
          <a:lstStyle>
            <a:lvl1pPr>
              <a:defRPr/>
            </a:lvl1pPr>
          </a:lstStyle>
          <a:p>
            <a:r>
              <a:rPr lang="en-GB"/>
              <a:t>Hitoshi Morioka, SRC Software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May 2021</a:t>
            </a:r>
            <a:endParaRPr lang="en-GB"/>
          </a:p>
        </p:txBody>
      </p:sp>
      <p:sp>
        <p:nvSpPr>
          <p:cNvPr id="3" name="Footer Placeholder 2"/>
          <p:cNvSpPr>
            <a:spLocks noGrp="1"/>
          </p:cNvSpPr>
          <p:nvPr>
            <p:ph type="ftr" idx="11"/>
          </p:nvPr>
        </p:nvSpPr>
        <p:spPr/>
        <p:txBody>
          <a:bodyPr/>
          <a:lstStyle>
            <a:lvl1pPr>
              <a:defRPr/>
            </a:lvl1pPr>
          </a:lstStyle>
          <a:p>
            <a:r>
              <a:rPr lang="en-GB"/>
              <a:t>Hitoshi Morioka, SRC Software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May 2021</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May 2021</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May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Hitoshi Morioka, SRC Software</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802.11-21/0791r3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Clause 11 Discussion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2021-05-14</a:t>
            </a:r>
          </a:p>
        </p:txBody>
      </p:sp>
      <p:sp>
        <p:nvSpPr>
          <p:cNvPr id="6" name="Date Placeholder 3"/>
          <p:cNvSpPr>
            <a:spLocks noGrp="1"/>
          </p:cNvSpPr>
          <p:nvPr>
            <p:ph type="dt" idx="10"/>
          </p:nvPr>
        </p:nvSpPr>
        <p:spPr/>
        <p:txBody>
          <a:bodyPr/>
          <a:lstStyle/>
          <a:p>
            <a:r>
              <a:rPr lang="en-US" altLang="ja-JP"/>
              <a:t>May 2021</a:t>
            </a:r>
            <a:endParaRPr lang="en-GB" dirty="0"/>
          </a:p>
        </p:txBody>
      </p:sp>
      <p:sp>
        <p:nvSpPr>
          <p:cNvPr id="7" name="Footer Placeholder 4"/>
          <p:cNvSpPr>
            <a:spLocks noGrp="1"/>
          </p:cNvSpPr>
          <p:nvPr>
            <p:ph type="ftr" idx="11"/>
          </p:nvPr>
        </p:nvSpPr>
        <p:spPr/>
        <p:txBody>
          <a:bodyPr/>
          <a:lstStyle/>
          <a:p>
            <a:r>
              <a:rPr lang="en-GB"/>
              <a:t>Hitoshi Morioka, SRC Software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74231867"/>
              </p:ext>
            </p:extLst>
          </p:nvPr>
        </p:nvGraphicFramePr>
        <p:xfrm>
          <a:off x="993775" y="2490788"/>
          <a:ext cx="10272713" cy="2333625"/>
        </p:xfrm>
        <a:graphic>
          <a:graphicData uri="http://schemas.openxmlformats.org/presentationml/2006/ole">
            <mc:AlternateContent xmlns:mc="http://schemas.openxmlformats.org/markup-compatibility/2006">
              <mc:Choice xmlns:v="urn:schemas-microsoft-com:vml" Requires="v">
                <p:oleObj spid="_x0000_s1026" name="文書" r:id="rId4" imgW="10439400" imgH="2387600" progId="Word.Document.8">
                  <p:embed/>
                </p:oleObj>
              </mc:Choice>
              <mc:Fallback>
                <p:oleObj name="文書" r:id="rId4" imgW="10439400" imgH="2387600" progId="Word.Document.8">
                  <p:embed/>
                  <p:pic>
                    <p:nvPicPr>
                      <p:cNvPr id="3075" name="Object 3"/>
                      <p:cNvPicPr>
                        <a:picLocks noChangeAspect="1" noChangeArrowheads="1"/>
                      </p:cNvPicPr>
                      <p:nvPr/>
                    </p:nvPicPr>
                    <p:blipFill>
                      <a:blip r:embed="rId5"/>
                      <a:srcRect/>
                      <a:stretch>
                        <a:fillRect/>
                      </a:stretch>
                    </p:blipFill>
                    <p:spPr bwMode="auto">
                      <a:xfrm>
                        <a:off x="993775" y="24907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A50DE-A179-A840-A64E-161E26C733C1}"/>
              </a:ext>
            </a:extLst>
          </p:cNvPr>
          <p:cNvSpPr>
            <a:spLocks noGrp="1"/>
          </p:cNvSpPr>
          <p:nvPr>
            <p:ph type="title"/>
          </p:nvPr>
        </p:nvSpPr>
        <p:spPr/>
        <p:txBody>
          <a:bodyPr/>
          <a:lstStyle/>
          <a:p>
            <a:r>
              <a:rPr lang="en-US" altLang="ja-JP" dirty="0"/>
              <a:t>TIM</a:t>
            </a:r>
            <a:endParaRPr kumimoji="1" lang="ja-JP" altLang="en-US"/>
          </a:p>
        </p:txBody>
      </p:sp>
      <p:graphicFrame>
        <p:nvGraphicFramePr>
          <p:cNvPr id="7" name="表 7">
            <a:extLst>
              <a:ext uri="{FF2B5EF4-FFF2-40B4-BE49-F238E27FC236}">
                <a16:creationId xmlns:a16="http://schemas.microsoft.com/office/drawing/2014/main" id="{61FFF198-BDDE-1B46-98C7-D097EF122BFF}"/>
              </a:ext>
            </a:extLst>
          </p:cNvPr>
          <p:cNvGraphicFramePr>
            <a:graphicFrameLocks noGrp="1"/>
          </p:cNvGraphicFramePr>
          <p:nvPr>
            <p:ph idx="1"/>
            <p:extLst>
              <p:ext uri="{D42A27DB-BD31-4B8C-83A1-F6EECF244321}">
                <p14:modId xmlns:p14="http://schemas.microsoft.com/office/powerpoint/2010/main" val="2415466020"/>
              </p:ext>
            </p:extLst>
          </p:nvPr>
        </p:nvGraphicFramePr>
        <p:xfrm>
          <a:off x="914400" y="1981200"/>
          <a:ext cx="10475384" cy="1376680"/>
        </p:xfrm>
        <a:graphic>
          <a:graphicData uri="http://schemas.openxmlformats.org/drawingml/2006/table">
            <a:tbl>
              <a:tblPr firstRow="1" bandRow="1">
                <a:tableStyleId>{F5AB1C69-6EDB-4FF4-983F-18BD219EF322}</a:tableStyleId>
              </a:tblPr>
              <a:tblGrid>
                <a:gridCol w="604720">
                  <a:extLst>
                    <a:ext uri="{9D8B030D-6E8A-4147-A177-3AD203B41FA5}">
                      <a16:colId xmlns:a16="http://schemas.microsoft.com/office/drawing/2014/main" val="2568832179"/>
                    </a:ext>
                  </a:extLst>
                </a:gridCol>
                <a:gridCol w="4935332">
                  <a:extLst>
                    <a:ext uri="{9D8B030D-6E8A-4147-A177-3AD203B41FA5}">
                      <a16:colId xmlns:a16="http://schemas.microsoft.com/office/drawing/2014/main" val="1057324228"/>
                    </a:ext>
                  </a:extLst>
                </a:gridCol>
                <a:gridCol w="4935332">
                  <a:extLst>
                    <a:ext uri="{9D8B030D-6E8A-4147-A177-3AD203B41FA5}">
                      <a16:colId xmlns:a16="http://schemas.microsoft.com/office/drawing/2014/main" val="246391426"/>
                    </a:ext>
                  </a:extLst>
                </a:gridCol>
              </a:tblGrid>
              <a:tr h="370840">
                <a:tc>
                  <a:txBody>
                    <a:bodyPr/>
                    <a:lstStyle/>
                    <a:p>
                      <a:r>
                        <a:rPr kumimoji="1" lang="en-US" altLang="ja-JP" sz="1200" dirty="0"/>
                        <a:t>CID</a:t>
                      </a:r>
                      <a:endParaRPr kumimoji="1" lang="ja-JP" altLang="en-US" sz="1200"/>
                    </a:p>
                  </a:txBody>
                  <a:tcPr/>
                </a:tc>
                <a:tc>
                  <a:txBody>
                    <a:bodyPr/>
                    <a:lstStyle/>
                    <a:p>
                      <a:r>
                        <a:rPr kumimoji="1" lang="en-US" altLang="ja-JP" sz="1200" dirty="0"/>
                        <a:t>Comment</a:t>
                      </a:r>
                      <a:endParaRPr kumimoji="1" lang="ja-JP" altLang="en-US" sz="1200"/>
                    </a:p>
                  </a:txBody>
                  <a:tcPr/>
                </a:tc>
                <a:tc>
                  <a:txBody>
                    <a:bodyPr/>
                    <a:lstStyle/>
                    <a:p>
                      <a:r>
                        <a:rPr kumimoji="1" lang="en-US" altLang="ja-JP" sz="1200" dirty="0"/>
                        <a:t>Proposed Change</a:t>
                      </a:r>
                      <a:endParaRPr kumimoji="1" lang="ja-JP" altLang="en-US" sz="1200"/>
                    </a:p>
                  </a:txBody>
                  <a:tcPr/>
                </a:tc>
                <a:extLst>
                  <a:ext uri="{0D108BD9-81ED-4DB2-BD59-A6C34878D82A}">
                    <a16:rowId xmlns:a16="http://schemas.microsoft.com/office/drawing/2014/main" val="3153709510"/>
                  </a:ext>
                </a:extLst>
              </a:tr>
              <a:tr h="370840">
                <a:tc>
                  <a:txBody>
                    <a:bodyPr/>
                    <a:lstStyle/>
                    <a:p>
                      <a:r>
                        <a:rPr kumimoji="1" lang="en-US" altLang="ja-JP" sz="1200" dirty="0"/>
                        <a:t>1005</a:t>
                      </a:r>
                      <a:endParaRPr kumimoji="1" lang="ja-JP" altLang="en-US" sz="1200"/>
                    </a:p>
                  </a:txBody>
                  <a:tcPr/>
                </a:tc>
                <a:tc>
                  <a:txBody>
                    <a:bodyPr/>
                    <a:lstStyle/>
                    <a:p>
                      <a:r>
                        <a:rPr kumimoji="1" lang="en-US" altLang="ja-JP" sz="1200" dirty="0"/>
                        <a:t>What is the RA field of an </a:t>
                      </a:r>
                      <a:r>
                        <a:rPr kumimoji="1" lang="en-US" altLang="ja-JP" sz="1200" dirty="0" err="1"/>
                        <a:t>eBCS</a:t>
                      </a:r>
                      <a:r>
                        <a:rPr kumimoji="1" lang="en-US" altLang="ja-JP" sz="1200" dirty="0"/>
                        <a:t> Data frame set to? If it is set to broadcast address, it means that all STAs including legacy (non-</a:t>
                      </a:r>
                      <a:r>
                        <a:rPr kumimoji="1" lang="en-US" altLang="ja-JP" sz="1200" dirty="0" err="1"/>
                        <a:t>eBCS</a:t>
                      </a:r>
                      <a:r>
                        <a:rPr kumimoji="1" lang="en-US" altLang="ja-JP" sz="1200" dirty="0"/>
                        <a:t>) STAs would attempt to parse the frame. This can have a power impact on the STAs. It may also confuse legacy STAs when they see broadcast Data frames from its associated AP during non-DTIM intervals.</a:t>
                      </a:r>
                      <a:endParaRPr kumimoji="1" lang="ja-JP" altLang="en-US" sz="1200"/>
                    </a:p>
                  </a:txBody>
                  <a:tcPr/>
                </a:tc>
                <a:tc>
                  <a:txBody>
                    <a:bodyPr/>
                    <a:lstStyle/>
                    <a:p>
                      <a:r>
                        <a:rPr kumimoji="1" lang="en-US" altLang="ja-JP" sz="1200" dirty="0"/>
                        <a:t>As in comment</a:t>
                      </a:r>
                      <a:endParaRPr kumimoji="1" lang="ja-JP" altLang="en-US" sz="1200"/>
                    </a:p>
                  </a:txBody>
                  <a:tcPr/>
                </a:tc>
                <a:extLst>
                  <a:ext uri="{0D108BD9-81ED-4DB2-BD59-A6C34878D82A}">
                    <a16:rowId xmlns:a16="http://schemas.microsoft.com/office/drawing/2014/main" val="2784216039"/>
                  </a:ext>
                </a:extLst>
              </a:tr>
            </a:tbl>
          </a:graphicData>
        </a:graphic>
      </p:graphicFrame>
      <p:sp>
        <p:nvSpPr>
          <p:cNvPr id="4" name="スライド番号プレースホルダー 3">
            <a:extLst>
              <a:ext uri="{FF2B5EF4-FFF2-40B4-BE49-F238E27FC236}">
                <a16:creationId xmlns:a16="http://schemas.microsoft.com/office/drawing/2014/main" id="{F6D18E34-F9DC-1343-9CA3-EEDD81D829F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a:extLst>
              <a:ext uri="{FF2B5EF4-FFF2-40B4-BE49-F238E27FC236}">
                <a16:creationId xmlns:a16="http://schemas.microsoft.com/office/drawing/2014/main" id="{4D7716C1-AF06-9640-BAB8-7D0DD0746A9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958459A7-2352-7044-A2F4-116B9C20E286}"/>
              </a:ext>
            </a:extLst>
          </p:cNvPr>
          <p:cNvSpPr>
            <a:spLocks noGrp="1"/>
          </p:cNvSpPr>
          <p:nvPr>
            <p:ph type="dt" idx="15"/>
          </p:nvPr>
        </p:nvSpPr>
        <p:spPr/>
        <p:txBody>
          <a:bodyPr/>
          <a:lstStyle/>
          <a:p>
            <a:r>
              <a:rPr lang="en-US" altLang="ja-JP"/>
              <a:t>May 2021</a:t>
            </a:r>
            <a:endParaRPr lang="en-GB" dirty="0"/>
          </a:p>
        </p:txBody>
      </p:sp>
      <p:sp>
        <p:nvSpPr>
          <p:cNvPr id="8" name="テキスト ボックス 7">
            <a:extLst>
              <a:ext uri="{FF2B5EF4-FFF2-40B4-BE49-F238E27FC236}">
                <a16:creationId xmlns:a16="http://schemas.microsoft.com/office/drawing/2014/main" id="{E312D249-F3FE-724B-B91A-C3AEFDF4BAD5}"/>
              </a:ext>
            </a:extLst>
          </p:cNvPr>
          <p:cNvSpPr txBox="1"/>
          <p:nvPr/>
        </p:nvSpPr>
        <p:spPr>
          <a:xfrm>
            <a:off x="929217" y="3861048"/>
            <a:ext cx="8070030" cy="1754326"/>
          </a:xfrm>
          <a:prstGeom prst="rect">
            <a:avLst/>
          </a:prstGeom>
          <a:noFill/>
        </p:spPr>
        <p:txBody>
          <a:bodyPr wrap="none" rtlCol="0">
            <a:spAutoFit/>
          </a:bodyPr>
          <a:lstStyle/>
          <a:p>
            <a:r>
              <a:rPr kumimoji="1" lang="en-US" altLang="ja-JP" sz="1800" dirty="0">
                <a:solidFill>
                  <a:schemeClr val="tx1"/>
                </a:solidFill>
              </a:rPr>
              <a:t>Modify not to use the Traffic Indicator in the TIM element for the EBCS Data frames</a:t>
            </a:r>
          </a:p>
          <a:p>
            <a:r>
              <a:rPr kumimoji="1" lang="en-US" altLang="ja-JP" sz="1800" dirty="0">
                <a:solidFill>
                  <a:schemeClr val="tx1"/>
                </a:solidFill>
              </a:rPr>
              <a:t>(RA: Group address but not broadcast).</a:t>
            </a:r>
          </a:p>
          <a:p>
            <a:r>
              <a:rPr kumimoji="1" lang="en-US" altLang="ja-JP" sz="1800" dirty="0">
                <a:solidFill>
                  <a:schemeClr val="tx1"/>
                </a:solidFill>
              </a:rPr>
              <a:t>(EBCS Info frame uses the Traffic Indicator in the TIM element.)</a:t>
            </a:r>
          </a:p>
          <a:p>
            <a:endParaRPr kumimoji="1" lang="en-US" altLang="ja-JP" sz="1800" dirty="0">
              <a:solidFill>
                <a:schemeClr val="tx1"/>
              </a:solidFill>
            </a:endParaRPr>
          </a:p>
          <a:p>
            <a:r>
              <a:rPr kumimoji="1" lang="en-US" altLang="ja-JP" sz="1800" dirty="0">
                <a:solidFill>
                  <a:schemeClr val="tx1"/>
                </a:solidFill>
              </a:rPr>
              <a:t>And</a:t>
            </a:r>
          </a:p>
          <a:p>
            <a:r>
              <a:rPr kumimoji="1" lang="en-US" altLang="ja-JP" sz="1800" dirty="0">
                <a:solidFill>
                  <a:schemeClr val="tx1"/>
                </a:solidFill>
              </a:rPr>
              <a:t>Make EBCS TIM element (similar to the TIM element) for the EBCS Data frames.</a:t>
            </a:r>
          </a:p>
        </p:txBody>
      </p:sp>
      <p:sp>
        <p:nvSpPr>
          <p:cNvPr id="12" name="正方形/長方形 11">
            <a:extLst>
              <a:ext uri="{FF2B5EF4-FFF2-40B4-BE49-F238E27FC236}">
                <a16:creationId xmlns:a16="http://schemas.microsoft.com/office/drawing/2014/main" id="{ED4571CF-15FF-AB4B-BB37-03419994909A}"/>
              </a:ext>
            </a:extLst>
          </p:cNvPr>
          <p:cNvSpPr/>
          <p:nvPr/>
        </p:nvSpPr>
        <p:spPr bwMode="auto">
          <a:xfrm>
            <a:off x="1703512" y="5589240"/>
            <a:ext cx="648072" cy="57606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800" b="0" i="0" u="none" strike="noStrike" cap="none" normalizeH="0" baseline="0" dirty="0">
                <a:ln>
                  <a:noFill/>
                </a:ln>
                <a:solidFill>
                  <a:schemeClr val="tx1"/>
                </a:solidFill>
                <a:effectLst/>
                <a:latin typeface="Times New Roman" pitchFamily="16" charset="0"/>
                <a:ea typeface="MS Gothic" charset="-128"/>
              </a:rPr>
              <a:t>EID</a:t>
            </a:r>
            <a:endParaRPr kumimoji="0" lang="ja-JP" altLang="en-US" sz="1800" b="0" i="0" u="none" strike="noStrike" cap="none" normalizeH="0" baseline="0">
              <a:ln>
                <a:noFill/>
              </a:ln>
              <a:solidFill>
                <a:schemeClr val="tx1"/>
              </a:solidFill>
              <a:effectLst/>
              <a:latin typeface="Times New Roman" pitchFamily="16" charset="0"/>
              <a:ea typeface="MS Gothic" charset="-128"/>
            </a:endParaRPr>
          </a:p>
        </p:txBody>
      </p:sp>
      <p:sp>
        <p:nvSpPr>
          <p:cNvPr id="17" name="正方形/長方形 16">
            <a:extLst>
              <a:ext uri="{FF2B5EF4-FFF2-40B4-BE49-F238E27FC236}">
                <a16:creationId xmlns:a16="http://schemas.microsoft.com/office/drawing/2014/main" id="{DF1808ED-286F-774E-82DF-3F670A031091}"/>
              </a:ext>
            </a:extLst>
          </p:cNvPr>
          <p:cNvSpPr/>
          <p:nvPr/>
        </p:nvSpPr>
        <p:spPr bwMode="auto">
          <a:xfrm>
            <a:off x="2365485" y="5589240"/>
            <a:ext cx="648072" cy="57606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800" b="0" i="0" u="none" strike="noStrike" cap="none" normalizeH="0" baseline="0" dirty="0">
                <a:ln>
                  <a:noFill/>
                </a:ln>
                <a:solidFill>
                  <a:schemeClr val="tx1"/>
                </a:solidFill>
                <a:effectLst/>
                <a:latin typeface="Times New Roman" pitchFamily="16" charset="0"/>
                <a:ea typeface="MS Gothic" charset="-128"/>
              </a:rPr>
              <a:t>Len</a:t>
            </a:r>
            <a:endParaRPr kumimoji="0" lang="ja-JP" altLang="en-US" sz="1800" b="0" i="0" u="none" strike="noStrike" cap="none" normalizeH="0" baseline="0">
              <a:ln>
                <a:noFill/>
              </a:ln>
              <a:solidFill>
                <a:schemeClr val="tx1"/>
              </a:solidFill>
              <a:effectLst/>
              <a:latin typeface="Times New Roman" pitchFamily="16" charset="0"/>
              <a:ea typeface="MS Gothic" charset="-128"/>
            </a:endParaRPr>
          </a:p>
        </p:txBody>
      </p:sp>
      <p:sp>
        <p:nvSpPr>
          <p:cNvPr id="19" name="正方形/長方形 18">
            <a:extLst>
              <a:ext uri="{FF2B5EF4-FFF2-40B4-BE49-F238E27FC236}">
                <a16:creationId xmlns:a16="http://schemas.microsoft.com/office/drawing/2014/main" id="{3C106E3D-132B-9749-8A8F-459C365350FB}"/>
              </a:ext>
            </a:extLst>
          </p:cNvPr>
          <p:cNvSpPr/>
          <p:nvPr/>
        </p:nvSpPr>
        <p:spPr bwMode="auto">
          <a:xfrm>
            <a:off x="3013556" y="5589240"/>
            <a:ext cx="3874531" cy="57606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800" b="0" i="0" u="none" strike="noStrike" cap="none" normalizeH="0" baseline="0" dirty="0">
                <a:ln>
                  <a:noFill/>
                </a:ln>
                <a:solidFill>
                  <a:schemeClr val="tx1"/>
                </a:solidFill>
                <a:effectLst/>
                <a:latin typeface="Times New Roman" pitchFamily="16" charset="0"/>
                <a:ea typeface="MS Gothic" charset="-128"/>
              </a:rPr>
              <a:t>Bitmap of Content ID</a:t>
            </a:r>
            <a:endParaRPr kumimoji="0" lang="ja-JP" altLang="en-US" sz="1800" b="0" i="0" u="none" strike="noStrike" cap="none" normalizeH="0" baseline="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3736403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7C55B3-5460-6545-A1BF-4B30AC8457EC}"/>
              </a:ext>
            </a:extLst>
          </p:cNvPr>
          <p:cNvSpPr>
            <a:spLocks noGrp="1"/>
          </p:cNvSpPr>
          <p:nvPr>
            <p:ph type="title"/>
          </p:nvPr>
        </p:nvSpPr>
        <p:spPr/>
        <p:txBody>
          <a:bodyPr/>
          <a:lstStyle/>
          <a:p>
            <a:r>
              <a:rPr kumimoji="1" lang="en-US" altLang="ja-JP" dirty="0"/>
              <a:t>EBCS DL</a:t>
            </a:r>
            <a:endParaRPr kumimoji="1" lang="ja-JP" altLang="en-US"/>
          </a:p>
        </p:txBody>
      </p:sp>
      <p:sp>
        <p:nvSpPr>
          <p:cNvPr id="4" name="スライド番号プレースホルダー 3">
            <a:extLst>
              <a:ext uri="{FF2B5EF4-FFF2-40B4-BE49-F238E27FC236}">
                <a16:creationId xmlns:a16="http://schemas.microsoft.com/office/drawing/2014/main" id="{DBF4FE80-1BDD-2D4E-8066-A538A0D147C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a:extLst>
              <a:ext uri="{FF2B5EF4-FFF2-40B4-BE49-F238E27FC236}">
                <a16:creationId xmlns:a16="http://schemas.microsoft.com/office/drawing/2014/main" id="{8336C807-EF5A-0940-BABD-226A926C0B20}"/>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0A4E711B-ECFB-524A-8CA6-E0520FCB01D0}"/>
              </a:ext>
            </a:extLst>
          </p:cNvPr>
          <p:cNvSpPr>
            <a:spLocks noGrp="1"/>
          </p:cNvSpPr>
          <p:nvPr>
            <p:ph type="dt" idx="15"/>
          </p:nvPr>
        </p:nvSpPr>
        <p:spPr/>
        <p:txBody>
          <a:bodyPr/>
          <a:lstStyle/>
          <a:p>
            <a:r>
              <a:rPr lang="en-US" altLang="ja-JP"/>
              <a:t>May 2021</a:t>
            </a:r>
            <a:endParaRPr lang="en-GB" dirty="0"/>
          </a:p>
        </p:txBody>
      </p:sp>
      <p:sp>
        <p:nvSpPr>
          <p:cNvPr id="8" name="テキスト ボックス 7">
            <a:extLst>
              <a:ext uri="{FF2B5EF4-FFF2-40B4-BE49-F238E27FC236}">
                <a16:creationId xmlns:a16="http://schemas.microsoft.com/office/drawing/2014/main" id="{03288122-EA5A-3743-A58A-C6F98C223482}"/>
              </a:ext>
            </a:extLst>
          </p:cNvPr>
          <p:cNvSpPr txBox="1"/>
          <p:nvPr/>
        </p:nvSpPr>
        <p:spPr>
          <a:xfrm>
            <a:off x="4727848" y="1846141"/>
            <a:ext cx="579005" cy="4616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dirty="0"/>
              <a:t>AP</a:t>
            </a:r>
            <a:endParaRPr kumimoji="1" lang="ja-JP" altLang="en-US"/>
          </a:p>
        </p:txBody>
      </p:sp>
      <p:sp>
        <p:nvSpPr>
          <p:cNvPr id="9" name="テキスト ボックス 8">
            <a:extLst>
              <a:ext uri="{FF2B5EF4-FFF2-40B4-BE49-F238E27FC236}">
                <a16:creationId xmlns:a16="http://schemas.microsoft.com/office/drawing/2014/main" id="{24DF04CC-231F-8F42-ACB2-9D0952169025}"/>
              </a:ext>
            </a:extLst>
          </p:cNvPr>
          <p:cNvSpPr txBox="1"/>
          <p:nvPr/>
        </p:nvSpPr>
        <p:spPr>
          <a:xfrm>
            <a:off x="8400256" y="1854780"/>
            <a:ext cx="1276311" cy="46166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p>
            <a:r>
              <a:rPr kumimoji="1" lang="en-US" altLang="ja-JP" dirty="0"/>
              <a:t>Receiver</a:t>
            </a:r>
            <a:endParaRPr kumimoji="1" lang="ja-JP" altLang="en-US"/>
          </a:p>
        </p:txBody>
      </p:sp>
      <p:cxnSp>
        <p:nvCxnSpPr>
          <p:cNvPr id="10" name="直線矢印コネクタ 9">
            <a:extLst>
              <a:ext uri="{FF2B5EF4-FFF2-40B4-BE49-F238E27FC236}">
                <a16:creationId xmlns:a16="http://schemas.microsoft.com/office/drawing/2014/main" id="{DF668170-0747-494A-86AB-4E444096BB91}"/>
              </a:ext>
            </a:extLst>
          </p:cNvPr>
          <p:cNvCxnSpPr>
            <a:cxnSpLocks/>
            <a:stCxn id="8" idx="3"/>
            <a:endCxn id="9" idx="1"/>
          </p:cNvCxnSpPr>
          <p:nvPr/>
        </p:nvCxnSpPr>
        <p:spPr bwMode="auto">
          <a:xfrm>
            <a:off x="5306853" y="2076974"/>
            <a:ext cx="3093403" cy="8639"/>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sp>
        <p:nvSpPr>
          <p:cNvPr id="11" name="円柱 10">
            <a:extLst>
              <a:ext uri="{FF2B5EF4-FFF2-40B4-BE49-F238E27FC236}">
                <a16:creationId xmlns:a16="http://schemas.microsoft.com/office/drawing/2014/main" id="{F6237826-2C13-C341-A5A4-A074FC23B496}"/>
              </a:ext>
            </a:extLst>
          </p:cNvPr>
          <p:cNvSpPr/>
          <p:nvPr/>
        </p:nvSpPr>
        <p:spPr bwMode="auto">
          <a:xfrm>
            <a:off x="1226270" y="1802330"/>
            <a:ext cx="1212190" cy="504056"/>
          </a:xfrm>
          <a:prstGeom prst="can">
            <a:avLst/>
          </a:prstGeom>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2400" b="0" i="0" u="none" strike="noStrike" cap="none" normalizeH="0" baseline="0" dirty="0">
                <a:ln>
                  <a:noFill/>
                </a:ln>
                <a:solidFill>
                  <a:schemeClr val="bg1"/>
                </a:solidFill>
                <a:effectLst/>
                <a:latin typeface="Times New Roman" pitchFamily="16" charset="0"/>
                <a:ea typeface="MS Gothic" charset="-128"/>
              </a:rPr>
              <a:t>Server</a:t>
            </a: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2" name="直線矢印コネクタ 11">
            <a:extLst>
              <a:ext uri="{FF2B5EF4-FFF2-40B4-BE49-F238E27FC236}">
                <a16:creationId xmlns:a16="http://schemas.microsoft.com/office/drawing/2014/main" id="{A7AEC97F-4CEF-8040-B127-5C1B08C66CE6}"/>
              </a:ext>
            </a:extLst>
          </p:cNvPr>
          <p:cNvCxnSpPr>
            <a:cxnSpLocks/>
            <a:stCxn id="11" idx="4"/>
            <a:endCxn id="8" idx="1"/>
          </p:cNvCxnSpPr>
          <p:nvPr/>
        </p:nvCxnSpPr>
        <p:spPr bwMode="auto">
          <a:xfrm>
            <a:off x="2438460" y="2054358"/>
            <a:ext cx="2289388" cy="22616"/>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sp>
        <p:nvSpPr>
          <p:cNvPr id="17" name="テキスト ボックス 16">
            <a:extLst>
              <a:ext uri="{FF2B5EF4-FFF2-40B4-BE49-F238E27FC236}">
                <a16:creationId xmlns:a16="http://schemas.microsoft.com/office/drawing/2014/main" id="{C3770A67-1F8D-2440-B844-824EEEB97C1F}"/>
              </a:ext>
            </a:extLst>
          </p:cNvPr>
          <p:cNvSpPr txBox="1"/>
          <p:nvPr/>
        </p:nvSpPr>
        <p:spPr>
          <a:xfrm>
            <a:off x="1208636" y="2306386"/>
            <a:ext cx="1247457" cy="523220"/>
          </a:xfrm>
          <a:prstGeom prst="rect">
            <a:avLst/>
          </a:prstGeom>
          <a:noFill/>
        </p:spPr>
        <p:txBody>
          <a:bodyPr wrap="none" rtlCol="0">
            <a:spAutoFit/>
          </a:bodyPr>
          <a:lstStyle/>
          <a:p>
            <a:r>
              <a:rPr kumimoji="1" lang="en-US" altLang="ja-JP" sz="1400" dirty="0">
                <a:solidFill>
                  <a:schemeClr val="tx1"/>
                </a:solidFill>
              </a:rPr>
              <a:t>IPv4 Multicast</a:t>
            </a:r>
          </a:p>
          <a:p>
            <a:r>
              <a:rPr kumimoji="1" lang="en-US" altLang="ja-JP" sz="1400" dirty="0">
                <a:solidFill>
                  <a:schemeClr val="tx1"/>
                </a:solidFill>
              </a:rPr>
              <a:t>(RFC1112)</a:t>
            </a:r>
            <a:endParaRPr kumimoji="1" lang="ja-JP" altLang="en-US" sz="1400">
              <a:solidFill>
                <a:schemeClr val="tx1"/>
              </a:solidFill>
            </a:endParaRPr>
          </a:p>
        </p:txBody>
      </p:sp>
      <p:sp>
        <p:nvSpPr>
          <p:cNvPr id="18" name="テキスト ボックス 17">
            <a:extLst>
              <a:ext uri="{FF2B5EF4-FFF2-40B4-BE49-F238E27FC236}">
                <a16:creationId xmlns:a16="http://schemas.microsoft.com/office/drawing/2014/main" id="{DB3808C1-8FD4-A641-AC21-3EA02AD301B6}"/>
              </a:ext>
            </a:extLst>
          </p:cNvPr>
          <p:cNvSpPr txBox="1"/>
          <p:nvPr/>
        </p:nvSpPr>
        <p:spPr>
          <a:xfrm>
            <a:off x="2855640" y="2131302"/>
            <a:ext cx="889987" cy="307777"/>
          </a:xfrm>
          <a:prstGeom prst="rect">
            <a:avLst/>
          </a:prstGeom>
          <a:noFill/>
        </p:spPr>
        <p:txBody>
          <a:bodyPr wrap="none" rtlCol="0">
            <a:spAutoFit/>
          </a:bodyPr>
          <a:lstStyle/>
          <a:p>
            <a:r>
              <a:rPr kumimoji="1" lang="en-US" altLang="ja-JP" sz="1400" dirty="0" err="1">
                <a:solidFill>
                  <a:schemeClr val="tx1"/>
                </a:solidFill>
              </a:rPr>
              <a:t>Dst</a:t>
            </a:r>
            <a:r>
              <a:rPr kumimoji="1" lang="en-US" altLang="ja-JP" sz="1400" dirty="0">
                <a:solidFill>
                  <a:schemeClr val="tx1"/>
                </a:solidFill>
              </a:rPr>
              <a:t> MAC</a:t>
            </a:r>
            <a:endParaRPr kumimoji="1" lang="ja-JP" altLang="en-US" sz="1400">
              <a:solidFill>
                <a:schemeClr val="tx1"/>
              </a:solidFill>
            </a:endParaRPr>
          </a:p>
        </p:txBody>
      </p:sp>
      <p:sp>
        <p:nvSpPr>
          <p:cNvPr id="19" name="テキスト ボックス 18">
            <a:extLst>
              <a:ext uri="{FF2B5EF4-FFF2-40B4-BE49-F238E27FC236}">
                <a16:creationId xmlns:a16="http://schemas.microsoft.com/office/drawing/2014/main" id="{21F9BBD9-7CF6-7D43-8EC1-0B9637E556F5}"/>
              </a:ext>
            </a:extLst>
          </p:cNvPr>
          <p:cNvSpPr txBox="1"/>
          <p:nvPr/>
        </p:nvSpPr>
        <p:spPr>
          <a:xfrm>
            <a:off x="2639616" y="2404525"/>
            <a:ext cx="1500732" cy="307777"/>
          </a:xfrm>
          <a:prstGeom prst="rect">
            <a:avLst/>
          </a:prstGeom>
          <a:noFill/>
        </p:spPr>
        <p:txBody>
          <a:bodyPr wrap="none" rtlCol="0">
            <a:spAutoFit/>
          </a:bodyPr>
          <a:lstStyle/>
          <a:p>
            <a:r>
              <a:rPr kumimoji="1" lang="en-US" altLang="ja-JP" sz="1400" dirty="0">
                <a:solidFill>
                  <a:schemeClr val="tx1"/>
                </a:solidFill>
              </a:rPr>
              <a:t>01:00:5e:xx:xx:xx</a:t>
            </a:r>
            <a:endParaRPr kumimoji="1" lang="ja-JP" altLang="en-US" sz="1400">
              <a:solidFill>
                <a:schemeClr val="tx1"/>
              </a:solidFill>
            </a:endParaRPr>
          </a:p>
        </p:txBody>
      </p:sp>
      <p:sp>
        <p:nvSpPr>
          <p:cNvPr id="20" name="テキスト ボックス 19">
            <a:extLst>
              <a:ext uri="{FF2B5EF4-FFF2-40B4-BE49-F238E27FC236}">
                <a16:creationId xmlns:a16="http://schemas.microsoft.com/office/drawing/2014/main" id="{F554B720-3740-B64D-92F8-415B6B6C9437}"/>
              </a:ext>
            </a:extLst>
          </p:cNvPr>
          <p:cNvSpPr txBox="1"/>
          <p:nvPr/>
        </p:nvSpPr>
        <p:spPr>
          <a:xfrm>
            <a:off x="1191003" y="2790529"/>
            <a:ext cx="1247457" cy="523220"/>
          </a:xfrm>
          <a:prstGeom prst="rect">
            <a:avLst/>
          </a:prstGeom>
          <a:noFill/>
        </p:spPr>
        <p:txBody>
          <a:bodyPr wrap="none" rtlCol="0">
            <a:spAutoFit/>
          </a:bodyPr>
          <a:lstStyle/>
          <a:p>
            <a:r>
              <a:rPr kumimoji="1" lang="en-US" altLang="ja-JP" sz="1400" dirty="0">
                <a:solidFill>
                  <a:schemeClr val="tx1"/>
                </a:solidFill>
              </a:rPr>
              <a:t>IPv6 Multicast</a:t>
            </a:r>
          </a:p>
          <a:p>
            <a:r>
              <a:rPr kumimoji="1" lang="en-US" altLang="ja-JP" sz="1400" dirty="0">
                <a:solidFill>
                  <a:schemeClr val="tx1"/>
                </a:solidFill>
              </a:rPr>
              <a:t>(RFC2464)</a:t>
            </a:r>
            <a:endParaRPr kumimoji="1" lang="ja-JP" altLang="en-US" sz="1400">
              <a:solidFill>
                <a:schemeClr val="tx1"/>
              </a:solidFill>
            </a:endParaRPr>
          </a:p>
        </p:txBody>
      </p:sp>
      <p:sp>
        <p:nvSpPr>
          <p:cNvPr id="21" name="テキスト ボックス 20">
            <a:extLst>
              <a:ext uri="{FF2B5EF4-FFF2-40B4-BE49-F238E27FC236}">
                <a16:creationId xmlns:a16="http://schemas.microsoft.com/office/drawing/2014/main" id="{87F7DA9F-B966-2242-93B9-7B110424CE94}"/>
              </a:ext>
            </a:extLst>
          </p:cNvPr>
          <p:cNvSpPr txBox="1"/>
          <p:nvPr/>
        </p:nvSpPr>
        <p:spPr>
          <a:xfrm>
            <a:off x="2621983" y="2888668"/>
            <a:ext cx="1510350" cy="307777"/>
          </a:xfrm>
          <a:prstGeom prst="rect">
            <a:avLst/>
          </a:prstGeom>
          <a:noFill/>
        </p:spPr>
        <p:txBody>
          <a:bodyPr wrap="none" rtlCol="0">
            <a:spAutoFit/>
          </a:bodyPr>
          <a:lstStyle/>
          <a:p>
            <a:r>
              <a:rPr kumimoji="1" lang="en-US" altLang="ja-JP" sz="1400" dirty="0">
                <a:solidFill>
                  <a:schemeClr val="tx1"/>
                </a:solidFill>
              </a:rPr>
              <a:t>33:33:xx:xx:xx:xx</a:t>
            </a:r>
            <a:endParaRPr kumimoji="1" lang="ja-JP" altLang="en-US" sz="1400">
              <a:solidFill>
                <a:schemeClr val="tx1"/>
              </a:solidFill>
            </a:endParaRPr>
          </a:p>
        </p:txBody>
      </p:sp>
      <p:sp>
        <p:nvSpPr>
          <p:cNvPr id="22" name="テキスト ボックス 21">
            <a:extLst>
              <a:ext uri="{FF2B5EF4-FFF2-40B4-BE49-F238E27FC236}">
                <a16:creationId xmlns:a16="http://schemas.microsoft.com/office/drawing/2014/main" id="{38125CC8-A4B4-4C42-9175-0AAA9300BD45}"/>
              </a:ext>
            </a:extLst>
          </p:cNvPr>
          <p:cNvSpPr txBox="1"/>
          <p:nvPr/>
        </p:nvSpPr>
        <p:spPr>
          <a:xfrm>
            <a:off x="1055440" y="3408017"/>
            <a:ext cx="10654455" cy="738664"/>
          </a:xfrm>
          <a:prstGeom prst="rect">
            <a:avLst/>
          </a:prstGeom>
          <a:noFill/>
        </p:spPr>
        <p:txBody>
          <a:bodyPr wrap="none" rtlCol="0">
            <a:spAutoFit/>
          </a:bodyPr>
          <a:lstStyle/>
          <a:p>
            <a:r>
              <a:rPr kumimoji="1" lang="en-US" altLang="ja-JP" sz="1400" dirty="0">
                <a:solidFill>
                  <a:schemeClr val="tx1"/>
                </a:solidFill>
              </a:rPr>
              <a:t>If the combination of the source IP address, the destination IP address and the destination UDP port of the packet is in the dot11EBCSContentList,</a:t>
            </a:r>
          </a:p>
          <a:p>
            <a:r>
              <a:rPr kumimoji="1" lang="en-US" altLang="ja-JP" sz="1400" dirty="0">
                <a:solidFill>
                  <a:schemeClr val="tx1"/>
                </a:solidFill>
              </a:rPr>
              <a:t>the AP uses EBCS to forward the frames.</a:t>
            </a:r>
          </a:p>
          <a:p>
            <a:r>
              <a:rPr kumimoji="1" lang="en-US" altLang="ja-JP" sz="1400" dirty="0">
                <a:solidFill>
                  <a:schemeClr val="tx1"/>
                </a:solidFill>
              </a:rPr>
              <a:t>Otherwise, the AP uses GTKSA to forward the frames. (If associated STA exists)</a:t>
            </a:r>
            <a:endParaRPr kumimoji="1" lang="ja-JP" altLang="en-US" sz="1400">
              <a:solidFill>
                <a:schemeClr val="tx1"/>
              </a:solidFill>
            </a:endParaRPr>
          </a:p>
        </p:txBody>
      </p:sp>
      <p:sp>
        <p:nvSpPr>
          <p:cNvPr id="23" name="テキスト ボックス 22">
            <a:extLst>
              <a:ext uri="{FF2B5EF4-FFF2-40B4-BE49-F238E27FC236}">
                <a16:creationId xmlns:a16="http://schemas.microsoft.com/office/drawing/2014/main" id="{4043F586-DD25-E443-8A21-F1C5C4A39EA5}"/>
              </a:ext>
            </a:extLst>
          </p:cNvPr>
          <p:cNvSpPr txBox="1"/>
          <p:nvPr/>
        </p:nvSpPr>
        <p:spPr>
          <a:xfrm>
            <a:off x="6621663" y="2152497"/>
            <a:ext cx="434734" cy="307777"/>
          </a:xfrm>
          <a:prstGeom prst="rect">
            <a:avLst/>
          </a:prstGeom>
          <a:noFill/>
        </p:spPr>
        <p:txBody>
          <a:bodyPr wrap="none" rtlCol="0">
            <a:spAutoFit/>
          </a:bodyPr>
          <a:lstStyle/>
          <a:p>
            <a:r>
              <a:rPr kumimoji="1" lang="en-US" altLang="ja-JP" sz="1400" dirty="0">
                <a:solidFill>
                  <a:schemeClr val="tx1"/>
                </a:solidFill>
              </a:rPr>
              <a:t>RA</a:t>
            </a:r>
            <a:endParaRPr kumimoji="1" lang="ja-JP" altLang="en-US" sz="1400">
              <a:solidFill>
                <a:schemeClr val="tx1"/>
              </a:solidFill>
            </a:endParaRPr>
          </a:p>
        </p:txBody>
      </p:sp>
      <p:sp>
        <p:nvSpPr>
          <p:cNvPr id="24" name="テキスト ボックス 23">
            <a:extLst>
              <a:ext uri="{FF2B5EF4-FFF2-40B4-BE49-F238E27FC236}">
                <a16:creationId xmlns:a16="http://schemas.microsoft.com/office/drawing/2014/main" id="{883C0CC7-72B4-7C46-8D4F-003EDF1FD3DC}"/>
              </a:ext>
            </a:extLst>
          </p:cNvPr>
          <p:cNvSpPr txBox="1"/>
          <p:nvPr/>
        </p:nvSpPr>
        <p:spPr>
          <a:xfrm>
            <a:off x="6073050" y="2404525"/>
            <a:ext cx="1500732" cy="307777"/>
          </a:xfrm>
          <a:prstGeom prst="rect">
            <a:avLst/>
          </a:prstGeom>
          <a:noFill/>
        </p:spPr>
        <p:txBody>
          <a:bodyPr wrap="none" rtlCol="0">
            <a:spAutoFit/>
          </a:bodyPr>
          <a:lstStyle/>
          <a:p>
            <a:r>
              <a:rPr kumimoji="1" lang="en-US" altLang="ja-JP" sz="1400" dirty="0">
                <a:solidFill>
                  <a:schemeClr val="tx1"/>
                </a:solidFill>
              </a:rPr>
              <a:t>01:00:5e:xx:xx:xx</a:t>
            </a:r>
            <a:endParaRPr kumimoji="1" lang="ja-JP" altLang="en-US" sz="1400">
              <a:solidFill>
                <a:schemeClr val="tx1"/>
              </a:solidFill>
            </a:endParaRPr>
          </a:p>
        </p:txBody>
      </p:sp>
      <p:sp>
        <p:nvSpPr>
          <p:cNvPr id="25" name="テキスト ボックス 24">
            <a:extLst>
              <a:ext uri="{FF2B5EF4-FFF2-40B4-BE49-F238E27FC236}">
                <a16:creationId xmlns:a16="http://schemas.microsoft.com/office/drawing/2014/main" id="{8CA4F6D5-C2D6-9D45-A29B-2F3468126981}"/>
              </a:ext>
            </a:extLst>
          </p:cNvPr>
          <p:cNvSpPr txBox="1"/>
          <p:nvPr/>
        </p:nvSpPr>
        <p:spPr>
          <a:xfrm>
            <a:off x="6055417" y="2888668"/>
            <a:ext cx="1510350" cy="307777"/>
          </a:xfrm>
          <a:prstGeom prst="rect">
            <a:avLst/>
          </a:prstGeom>
          <a:noFill/>
        </p:spPr>
        <p:txBody>
          <a:bodyPr wrap="none" rtlCol="0">
            <a:spAutoFit/>
          </a:bodyPr>
          <a:lstStyle/>
          <a:p>
            <a:r>
              <a:rPr kumimoji="1" lang="en-US" altLang="ja-JP" sz="1400" dirty="0">
                <a:solidFill>
                  <a:schemeClr val="tx1"/>
                </a:solidFill>
              </a:rPr>
              <a:t>33:33:xx:xx:xx:xx</a:t>
            </a:r>
            <a:endParaRPr kumimoji="1" lang="ja-JP" altLang="en-US" sz="1400">
              <a:solidFill>
                <a:schemeClr val="tx1"/>
              </a:solidFill>
            </a:endParaRPr>
          </a:p>
        </p:txBody>
      </p:sp>
      <p:cxnSp>
        <p:nvCxnSpPr>
          <p:cNvPr id="27" name="直線矢印コネクタ 26">
            <a:extLst>
              <a:ext uri="{FF2B5EF4-FFF2-40B4-BE49-F238E27FC236}">
                <a16:creationId xmlns:a16="http://schemas.microsoft.com/office/drawing/2014/main" id="{B8A446BA-2D50-A74D-830C-92C97620D6D3}"/>
              </a:ext>
            </a:extLst>
          </p:cNvPr>
          <p:cNvCxnSpPr>
            <a:stCxn id="19" idx="3"/>
            <a:endCxn id="24" idx="1"/>
          </p:cNvCxnSpPr>
          <p:nvPr/>
        </p:nvCxnSpPr>
        <p:spPr bwMode="auto">
          <a:xfrm>
            <a:off x="4140348" y="2558414"/>
            <a:ext cx="193270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8" name="直線矢印コネクタ 27">
            <a:extLst>
              <a:ext uri="{FF2B5EF4-FFF2-40B4-BE49-F238E27FC236}">
                <a16:creationId xmlns:a16="http://schemas.microsoft.com/office/drawing/2014/main" id="{C38E267C-F2EA-494F-8AE8-EE2A17DD25D8}"/>
              </a:ext>
            </a:extLst>
          </p:cNvPr>
          <p:cNvCxnSpPr/>
          <p:nvPr/>
        </p:nvCxnSpPr>
        <p:spPr bwMode="auto">
          <a:xfrm>
            <a:off x="4122715" y="3052139"/>
            <a:ext cx="193270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9" name="テキスト ボックス 28">
            <a:extLst>
              <a:ext uri="{FF2B5EF4-FFF2-40B4-BE49-F238E27FC236}">
                <a16:creationId xmlns:a16="http://schemas.microsoft.com/office/drawing/2014/main" id="{B490E483-07AB-7F44-A6F9-D775D051096E}"/>
              </a:ext>
            </a:extLst>
          </p:cNvPr>
          <p:cNvSpPr txBox="1"/>
          <p:nvPr/>
        </p:nvSpPr>
        <p:spPr>
          <a:xfrm>
            <a:off x="1240751" y="4427338"/>
            <a:ext cx="482824" cy="307777"/>
          </a:xfrm>
          <a:prstGeom prst="rect">
            <a:avLst/>
          </a:prstGeom>
          <a:noFill/>
          <a:ln>
            <a:solidFill>
              <a:schemeClr val="tx1"/>
            </a:solidFill>
          </a:ln>
        </p:spPr>
        <p:txBody>
          <a:bodyPr wrap="none" rtlCol="0">
            <a:spAutoFit/>
          </a:bodyPr>
          <a:lstStyle/>
          <a:p>
            <a:r>
              <a:rPr kumimoji="1" lang="en-US" altLang="ja-JP" sz="1400" dirty="0">
                <a:solidFill>
                  <a:schemeClr val="tx1"/>
                </a:solidFill>
              </a:rPr>
              <a:t>EID</a:t>
            </a:r>
            <a:endParaRPr kumimoji="1" lang="ja-JP" altLang="en-US" sz="1400">
              <a:solidFill>
                <a:schemeClr val="tx1"/>
              </a:solidFill>
            </a:endParaRPr>
          </a:p>
        </p:txBody>
      </p:sp>
      <p:sp>
        <p:nvSpPr>
          <p:cNvPr id="30" name="テキスト ボックス 29">
            <a:extLst>
              <a:ext uri="{FF2B5EF4-FFF2-40B4-BE49-F238E27FC236}">
                <a16:creationId xmlns:a16="http://schemas.microsoft.com/office/drawing/2014/main" id="{9AC0A2F6-6D11-BF4B-8498-F46AB197389F}"/>
              </a:ext>
            </a:extLst>
          </p:cNvPr>
          <p:cNvSpPr txBox="1"/>
          <p:nvPr/>
        </p:nvSpPr>
        <p:spPr>
          <a:xfrm>
            <a:off x="1723575" y="4427338"/>
            <a:ext cx="463588" cy="307777"/>
          </a:xfrm>
          <a:prstGeom prst="rect">
            <a:avLst/>
          </a:prstGeom>
          <a:noFill/>
          <a:ln>
            <a:solidFill>
              <a:schemeClr val="tx1"/>
            </a:solidFill>
          </a:ln>
        </p:spPr>
        <p:txBody>
          <a:bodyPr wrap="none" rtlCol="0">
            <a:spAutoFit/>
          </a:bodyPr>
          <a:lstStyle/>
          <a:p>
            <a:r>
              <a:rPr kumimoji="1" lang="en-US" altLang="ja-JP" sz="1400" dirty="0">
                <a:solidFill>
                  <a:schemeClr val="tx1"/>
                </a:solidFill>
              </a:rPr>
              <a:t>Len</a:t>
            </a:r>
            <a:endParaRPr kumimoji="1" lang="ja-JP" altLang="en-US" sz="1400">
              <a:solidFill>
                <a:schemeClr val="tx1"/>
              </a:solidFill>
            </a:endParaRPr>
          </a:p>
        </p:txBody>
      </p:sp>
      <p:sp>
        <p:nvSpPr>
          <p:cNvPr id="32" name="テキスト ボックス 31">
            <a:extLst>
              <a:ext uri="{FF2B5EF4-FFF2-40B4-BE49-F238E27FC236}">
                <a16:creationId xmlns:a16="http://schemas.microsoft.com/office/drawing/2014/main" id="{449EC6C7-453C-A847-B83D-59D1A5AC58F9}"/>
              </a:ext>
            </a:extLst>
          </p:cNvPr>
          <p:cNvSpPr txBox="1"/>
          <p:nvPr/>
        </p:nvSpPr>
        <p:spPr>
          <a:xfrm>
            <a:off x="2187163" y="4427338"/>
            <a:ext cx="1127232" cy="307777"/>
          </a:xfrm>
          <a:prstGeom prst="rect">
            <a:avLst/>
          </a:prstGeom>
          <a:noFill/>
          <a:ln>
            <a:solidFill>
              <a:schemeClr val="tx1"/>
            </a:solidFill>
          </a:ln>
        </p:spPr>
        <p:txBody>
          <a:bodyPr wrap="none" rtlCol="0">
            <a:spAutoFit/>
          </a:bodyPr>
          <a:lstStyle/>
          <a:p>
            <a:r>
              <a:rPr kumimoji="1" lang="en-US" altLang="ja-JP" sz="1400" dirty="0">
                <a:solidFill>
                  <a:schemeClr val="tx1"/>
                </a:solidFill>
              </a:rPr>
              <a:t>DTIM Count</a:t>
            </a:r>
            <a:endParaRPr kumimoji="1" lang="ja-JP" altLang="en-US" sz="1400">
              <a:solidFill>
                <a:schemeClr val="tx1"/>
              </a:solidFill>
            </a:endParaRPr>
          </a:p>
        </p:txBody>
      </p:sp>
      <p:sp>
        <p:nvSpPr>
          <p:cNvPr id="33" name="テキスト ボックス 32">
            <a:extLst>
              <a:ext uri="{FF2B5EF4-FFF2-40B4-BE49-F238E27FC236}">
                <a16:creationId xmlns:a16="http://schemas.microsoft.com/office/drawing/2014/main" id="{E7DB48CB-16D8-A64C-B10B-93B617E25712}"/>
              </a:ext>
            </a:extLst>
          </p:cNvPr>
          <p:cNvSpPr txBox="1"/>
          <p:nvPr/>
        </p:nvSpPr>
        <p:spPr>
          <a:xfrm>
            <a:off x="3314395" y="4427338"/>
            <a:ext cx="1156086" cy="307777"/>
          </a:xfrm>
          <a:prstGeom prst="rect">
            <a:avLst/>
          </a:prstGeom>
          <a:noFill/>
          <a:ln>
            <a:solidFill>
              <a:schemeClr val="tx1"/>
            </a:solidFill>
          </a:ln>
        </p:spPr>
        <p:txBody>
          <a:bodyPr wrap="none" rtlCol="0">
            <a:spAutoFit/>
          </a:bodyPr>
          <a:lstStyle/>
          <a:p>
            <a:r>
              <a:rPr kumimoji="1" lang="en-US" altLang="ja-JP" sz="1400" dirty="0">
                <a:solidFill>
                  <a:schemeClr val="tx1"/>
                </a:solidFill>
              </a:rPr>
              <a:t>DTIM Period</a:t>
            </a:r>
            <a:endParaRPr kumimoji="1" lang="ja-JP" altLang="en-US" sz="1400">
              <a:solidFill>
                <a:schemeClr val="tx1"/>
              </a:solidFill>
            </a:endParaRPr>
          </a:p>
        </p:txBody>
      </p:sp>
      <p:sp>
        <p:nvSpPr>
          <p:cNvPr id="34" name="テキスト ボックス 33">
            <a:extLst>
              <a:ext uri="{FF2B5EF4-FFF2-40B4-BE49-F238E27FC236}">
                <a16:creationId xmlns:a16="http://schemas.microsoft.com/office/drawing/2014/main" id="{ACA45AB8-520C-4741-9EAD-E02ECA7E80E4}"/>
              </a:ext>
            </a:extLst>
          </p:cNvPr>
          <p:cNvSpPr txBox="1"/>
          <p:nvPr/>
        </p:nvSpPr>
        <p:spPr>
          <a:xfrm>
            <a:off x="4470481" y="4427338"/>
            <a:ext cx="1306768" cy="307777"/>
          </a:xfrm>
          <a:prstGeom prst="rect">
            <a:avLst/>
          </a:prstGeom>
          <a:noFill/>
          <a:ln>
            <a:solidFill>
              <a:schemeClr val="tx1"/>
            </a:solidFill>
          </a:ln>
        </p:spPr>
        <p:txBody>
          <a:bodyPr wrap="none" rtlCol="0">
            <a:spAutoFit/>
          </a:bodyPr>
          <a:lstStyle/>
          <a:p>
            <a:r>
              <a:rPr kumimoji="1" lang="en-US" altLang="ja-JP" sz="1400" dirty="0">
                <a:solidFill>
                  <a:schemeClr val="tx1"/>
                </a:solidFill>
              </a:rPr>
              <a:t>Bitmap Control</a:t>
            </a:r>
            <a:endParaRPr kumimoji="1" lang="ja-JP" altLang="en-US" sz="1400">
              <a:solidFill>
                <a:schemeClr val="tx1"/>
              </a:solidFill>
            </a:endParaRPr>
          </a:p>
        </p:txBody>
      </p:sp>
      <p:sp>
        <p:nvSpPr>
          <p:cNvPr id="35" name="テキスト ボックス 34">
            <a:extLst>
              <a:ext uri="{FF2B5EF4-FFF2-40B4-BE49-F238E27FC236}">
                <a16:creationId xmlns:a16="http://schemas.microsoft.com/office/drawing/2014/main" id="{66BD2D75-D50F-DC4F-87F4-6EA8EBEBFDDE}"/>
              </a:ext>
            </a:extLst>
          </p:cNvPr>
          <p:cNvSpPr txBox="1"/>
          <p:nvPr/>
        </p:nvSpPr>
        <p:spPr>
          <a:xfrm>
            <a:off x="5780567" y="4427338"/>
            <a:ext cx="1765612" cy="307777"/>
          </a:xfrm>
          <a:prstGeom prst="rect">
            <a:avLst/>
          </a:prstGeom>
          <a:noFill/>
          <a:ln>
            <a:solidFill>
              <a:schemeClr val="tx1"/>
            </a:solidFill>
          </a:ln>
        </p:spPr>
        <p:txBody>
          <a:bodyPr wrap="none" rtlCol="0">
            <a:spAutoFit/>
          </a:bodyPr>
          <a:lstStyle/>
          <a:p>
            <a:r>
              <a:rPr kumimoji="1" lang="en-US" altLang="ja-JP" sz="1400" dirty="0">
                <a:solidFill>
                  <a:schemeClr val="tx1"/>
                </a:solidFill>
              </a:rPr>
              <a:t>Partial Virtual Bitmap</a:t>
            </a:r>
            <a:endParaRPr kumimoji="1" lang="ja-JP" altLang="en-US" sz="1400">
              <a:solidFill>
                <a:schemeClr val="tx1"/>
              </a:solidFill>
            </a:endParaRPr>
          </a:p>
        </p:txBody>
      </p:sp>
      <p:sp>
        <p:nvSpPr>
          <p:cNvPr id="36" name="テキスト ボックス 35">
            <a:extLst>
              <a:ext uri="{FF2B5EF4-FFF2-40B4-BE49-F238E27FC236}">
                <a16:creationId xmlns:a16="http://schemas.microsoft.com/office/drawing/2014/main" id="{F7EBCD70-9FA1-1142-803C-0565B6F63168}"/>
              </a:ext>
            </a:extLst>
          </p:cNvPr>
          <p:cNvSpPr txBox="1"/>
          <p:nvPr/>
        </p:nvSpPr>
        <p:spPr>
          <a:xfrm>
            <a:off x="3810652" y="4936744"/>
            <a:ext cx="1364541" cy="307777"/>
          </a:xfrm>
          <a:prstGeom prst="rect">
            <a:avLst/>
          </a:prstGeom>
          <a:solidFill>
            <a:schemeClr val="accent1">
              <a:lumMod val="40000"/>
              <a:lumOff val="60000"/>
            </a:schemeClr>
          </a:solidFill>
          <a:ln>
            <a:solidFill>
              <a:schemeClr val="tx1"/>
            </a:solidFill>
          </a:ln>
        </p:spPr>
        <p:txBody>
          <a:bodyPr wrap="none" rtlCol="0">
            <a:spAutoFit/>
          </a:bodyPr>
          <a:lstStyle/>
          <a:p>
            <a:r>
              <a:rPr kumimoji="1" lang="en-US" altLang="ja-JP" sz="1400" dirty="0">
                <a:solidFill>
                  <a:schemeClr val="tx1"/>
                </a:solidFill>
              </a:rPr>
              <a:t>Traffic Indicator</a:t>
            </a:r>
            <a:endParaRPr kumimoji="1" lang="ja-JP" altLang="en-US" sz="1400">
              <a:solidFill>
                <a:schemeClr val="tx1"/>
              </a:solidFill>
            </a:endParaRPr>
          </a:p>
        </p:txBody>
      </p:sp>
      <p:sp>
        <p:nvSpPr>
          <p:cNvPr id="37" name="テキスト ボックス 36">
            <a:extLst>
              <a:ext uri="{FF2B5EF4-FFF2-40B4-BE49-F238E27FC236}">
                <a16:creationId xmlns:a16="http://schemas.microsoft.com/office/drawing/2014/main" id="{601C0C13-FF92-0943-9498-03EBDE4DAA4E}"/>
              </a:ext>
            </a:extLst>
          </p:cNvPr>
          <p:cNvSpPr txBox="1"/>
          <p:nvPr/>
        </p:nvSpPr>
        <p:spPr>
          <a:xfrm>
            <a:off x="5175193" y="4936744"/>
            <a:ext cx="1204112" cy="307777"/>
          </a:xfrm>
          <a:prstGeom prst="rect">
            <a:avLst/>
          </a:prstGeom>
          <a:noFill/>
          <a:ln>
            <a:solidFill>
              <a:schemeClr val="tx1"/>
            </a:solidFill>
          </a:ln>
        </p:spPr>
        <p:txBody>
          <a:bodyPr wrap="none" rtlCol="0">
            <a:spAutoFit/>
          </a:bodyPr>
          <a:lstStyle/>
          <a:p>
            <a:r>
              <a:rPr kumimoji="1" lang="en-US" altLang="ja-JP" sz="1400" dirty="0">
                <a:solidFill>
                  <a:schemeClr val="tx1"/>
                </a:solidFill>
              </a:rPr>
              <a:t>Bitmap Offset</a:t>
            </a:r>
            <a:endParaRPr kumimoji="1" lang="ja-JP" altLang="en-US" sz="1400">
              <a:solidFill>
                <a:schemeClr val="tx1"/>
              </a:solidFill>
            </a:endParaRPr>
          </a:p>
        </p:txBody>
      </p:sp>
      <p:cxnSp>
        <p:nvCxnSpPr>
          <p:cNvPr id="39" name="直線コネクタ 38">
            <a:extLst>
              <a:ext uri="{FF2B5EF4-FFF2-40B4-BE49-F238E27FC236}">
                <a16:creationId xmlns:a16="http://schemas.microsoft.com/office/drawing/2014/main" id="{BEC978CB-689D-0C4D-A184-9ACFC382C1E3}"/>
              </a:ext>
            </a:extLst>
          </p:cNvPr>
          <p:cNvCxnSpPr/>
          <p:nvPr/>
        </p:nvCxnSpPr>
        <p:spPr bwMode="auto">
          <a:xfrm flipH="1">
            <a:off x="3810652" y="4735115"/>
            <a:ext cx="659829" cy="201629"/>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1" name="直線コネクタ 40">
            <a:extLst>
              <a:ext uri="{FF2B5EF4-FFF2-40B4-BE49-F238E27FC236}">
                <a16:creationId xmlns:a16="http://schemas.microsoft.com/office/drawing/2014/main" id="{F31FAC19-F382-B74B-87A7-D8299FBCB755}"/>
              </a:ext>
            </a:extLst>
          </p:cNvPr>
          <p:cNvCxnSpPr/>
          <p:nvPr/>
        </p:nvCxnSpPr>
        <p:spPr bwMode="auto">
          <a:xfrm>
            <a:off x="5777249" y="4735115"/>
            <a:ext cx="602056" cy="201629"/>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3" name="テキスト ボックス 42">
            <a:extLst>
              <a:ext uri="{FF2B5EF4-FFF2-40B4-BE49-F238E27FC236}">
                <a16:creationId xmlns:a16="http://schemas.microsoft.com/office/drawing/2014/main" id="{058940A3-125B-C043-B9D1-A7A3AA700862}"/>
              </a:ext>
            </a:extLst>
          </p:cNvPr>
          <p:cNvSpPr txBox="1"/>
          <p:nvPr/>
        </p:nvSpPr>
        <p:spPr>
          <a:xfrm>
            <a:off x="4291586" y="5216114"/>
            <a:ext cx="402674" cy="261610"/>
          </a:xfrm>
          <a:prstGeom prst="rect">
            <a:avLst/>
          </a:prstGeom>
          <a:noFill/>
          <a:ln>
            <a:noFill/>
          </a:ln>
        </p:spPr>
        <p:txBody>
          <a:bodyPr wrap="none" rtlCol="0">
            <a:spAutoFit/>
          </a:bodyPr>
          <a:lstStyle/>
          <a:p>
            <a:r>
              <a:rPr kumimoji="1" lang="en-US" altLang="ja-JP" sz="1100" dirty="0">
                <a:solidFill>
                  <a:schemeClr val="tx1"/>
                </a:solidFill>
              </a:rPr>
              <a:t>1bit</a:t>
            </a:r>
            <a:endParaRPr kumimoji="1" lang="ja-JP" altLang="en-US" sz="1100">
              <a:solidFill>
                <a:schemeClr val="tx1"/>
              </a:solidFill>
            </a:endParaRPr>
          </a:p>
        </p:txBody>
      </p:sp>
      <p:sp>
        <p:nvSpPr>
          <p:cNvPr id="44" name="テキスト ボックス 43">
            <a:extLst>
              <a:ext uri="{FF2B5EF4-FFF2-40B4-BE49-F238E27FC236}">
                <a16:creationId xmlns:a16="http://schemas.microsoft.com/office/drawing/2014/main" id="{85C10DF1-13C2-FB44-A4B4-E614CBA18297}"/>
              </a:ext>
            </a:extLst>
          </p:cNvPr>
          <p:cNvSpPr txBox="1"/>
          <p:nvPr/>
        </p:nvSpPr>
        <p:spPr>
          <a:xfrm>
            <a:off x="7575203" y="4351968"/>
            <a:ext cx="4439036" cy="1169551"/>
          </a:xfrm>
          <a:prstGeom prst="rect">
            <a:avLst/>
          </a:prstGeom>
          <a:noFill/>
        </p:spPr>
        <p:txBody>
          <a:bodyPr wrap="none" rtlCol="0">
            <a:spAutoFit/>
          </a:bodyPr>
          <a:lstStyle/>
          <a:p>
            <a:r>
              <a:rPr kumimoji="1" lang="en-US" altLang="ja-JP" sz="1400" dirty="0">
                <a:solidFill>
                  <a:schemeClr val="tx1"/>
                </a:solidFill>
              </a:rPr>
              <a:t>In the current standard, the Traffic Indicator field is set to 1</a:t>
            </a:r>
          </a:p>
          <a:p>
            <a:r>
              <a:rPr kumimoji="1" lang="en-US" altLang="ja-JP" sz="1400" dirty="0">
                <a:solidFill>
                  <a:schemeClr val="tx1"/>
                </a:solidFill>
              </a:rPr>
              <a:t>when one or more group addressed MSDUs/MMPDUs</a:t>
            </a:r>
            <a:br>
              <a:rPr kumimoji="1" lang="en-US" altLang="ja-JP" sz="1400" dirty="0">
                <a:solidFill>
                  <a:schemeClr val="tx1"/>
                </a:solidFill>
              </a:rPr>
            </a:br>
            <a:r>
              <a:rPr kumimoji="1" lang="en-US" altLang="ja-JP" sz="1400" dirty="0">
                <a:solidFill>
                  <a:schemeClr val="tx1"/>
                </a:solidFill>
              </a:rPr>
              <a:t>are buffered at the AP.</a:t>
            </a:r>
          </a:p>
          <a:p>
            <a:r>
              <a:rPr kumimoji="1" lang="en-US" altLang="ja-JP" sz="1400" dirty="0">
                <a:solidFill>
                  <a:schemeClr val="tx1"/>
                </a:solidFill>
              </a:rPr>
              <a:t>Existing non-AP STA decides to wait the group addressed</a:t>
            </a:r>
            <a:br>
              <a:rPr kumimoji="1" lang="en-US" altLang="ja-JP" sz="1400" dirty="0">
                <a:solidFill>
                  <a:schemeClr val="tx1"/>
                </a:solidFill>
              </a:rPr>
            </a:br>
            <a:r>
              <a:rPr kumimoji="1" lang="en-US" altLang="ja-JP" sz="1400" dirty="0">
                <a:solidFill>
                  <a:schemeClr val="tx1"/>
                </a:solidFill>
              </a:rPr>
              <a:t>traffic by this bit.</a:t>
            </a:r>
            <a:endParaRPr kumimoji="1" lang="ja-JP" altLang="en-US" sz="1400">
              <a:solidFill>
                <a:schemeClr val="tx1"/>
              </a:solidFill>
            </a:endParaRPr>
          </a:p>
        </p:txBody>
      </p:sp>
      <p:sp>
        <p:nvSpPr>
          <p:cNvPr id="45" name="テキスト ボックス 44">
            <a:extLst>
              <a:ext uri="{FF2B5EF4-FFF2-40B4-BE49-F238E27FC236}">
                <a16:creationId xmlns:a16="http://schemas.microsoft.com/office/drawing/2014/main" id="{47E6FC2B-768F-B24B-975F-9CE7B706F12D}"/>
              </a:ext>
            </a:extLst>
          </p:cNvPr>
          <p:cNvSpPr txBox="1"/>
          <p:nvPr/>
        </p:nvSpPr>
        <p:spPr>
          <a:xfrm>
            <a:off x="1056893" y="5371289"/>
            <a:ext cx="6316088" cy="954107"/>
          </a:xfrm>
          <a:prstGeom prst="rect">
            <a:avLst/>
          </a:prstGeom>
          <a:noFill/>
        </p:spPr>
        <p:txBody>
          <a:bodyPr wrap="none" rtlCol="0">
            <a:spAutoFit/>
          </a:bodyPr>
          <a:lstStyle/>
          <a:p>
            <a:r>
              <a:rPr kumimoji="1" lang="en-US" altLang="ja-JP" sz="1400" dirty="0">
                <a:solidFill>
                  <a:schemeClr val="tx1"/>
                </a:solidFill>
              </a:rPr>
              <a:t>My proposal:</a:t>
            </a:r>
          </a:p>
          <a:p>
            <a:r>
              <a:rPr kumimoji="1" lang="en-US" altLang="ja-JP" sz="1400" dirty="0">
                <a:solidFill>
                  <a:schemeClr val="tx1"/>
                </a:solidFill>
              </a:rPr>
              <a:t>Modify not to use the Traffic Indicator in the TIM element for the EBCS Data frames</a:t>
            </a:r>
          </a:p>
          <a:p>
            <a:r>
              <a:rPr kumimoji="1" lang="en-US" altLang="ja-JP" sz="1400" dirty="0">
                <a:solidFill>
                  <a:schemeClr val="tx1"/>
                </a:solidFill>
              </a:rPr>
              <a:t>And</a:t>
            </a:r>
          </a:p>
          <a:p>
            <a:r>
              <a:rPr kumimoji="1" lang="en-US" altLang="ja-JP" sz="1400" dirty="0">
                <a:solidFill>
                  <a:schemeClr val="tx1"/>
                </a:solidFill>
              </a:rPr>
              <a:t>Make EBCS TIM element (similar to the TIM element) for the EBCS Data frames.</a:t>
            </a:r>
          </a:p>
        </p:txBody>
      </p:sp>
      <p:sp>
        <p:nvSpPr>
          <p:cNvPr id="49" name="テキスト ボックス 48">
            <a:extLst>
              <a:ext uri="{FF2B5EF4-FFF2-40B4-BE49-F238E27FC236}">
                <a16:creationId xmlns:a16="http://schemas.microsoft.com/office/drawing/2014/main" id="{CC700C2E-1A76-0C4D-9FCE-6DCC0328B464}"/>
              </a:ext>
            </a:extLst>
          </p:cNvPr>
          <p:cNvSpPr txBox="1"/>
          <p:nvPr/>
        </p:nvSpPr>
        <p:spPr>
          <a:xfrm>
            <a:off x="7688781" y="5803684"/>
            <a:ext cx="482824" cy="307777"/>
          </a:xfrm>
          <a:prstGeom prst="rect">
            <a:avLst/>
          </a:prstGeom>
          <a:noFill/>
          <a:ln>
            <a:solidFill>
              <a:schemeClr val="tx1"/>
            </a:solidFill>
          </a:ln>
        </p:spPr>
        <p:txBody>
          <a:bodyPr wrap="none" rtlCol="0">
            <a:spAutoFit/>
          </a:bodyPr>
          <a:lstStyle/>
          <a:p>
            <a:r>
              <a:rPr kumimoji="1" lang="en-US" altLang="ja-JP" sz="1400" dirty="0">
                <a:solidFill>
                  <a:schemeClr val="tx1"/>
                </a:solidFill>
              </a:rPr>
              <a:t>EID</a:t>
            </a:r>
            <a:endParaRPr kumimoji="1" lang="ja-JP" altLang="en-US" sz="1400">
              <a:solidFill>
                <a:schemeClr val="tx1"/>
              </a:solidFill>
            </a:endParaRPr>
          </a:p>
        </p:txBody>
      </p:sp>
      <p:sp>
        <p:nvSpPr>
          <p:cNvPr id="50" name="テキスト ボックス 49">
            <a:extLst>
              <a:ext uri="{FF2B5EF4-FFF2-40B4-BE49-F238E27FC236}">
                <a16:creationId xmlns:a16="http://schemas.microsoft.com/office/drawing/2014/main" id="{B6558EF0-B88C-4343-A3F1-60AF9EDD3DF8}"/>
              </a:ext>
            </a:extLst>
          </p:cNvPr>
          <p:cNvSpPr txBox="1"/>
          <p:nvPr/>
        </p:nvSpPr>
        <p:spPr>
          <a:xfrm>
            <a:off x="8171605" y="5803684"/>
            <a:ext cx="463588" cy="307777"/>
          </a:xfrm>
          <a:prstGeom prst="rect">
            <a:avLst/>
          </a:prstGeom>
          <a:noFill/>
          <a:ln>
            <a:solidFill>
              <a:schemeClr val="tx1"/>
            </a:solidFill>
          </a:ln>
        </p:spPr>
        <p:txBody>
          <a:bodyPr wrap="none" rtlCol="0">
            <a:spAutoFit/>
          </a:bodyPr>
          <a:lstStyle/>
          <a:p>
            <a:r>
              <a:rPr kumimoji="1" lang="en-US" altLang="ja-JP" sz="1400" dirty="0">
                <a:solidFill>
                  <a:schemeClr val="tx1"/>
                </a:solidFill>
              </a:rPr>
              <a:t>Len</a:t>
            </a:r>
            <a:endParaRPr kumimoji="1" lang="ja-JP" altLang="en-US" sz="1400">
              <a:solidFill>
                <a:schemeClr val="tx1"/>
              </a:solidFill>
            </a:endParaRPr>
          </a:p>
        </p:txBody>
      </p:sp>
      <p:sp>
        <p:nvSpPr>
          <p:cNvPr id="51" name="テキスト ボックス 50">
            <a:extLst>
              <a:ext uri="{FF2B5EF4-FFF2-40B4-BE49-F238E27FC236}">
                <a16:creationId xmlns:a16="http://schemas.microsoft.com/office/drawing/2014/main" id="{F8716CE0-AC21-1C4C-839D-0B9E361C5E35}"/>
              </a:ext>
            </a:extLst>
          </p:cNvPr>
          <p:cNvSpPr txBox="1"/>
          <p:nvPr/>
        </p:nvSpPr>
        <p:spPr>
          <a:xfrm>
            <a:off x="8635193" y="5803684"/>
            <a:ext cx="1561646" cy="307777"/>
          </a:xfrm>
          <a:prstGeom prst="rect">
            <a:avLst/>
          </a:prstGeom>
          <a:noFill/>
          <a:ln>
            <a:solidFill>
              <a:schemeClr val="tx1"/>
            </a:solidFill>
          </a:ln>
        </p:spPr>
        <p:txBody>
          <a:bodyPr wrap="none" rtlCol="0">
            <a:spAutoFit/>
          </a:bodyPr>
          <a:lstStyle/>
          <a:p>
            <a:r>
              <a:rPr kumimoji="1" lang="en-US" altLang="ja-JP" sz="1400" dirty="0">
                <a:solidFill>
                  <a:schemeClr val="tx1"/>
                </a:solidFill>
              </a:rPr>
              <a:t>Content ID Bitmap</a:t>
            </a:r>
            <a:endParaRPr kumimoji="1" lang="ja-JP" altLang="en-US" sz="1400">
              <a:solidFill>
                <a:schemeClr val="tx1"/>
              </a:solidFill>
            </a:endParaRPr>
          </a:p>
        </p:txBody>
      </p:sp>
      <p:sp>
        <p:nvSpPr>
          <p:cNvPr id="52" name="テキスト ボックス 51">
            <a:extLst>
              <a:ext uri="{FF2B5EF4-FFF2-40B4-BE49-F238E27FC236}">
                <a16:creationId xmlns:a16="http://schemas.microsoft.com/office/drawing/2014/main" id="{A33C927C-B8D7-2241-A941-027EEDBEA9EE}"/>
              </a:ext>
            </a:extLst>
          </p:cNvPr>
          <p:cNvSpPr txBox="1"/>
          <p:nvPr/>
        </p:nvSpPr>
        <p:spPr>
          <a:xfrm>
            <a:off x="1496912" y="4861883"/>
            <a:ext cx="1127232" cy="307777"/>
          </a:xfrm>
          <a:prstGeom prst="rect">
            <a:avLst/>
          </a:prstGeom>
          <a:noFill/>
        </p:spPr>
        <p:txBody>
          <a:bodyPr wrap="none" rtlCol="0">
            <a:spAutoFit/>
          </a:bodyPr>
          <a:lstStyle/>
          <a:p>
            <a:r>
              <a:rPr kumimoji="1" lang="en-US" altLang="ja-JP" sz="1400" dirty="0">
                <a:solidFill>
                  <a:schemeClr val="tx1"/>
                </a:solidFill>
              </a:rPr>
              <a:t>TIM element</a:t>
            </a:r>
            <a:endParaRPr kumimoji="1" lang="ja-JP" altLang="en-US" sz="1400">
              <a:solidFill>
                <a:schemeClr val="tx1"/>
              </a:solidFill>
            </a:endParaRPr>
          </a:p>
        </p:txBody>
      </p:sp>
      <p:sp>
        <p:nvSpPr>
          <p:cNvPr id="53" name="テキスト ボックス 52">
            <a:extLst>
              <a:ext uri="{FF2B5EF4-FFF2-40B4-BE49-F238E27FC236}">
                <a16:creationId xmlns:a16="http://schemas.microsoft.com/office/drawing/2014/main" id="{BDA88274-0825-BF49-AADB-BB6D47C4B562}"/>
              </a:ext>
            </a:extLst>
          </p:cNvPr>
          <p:cNvSpPr txBox="1"/>
          <p:nvPr/>
        </p:nvSpPr>
        <p:spPr>
          <a:xfrm>
            <a:off x="7936347" y="6133335"/>
            <a:ext cx="2080954" cy="307777"/>
          </a:xfrm>
          <a:prstGeom prst="rect">
            <a:avLst/>
          </a:prstGeom>
          <a:noFill/>
        </p:spPr>
        <p:txBody>
          <a:bodyPr wrap="none" rtlCol="0">
            <a:spAutoFit/>
          </a:bodyPr>
          <a:lstStyle/>
          <a:p>
            <a:r>
              <a:rPr kumimoji="1" lang="en-US" altLang="ja-JP" sz="1400" dirty="0">
                <a:solidFill>
                  <a:schemeClr val="tx1"/>
                </a:solidFill>
              </a:rPr>
              <a:t>(new) EBCS TIM element</a:t>
            </a:r>
            <a:endParaRPr kumimoji="1" lang="ja-JP" altLang="en-US" sz="1400">
              <a:solidFill>
                <a:schemeClr val="tx1"/>
              </a:solidFill>
            </a:endParaRPr>
          </a:p>
        </p:txBody>
      </p:sp>
    </p:spTree>
    <p:extLst>
      <p:ext uri="{BB962C8B-B14F-4D97-AF65-F5344CB8AC3E}">
        <p14:creationId xmlns:p14="http://schemas.microsoft.com/office/powerpoint/2010/main" val="1003935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3">
            <a:extLst>
              <a:ext uri="{FF2B5EF4-FFF2-40B4-BE49-F238E27FC236}">
                <a16:creationId xmlns:a16="http://schemas.microsoft.com/office/drawing/2014/main" id="{3CFD2BF6-92EC-D847-92AC-9E941CB9F169}"/>
              </a:ext>
            </a:extLst>
          </p:cNvPr>
          <p:cNvSpPr>
            <a:spLocks noGrp="1"/>
          </p:cNvSpPr>
          <p:nvPr>
            <p:ph type="title"/>
          </p:nvPr>
        </p:nvSpPr>
        <p:spPr>
          <a:xfrm>
            <a:off x="914401" y="685801"/>
            <a:ext cx="4965575" cy="726975"/>
          </a:xfrm>
        </p:spPr>
        <p:txBody>
          <a:bodyPr/>
          <a:lstStyle/>
          <a:p>
            <a:r>
              <a:rPr lang="en-US" altLang="ja-JP" dirty="0"/>
              <a:t>DL Architecture</a:t>
            </a:r>
            <a:endParaRPr lang="ja-JP" altLang="en-US"/>
          </a:p>
        </p:txBody>
      </p:sp>
      <p:sp>
        <p:nvSpPr>
          <p:cNvPr id="6" name="日付プレースホルダー 5">
            <a:extLst>
              <a:ext uri="{FF2B5EF4-FFF2-40B4-BE49-F238E27FC236}">
                <a16:creationId xmlns:a16="http://schemas.microsoft.com/office/drawing/2014/main" id="{881FC090-E99D-6044-B30C-E04B5085EB6D}"/>
              </a:ext>
            </a:extLst>
          </p:cNvPr>
          <p:cNvSpPr>
            <a:spLocks noGrp="1"/>
          </p:cNvSpPr>
          <p:nvPr>
            <p:ph type="dt" idx="10"/>
          </p:nvPr>
        </p:nvSpPr>
        <p:spPr/>
        <p:txBody>
          <a:bodyPr/>
          <a:lstStyle/>
          <a:p>
            <a:r>
              <a:rPr lang="en-US" altLang="ja-JP"/>
              <a:t>November 2020</a:t>
            </a:r>
            <a:endParaRPr lang="en-GB" dirty="0"/>
          </a:p>
        </p:txBody>
      </p:sp>
      <p:sp>
        <p:nvSpPr>
          <p:cNvPr id="5" name="フッター プレースホルダー 4">
            <a:extLst>
              <a:ext uri="{FF2B5EF4-FFF2-40B4-BE49-F238E27FC236}">
                <a16:creationId xmlns:a16="http://schemas.microsoft.com/office/drawing/2014/main" id="{F33FCFE8-D692-FC4B-8F4A-CADB487704E2}"/>
              </a:ext>
            </a:extLst>
          </p:cNvPr>
          <p:cNvSpPr>
            <a:spLocks noGrp="1"/>
          </p:cNvSpPr>
          <p:nvPr>
            <p:ph type="ftr" idx="11"/>
          </p:nvPr>
        </p:nvSpPr>
        <p:spPr/>
        <p:txBody>
          <a:bodyPr/>
          <a:lstStyle/>
          <a:p>
            <a:r>
              <a:rPr lang="en-GB"/>
              <a:t>Hitoshi Morioka, SRC Software</a:t>
            </a:r>
            <a:endParaRPr lang="en-GB" dirty="0"/>
          </a:p>
        </p:txBody>
      </p:sp>
      <p:sp>
        <p:nvSpPr>
          <p:cNvPr id="4" name="スライド番号プレースホルダー 3">
            <a:extLst>
              <a:ext uri="{FF2B5EF4-FFF2-40B4-BE49-F238E27FC236}">
                <a16:creationId xmlns:a16="http://schemas.microsoft.com/office/drawing/2014/main" id="{74CD8823-A6C1-FD46-9835-E371A1B9F7F9}"/>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pic>
        <p:nvPicPr>
          <p:cNvPr id="8" name="図 7">
            <a:extLst>
              <a:ext uri="{FF2B5EF4-FFF2-40B4-BE49-F238E27FC236}">
                <a16:creationId xmlns:a16="http://schemas.microsoft.com/office/drawing/2014/main" id="{E6122A6E-D033-B242-A287-D872DB50E512}"/>
              </a:ext>
            </a:extLst>
          </p:cNvPr>
          <p:cNvPicPr>
            <a:picLocks noChangeAspect="1"/>
          </p:cNvPicPr>
          <p:nvPr/>
        </p:nvPicPr>
        <p:blipFill>
          <a:blip r:embed="rId2"/>
          <a:stretch>
            <a:fillRect/>
          </a:stretch>
        </p:blipFill>
        <p:spPr>
          <a:xfrm>
            <a:off x="6397689" y="836712"/>
            <a:ext cx="3075179" cy="5517232"/>
          </a:xfrm>
          <a:prstGeom prst="rect">
            <a:avLst/>
          </a:prstGeom>
        </p:spPr>
      </p:pic>
      <p:sp>
        <p:nvSpPr>
          <p:cNvPr id="9" name="正方形/長方形 8">
            <a:extLst>
              <a:ext uri="{FF2B5EF4-FFF2-40B4-BE49-F238E27FC236}">
                <a16:creationId xmlns:a16="http://schemas.microsoft.com/office/drawing/2014/main" id="{543EACEF-9B4C-1B4C-8467-343FCE267CD6}"/>
              </a:ext>
            </a:extLst>
          </p:cNvPr>
          <p:cNvSpPr/>
          <p:nvPr/>
        </p:nvSpPr>
        <p:spPr bwMode="auto">
          <a:xfrm>
            <a:off x="6757729" y="4941168"/>
            <a:ext cx="1152128" cy="432048"/>
          </a:xfrm>
          <a:prstGeom prst="rect">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テキスト ボックス 9">
            <a:extLst>
              <a:ext uri="{FF2B5EF4-FFF2-40B4-BE49-F238E27FC236}">
                <a16:creationId xmlns:a16="http://schemas.microsoft.com/office/drawing/2014/main" id="{88AA2323-33D4-2D44-8D43-653062AD432E}"/>
              </a:ext>
            </a:extLst>
          </p:cNvPr>
          <p:cNvSpPr txBox="1"/>
          <p:nvPr/>
        </p:nvSpPr>
        <p:spPr>
          <a:xfrm>
            <a:off x="8682742" y="2996952"/>
            <a:ext cx="2792217" cy="1938992"/>
          </a:xfrm>
          <a:prstGeom prst="rect">
            <a:avLst/>
          </a:prstGeom>
          <a:noFill/>
          <a:ln w="19050">
            <a:solidFill>
              <a:schemeClr val="accent1"/>
            </a:solidFill>
          </a:ln>
        </p:spPr>
        <p:txBody>
          <a:bodyPr wrap="square" rtlCol="0">
            <a:spAutoFit/>
          </a:bodyPr>
          <a:lstStyle/>
          <a:p>
            <a:r>
              <a:rPr kumimoji="1" lang="en-US" altLang="ja-JP" sz="1000" dirty="0">
                <a:solidFill>
                  <a:schemeClr val="tx1"/>
                </a:solidFill>
              </a:rPr>
              <a:t>Common to PKFA and HCFA</a:t>
            </a:r>
          </a:p>
          <a:p>
            <a:pPr marL="285750" indent="-285750">
              <a:buFont typeface="Arial" panose="020B0604020202020204" pitchFamily="34" charset="0"/>
              <a:buChar char="•"/>
            </a:pPr>
            <a:r>
              <a:rPr kumimoji="1" lang="en-US" altLang="ja-JP" sz="1000" dirty="0">
                <a:solidFill>
                  <a:schemeClr val="tx1"/>
                </a:solidFill>
              </a:rPr>
              <a:t>No encryption / decryption</a:t>
            </a:r>
          </a:p>
          <a:p>
            <a:pPr marL="285750" indent="-285750">
              <a:buFont typeface="Arial" panose="020B0604020202020204" pitchFamily="34" charset="0"/>
              <a:buChar char="•"/>
            </a:pPr>
            <a:r>
              <a:rPr kumimoji="1" lang="en-US" altLang="ja-JP" sz="1000" dirty="0">
                <a:solidFill>
                  <a:schemeClr val="tx1"/>
                </a:solidFill>
              </a:rPr>
              <a:t>Integrity check only</a:t>
            </a:r>
          </a:p>
          <a:p>
            <a:endParaRPr kumimoji="1" lang="en-US" altLang="ja-JP" sz="1000" dirty="0">
              <a:solidFill>
                <a:schemeClr val="tx1"/>
              </a:solidFill>
            </a:endParaRPr>
          </a:p>
          <a:p>
            <a:r>
              <a:rPr kumimoji="1" lang="en-US" altLang="ja-JP" sz="1000" dirty="0">
                <a:solidFill>
                  <a:schemeClr val="tx1"/>
                </a:solidFill>
              </a:rPr>
              <a:t>PKFA</a:t>
            </a:r>
          </a:p>
          <a:p>
            <a:pPr marL="171450" indent="-171450">
              <a:buFont typeface="Arial" panose="020B0604020202020204" pitchFamily="34" charset="0"/>
              <a:buChar char="•"/>
            </a:pPr>
            <a:r>
              <a:rPr kumimoji="1" lang="en-US" altLang="ja-JP" sz="1000" dirty="0">
                <a:solidFill>
                  <a:schemeClr val="tx1"/>
                </a:solidFill>
              </a:rPr>
              <a:t>Key is set by MLME-</a:t>
            </a:r>
            <a:r>
              <a:rPr kumimoji="1" lang="en-US" altLang="ja-JP" sz="1000" dirty="0" err="1">
                <a:solidFill>
                  <a:schemeClr val="tx1"/>
                </a:solidFill>
              </a:rPr>
              <a:t>EBCSINFO.request</a:t>
            </a:r>
            <a:r>
              <a:rPr kumimoji="1" lang="en-US" altLang="ja-JP" sz="1000" dirty="0">
                <a:solidFill>
                  <a:schemeClr val="tx1"/>
                </a:solidFill>
              </a:rPr>
              <a:t> (TX)</a:t>
            </a:r>
            <a:br>
              <a:rPr kumimoji="1" lang="en-US" altLang="ja-JP" sz="1000" dirty="0">
                <a:solidFill>
                  <a:schemeClr val="tx1"/>
                </a:solidFill>
              </a:rPr>
            </a:br>
            <a:r>
              <a:rPr kumimoji="1" lang="en-US" altLang="ja-JP" sz="1000" dirty="0">
                <a:solidFill>
                  <a:schemeClr val="tx1"/>
                </a:solidFill>
              </a:rPr>
              <a:t>and is gotten from </a:t>
            </a:r>
            <a:r>
              <a:rPr kumimoji="1" lang="en-US" altLang="ja-JP" sz="1000" dirty="0" err="1">
                <a:solidFill>
                  <a:schemeClr val="tx1"/>
                </a:solidFill>
              </a:rPr>
              <a:t>eBCS</a:t>
            </a:r>
            <a:r>
              <a:rPr kumimoji="1" lang="en-US" altLang="ja-JP" sz="1000" dirty="0">
                <a:solidFill>
                  <a:schemeClr val="tx1"/>
                </a:solidFill>
              </a:rPr>
              <a:t> Info frame (RX)</a:t>
            </a:r>
          </a:p>
          <a:p>
            <a:endParaRPr kumimoji="1" lang="en-US" altLang="ja-JP" sz="1000" dirty="0">
              <a:solidFill>
                <a:schemeClr val="tx1"/>
              </a:solidFill>
            </a:endParaRPr>
          </a:p>
          <a:p>
            <a:r>
              <a:rPr kumimoji="1" lang="en-US" altLang="ja-JP" sz="1000" dirty="0">
                <a:solidFill>
                  <a:schemeClr val="tx1"/>
                </a:solidFill>
              </a:rPr>
              <a:t>HCFA</a:t>
            </a:r>
          </a:p>
          <a:p>
            <a:pPr marL="171450" indent="-171450">
              <a:buFont typeface="Arial" panose="020B0604020202020204" pitchFamily="34" charset="0"/>
              <a:buChar char="•"/>
            </a:pPr>
            <a:r>
              <a:rPr kumimoji="1" lang="en-US" altLang="ja-JP" sz="1000" dirty="0">
                <a:solidFill>
                  <a:schemeClr val="tx1"/>
                </a:solidFill>
              </a:rPr>
              <a:t>Keys are generated in MAC (TX) and are gotten from MPDU (RX)</a:t>
            </a:r>
          </a:p>
          <a:p>
            <a:pPr marL="171450" indent="-171450">
              <a:buFont typeface="Arial" panose="020B0604020202020204" pitchFamily="34" charset="0"/>
              <a:buChar char="•"/>
            </a:pPr>
            <a:endParaRPr kumimoji="1" lang="ja-JP" altLang="en-US" sz="1000">
              <a:solidFill>
                <a:schemeClr val="tx1"/>
              </a:solidFill>
            </a:endParaRPr>
          </a:p>
        </p:txBody>
      </p:sp>
      <p:cxnSp>
        <p:nvCxnSpPr>
          <p:cNvPr id="12" name="直線コネクタ 11">
            <a:extLst>
              <a:ext uri="{FF2B5EF4-FFF2-40B4-BE49-F238E27FC236}">
                <a16:creationId xmlns:a16="http://schemas.microsoft.com/office/drawing/2014/main" id="{03187335-F1EA-4041-B04E-3B574C1ED642}"/>
              </a:ext>
            </a:extLst>
          </p:cNvPr>
          <p:cNvCxnSpPr>
            <a:cxnSpLocks/>
            <a:stCxn id="9" idx="3"/>
            <a:endCxn id="10" idx="1"/>
          </p:cNvCxnSpPr>
          <p:nvPr/>
        </p:nvCxnSpPr>
        <p:spPr bwMode="auto">
          <a:xfrm flipV="1">
            <a:off x="7909857" y="3966448"/>
            <a:ext cx="772885" cy="1190744"/>
          </a:xfrm>
          <a:prstGeom prst="line">
            <a:avLst/>
          </a:prstGeom>
          <a:solidFill>
            <a:srgbClr val="00B8FF"/>
          </a:solidFill>
          <a:ln w="9525" cap="flat" cmpd="sng" algn="ctr">
            <a:solidFill>
              <a:schemeClr val="accent1"/>
            </a:solidFill>
            <a:prstDash val="solid"/>
            <a:round/>
            <a:headEnd type="none" w="med" len="med"/>
            <a:tailEnd type="none" w="med" len="med"/>
          </a:ln>
          <a:effectLst/>
        </p:spPr>
      </p:cxnSp>
      <p:sp>
        <p:nvSpPr>
          <p:cNvPr id="13" name="正方形/長方形 12">
            <a:extLst>
              <a:ext uri="{FF2B5EF4-FFF2-40B4-BE49-F238E27FC236}">
                <a16:creationId xmlns:a16="http://schemas.microsoft.com/office/drawing/2014/main" id="{76C8B218-CC1B-8E42-8C13-467A64AB475A}"/>
              </a:ext>
            </a:extLst>
          </p:cNvPr>
          <p:cNvSpPr/>
          <p:nvPr/>
        </p:nvSpPr>
        <p:spPr>
          <a:xfrm>
            <a:off x="8184232" y="5928606"/>
            <a:ext cx="3446777" cy="307777"/>
          </a:xfrm>
          <a:prstGeom prst="rect">
            <a:avLst/>
          </a:prstGeom>
        </p:spPr>
        <p:txBody>
          <a:bodyPr wrap="none">
            <a:spAutoFit/>
          </a:bodyPr>
          <a:lstStyle/>
          <a:p>
            <a:r>
              <a:rPr lang="en-US" altLang="ja-JP" sz="1400" dirty="0">
                <a:solidFill>
                  <a:schemeClr val="tx1"/>
                </a:solidFill>
                <a:latin typeface="Helvetica" pitchFamily="2" charset="0"/>
              </a:rPr>
              <a:t>Figure 5-1—MAC data plane architecture</a:t>
            </a:r>
            <a:endParaRPr lang="en-US" altLang="ja-JP" sz="1400" dirty="0">
              <a:solidFill>
                <a:schemeClr val="tx1"/>
              </a:solidFill>
              <a:effectLst/>
              <a:latin typeface="Helvetica" pitchFamily="2" charset="0"/>
            </a:endParaRPr>
          </a:p>
        </p:txBody>
      </p:sp>
      <p:sp>
        <p:nvSpPr>
          <p:cNvPr id="2" name="フローチャート: 判断 1">
            <a:extLst>
              <a:ext uri="{FF2B5EF4-FFF2-40B4-BE49-F238E27FC236}">
                <a16:creationId xmlns:a16="http://schemas.microsoft.com/office/drawing/2014/main" id="{564AFD7C-90CB-B648-8BDC-EF2E7825587E}"/>
              </a:ext>
            </a:extLst>
          </p:cNvPr>
          <p:cNvSpPr/>
          <p:nvPr/>
        </p:nvSpPr>
        <p:spPr bwMode="auto">
          <a:xfrm>
            <a:off x="2263926" y="2276872"/>
            <a:ext cx="1871935" cy="1074896"/>
          </a:xfrm>
          <a:prstGeom prst="flowChartDecision">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0" i="0" u="none" strike="noStrike" cap="none" normalizeH="0" baseline="0" dirty="0">
                <a:ln>
                  <a:noFill/>
                </a:ln>
                <a:solidFill>
                  <a:schemeClr val="bg1"/>
                </a:solidFill>
                <a:effectLst/>
                <a:latin typeface="Times New Roman" pitchFamily="16" charset="0"/>
                <a:ea typeface="MS Gothic" charset="-128"/>
              </a:rPr>
              <a:t>IP addresses and </a:t>
            </a:r>
            <a:r>
              <a:rPr kumimoji="0" lang="en-US" altLang="ja-JP" sz="1200" b="0" i="0" u="none" strike="noStrike" cap="none" normalizeH="0" baseline="0" dirty="0" err="1">
                <a:ln>
                  <a:noFill/>
                </a:ln>
                <a:solidFill>
                  <a:schemeClr val="bg1"/>
                </a:solidFill>
                <a:effectLst/>
                <a:latin typeface="Times New Roman" pitchFamily="16" charset="0"/>
                <a:ea typeface="MS Gothic" charset="-128"/>
              </a:rPr>
              <a:t>dest</a:t>
            </a:r>
            <a:r>
              <a:rPr kumimoji="0" lang="en-US" altLang="ja-JP" sz="1200" b="0" i="0" u="none" strike="noStrike" cap="none" normalizeH="0" baseline="0" dirty="0">
                <a:ln>
                  <a:noFill/>
                </a:ln>
                <a:solidFill>
                  <a:schemeClr val="bg1"/>
                </a:solidFill>
                <a:effectLst/>
                <a:latin typeface="Times New Roman" pitchFamily="16" charset="0"/>
                <a:ea typeface="MS Gothic" charset="-128"/>
              </a:rPr>
              <a:t> port match? </a:t>
            </a:r>
            <a:endParaRPr kumimoji="0" lang="ja-JP" altLang="en-US" sz="1200" b="0" i="0" u="none" strike="noStrike" cap="none" normalizeH="0" baseline="0">
              <a:ln>
                <a:noFill/>
              </a:ln>
              <a:solidFill>
                <a:schemeClr val="bg1"/>
              </a:solidFill>
              <a:effectLst/>
              <a:latin typeface="Times New Roman" pitchFamily="16" charset="0"/>
              <a:ea typeface="MS Gothic" charset="-128"/>
            </a:endParaRPr>
          </a:p>
        </p:txBody>
      </p:sp>
      <p:cxnSp>
        <p:nvCxnSpPr>
          <p:cNvPr id="7" name="直線矢印コネクタ 6">
            <a:extLst>
              <a:ext uri="{FF2B5EF4-FFF2-40B4-BE49-F238E27FC236}">
                <a16:creationId xmlns:a16="http://schemas.microsoft.com/office/drawing/2014/main" id="{E705CBC2-D16C-8C4D-9E91-CCB223A7E105}"/>
              </a:ext>
            </a:extLst>
          </p:cNvPr>
          <p:cNvCxnSpPr>
            <a:endCxn id="2" idx="0"/>
          </p:cNvCxnSpPr>
          <p:nvPr/>
        </p:nvCxnSpPr>
        <p:spPr bwMode="auto">
          <a:xfrm flipH="1">
            <a:off x="3199894" y="1750505"/>
            <a:ext cx="136" cy="52636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 name="テキスト ボックス 10">
            <a:extLst>
              <a:ext uri="{FF2B5EF4-FFF2-40B4-BE49-F238E27FC236}">
                <a16:creationId xmlns:a16="http://schemas.microsoft.com/office/drawing/2014/main" id="{173D9922-9D38-2C41-BDC0-82C9D1AFE89D}"/>
              </a:ext>
            </a:extLst>
          </p:cNvPr>
          <p:cNvSpPr txBox="1"/>
          <p:nvPr/>
        </p:nvSpPr>
        <p:spPr>
          <a:xfrm>
            <a:off x="3199893" y="1865951"/>
            <a:ext cx="1554977" cy="307777"/>
          </a:xfrm>
          <a:prstGeom prst="rect">
            <a:avLst/>
          </a:prstGeom>
          <a:noFill/>
        </p:spPr>
        <p:txBody>
          <a:bodyPr wrap="none" rtlCol="0">
            <a:spAutoFit/>
          </a:bodyPr>
          <a:lstStyle/>
          <a:p>
            <a:r>
              <a:rPr kumimoji="1" lang="en-US" altLang="ja-JP" sz="1400" dirty="0">
                <a:solidFill>
                  <a:schemeClr val="tx1"/>
                </a:solidFill>
              </a:rPr>
              <a:t>IP multicast packet</a:t>
            </a:r>
            <a:endParaRPr kumimoji="1" lang="ja-JP" altLang="en-US" sz="1400">
              <a:solidFill>
                <a:schemeClr val="tx1"/>
              </a:solidFill>
            </a:endParaRPr>
          </a:p>
        </p:txBody>
      </p:sp>
      <p:sp>
        <p:nvSpPr>
          <p:cNvPr id="16" name="テキスト ボックス 15">
            <a:extLst>
              <a:ext uri="{FF2B5EF4-FFF2-40B4-BE49-F238E27FC236}">
                <a16:creationId xmlns:a16="http://schemas.microsoft.com/office/drawing/2014/main" id="{B5FF95C0-BDAF-464E-8045-DDFADC7FF81F}"/>
              </a:ext>
            </a:extLst>
          </p:cNvPr>
          <p:cNvSpPr txBox="1"/>
          <p:nvPr/>
        </p:nvSpPr>
        <p:spPr>
          <a:xfrm>
            <a:off x="3928856" y="2830625"/>
            <a:ext cx="314510" cy="307777"/>
          </a:xfrm>
          <a:prstGeom prst="rect">
            <a:avLst/>
          </a:prstGeom>
          <a:noFill/>
        </p:spPr>
        <p:txBody>
          <a:bodyPr wrap="none" rtlCol="0">
            <a:spAutoFit/>
          </a:bodyPr>
          <a:lstStyle/>
          <a:p>
            <a:r>
              <a:rPr kumimoji="1" lang="en-US" altLang="ja-JP" sz="1400" dirty="0">
                <a:solidFill>
                  <a:schemeClr val="tx1"/>
                </a:solidFill>
              </a:rPr>
              <a:t>Y</a:t>
            </a:r>
            <a:endParaRPr kumimoji="1" lang="ja-JP" altLang="en-US" sz="1400">
              <a:solidFill>
                <a:schemeClr val="tx1"/>
              </a:solidFill>
            </a:endParaRPr>
          </a:p>
        </p:txBody>
      </p:sp>
      <p:sp>
        <p:nvSpPr>
          <p:cNvPr id="17" name="テキスト ボックス 16">
            <a:extLst>
              <a:ext uri="{FF2B5EF4-FFF2-40B4-BE49-F238E27FC236}">
                <a16:creationId xmlns:a16="http://schemas.microsoft.com/office/drawing/2014/main" id="{FEDF121A-CE78-1646-8CEF-DAC14C950E6E}"/>
              </a:ext>
            </a:extLst>
          </p:cNvPr>
          <p:cNvSpPr txBox="1"/>
          <p:nvPr/>
        </p:nvSpPr>
        <p:spPr>
          <a:xfrm>
            <a:off x="2860442" y="3315538"/>
            <a:ext cx="314510" cy="307777"/>
          </a:xfrm>
          <a:prstGeom prst="rect">
            <a:avLst/>
          </a:prstGeom>
          <a:noFill/>
        </p:spPr>
        <p:txBody>
          <a:bodyPr wrap="none" rtlCol="0">
            <a:spAutoFit/>
          </a:bodyPr>
          <a:lstStyle/>
          <a:p>
            <a:r>
              <a:rPr kumimoji="1" lang="en-US" altLang="ja-JP" sz="1400" dirty="0">
                <a:solidFill>
                  <a:schemeClr val="tx1"/>
                </a:solidFill>
              </a:rPr>
              <a:t>N</a:t>
            </a:r>
            <a:endParaRPr kumimoji="1" lang="ja-JP" altLang="en-US" sz="1400">
              <a:solidFill>
                <a:schemeClr val="tx1"/>
              </a:solidFill>
            </a:endParaRPr>
          </a:p>
        </p:txBody>
      </p:sp>
      <p:sp>
        <p:nvSpPr>
          <p:cNvPr id="20" name="テキスト ボックス 19">
            <a:extLst>
              <a:ext uri="{FF2B5EF4-FFF2-40B4-BE49-F238E27FC236}">
                <a16:creationId xmlns:a16="http://schemas.microsoft.com/office/drawing/2014/main" id="{6F96C38C-C0BF-0D4A-9CBE-E2BF1A759DF4}"/>
              </a:ext>
            </a:extLst>
          </p:cNvPr>
          <p:cNvSpPr txBox="1"/>
          <p:nvPr/>
        </p:nvSpPr>
        <p:spPr>
          <a:xfrm>
            <a:off x="4148301" y="3846532"/>
            <a:ext cx="761747"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sz="1800" dirty="0"/>
              <a:t>EBCS</a:t>
            </a:r>
            <a:endParaRPr kumimoji="1" lang="ja-JP" altLang="en-US" sz="1800"/>
          </a:p>
        </p:txBody>
      </p:sp>
      <p:sp>
        <p:nvSpPr>
          <p:cNvPr id="21" name="フリーフォーム 20">
            <a:extLst>
              <a:ext uri="{FF2B5EF4-FFF2-40B4-BE49-F238E27FC236}">
                <a16:creationId xmlns:a16="http://schemas.microsoft.com/office/drawing/2014/main" id="{B623D9FD-F2F9-4046-9A5A-897399EA36C3}"/>
              </a:ext>
            </a:extLst>
          </p:cNvPr>
          <p:cNvSpPr/>
          <p:nvPr/>
        </p:nvSpPr>
        <p:spPr bwMode="auto">
          <a:xfrm>
            <a:off x="4124131" y="2811624"/>
            <a:ext cx="459701" cy="1034908"/>
          </a:xfrm>
          <a:custGeom>
            <a:avLst/>
            <a:gdLst>
              <a:gd name="connsiteX0" fmla="*/ 0 w 410547"/>
              <a:gd name="connsiteY0" fmla="*/ 0 h 845976"/>
              <a:gd name="connsiteX1" fmla="*/ 410547 w 410547"/>
              <a:gd name="connsiteY1" fmla="*/ 0 h 845976"/>
              <a:gd name="connsiteX2" fmla="*/ 410547 w 410547"/>
              <a:gd name="connsiteY2" fmla="*/ 845976 h 845976"/>
            </a:gdLst>
            <a:ahLst/>
            <a:cxnLst>
              <a:cxn ang="0">
                <a:pos x="connsiteX0" y="connsiteY0"/>
              </a:cxn>
              <a:cxn ang="0">
                <a:pos x="connsiteX1" y="connsiteY1"/>
              </a:cxn>
              <a:cxn ang="0">
                <a:pos x="connsiteX2" y="connsiteY2"/>
              </a:cxn>
            </a:cxnLst>
            <a:rect l="l" t="t" r="r" b="b"/>
            <a:pathLst>
              <a:path w="410547" h="845976">
                <a:moveTo>
                  <a:pt x="0" y="0"/>
                </a:moveTo>
                <a:lnTo>
                  <a:pt x="410547" y="0"/>
                </a:lnTo>
                <a:lnTo>
                  <a:pt x="410547" y="845976"/>
                </a:lnTo>
              </a:path>
            </a:pathLst>
          </a:cu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テキスト ボックス 21">
            <a:extLst>
              <a:ext uri="{FF2B5EF4-FFF2-40B4-BE49-F238E27FC236}">
                <a16:creationId xmlns:a16="http://schemas.microsoft.com/office/drawing/2014/main" id="{834BD94C-5134-074E-8E15-80D73318C340}"/>
              </a:ext>
            </a:extLst>
          </p:cNvPr>
          <p:cNvSpPr txBox="1"/>
          <p:nvPr/>
        </p:nvSpPr>
        <p:spPr>
          <a:xfrm>
            <a:off x="2722839" y="3846532"/>
            <a:ext cx="954107"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sz="1800" dirty="0"/>
              <a:t>GTKSA</a:t>
            </a:r>
            <a:endParaRPr kumimoji="1" lang="ja-JP" altLang="en-US" sz="1800"/>
          </a:p>
        </p:txBody>
      </p:sp>
      <p:cxnSp>
        <p:nvCxnSpPr>
          <p:cNvPr id="24" name="直線矢印コネクタ 23">
            <a:extLst>
              <a:ext uri="{FF2B5EF4-FFF2-40B4-BE49-F238E27FC236}">
                <a16:creationId xmlns:a16="http://schemas.microsoft.com/office/drawing/2014/main" id="{F07063BB-E523-6748-AD38-71668C46C773}"/>
              </a:ext>
            </a:extLst>
          </p:cNvPr>
          <p:cNvCxnSpPr>
            <a:stCxn id="2" idx="2"/>
            <a:endCxn id="22" idx="0"/>
          </p:cNvCxnSpPr>
          <p:nvPr/>
        </p:nvCxnSpPr>
        <p:spPr bwMode="auto">
          <a:xfrm flipH="1">
            <a:off x="3199893" y="3351768"/>
            <a:ext cx="1" cy="49476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6" name="直線矢印コネクタ 25">
            <a:extLst>
              <a:ext uri="{FF2B5EF4-FFF2-40B4-BE49-F238E27FC236}">
                <a16:creationId xmlns:a16="http://schemas.microsoft.com/office/drawing/2014/main" id="{64A39B0E-73AE-3C4B-BDD7-AD5D9021F4F6}"/>
              </a:ext>
            </a:extLst>
          </p:cNvPr>
          <p:cNvCxnSpPr>
            <a:stCxn id="22" idx="2"/>
          </p:cNvCxnSpPr>
          <p:nvPr/>
        </p:nvCxnSpPr>
        <p:spPr bwMode="auto">
          <a:xfrm>
            <a:off x="3199893" y="4215864"/>
            <a:ext cx="0" cy="130136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7" name="フリーフォーム 26">
            <a:extLst>
              <a:ext uri="{FF2B5EF4-FFF2-40B4-BE49-F238E27FC236}">
                <a16:creationId xmlns:a16="http://schemas.microsoft.com/office/drawing/2014/main" id="{5B6738D8-53AB-3A40-8E4B-4AC57B566527}"/>
              </a:ext>
            </a:extLst>
          </p:cNvPr>
          <p:cNvSpPr/>
          <p:nvPr/>
        </p:nvSpPr>
        <p:spPr bwMode="auto">
          <a:xfrm>
            <a:off x="3191069" y="4229878"/>
            <a:ext cx="1387151" cy="690465"/>
          </a:xfrm>
          <a:custGeom>
            <a:avLst/>
            <a:gdLst>
              <a:gd name="connsiteX0" fmla="*/ 1387151 w 1387151"/>
              <a:gd name="connsiteY0" fmla="*/ 0 h 690465"/>
              <a:gd name="connsiteX1" fmla="*/ 1387151 w 1387151"/>
              <a:gd name="connsiteY1" fmla="*/ 690465 h 690465"/>
              <a:gd name="connsiteX2" fmla="*/ 0 w 1387151"/>
              <a:gd name="connsiteY2" fmla="*/ 690465 h 690465"/>
            </a:gdLst>
            <a:ahLst/>
            <a:cxnLst>
              <a:cxn ang="0">
                <a:pos x="connsiteX0" y="connsiteY0"/>
              </a:cxn>
              <a:cxn ang="0">
                <a:pos x="connsiteX1" y="connsiteY1"/>
              </a:cxn>
              <a:cxn ang="0">
                <a:pos x="connsiteX2" y="connsiteY2"/>
              </a:cxn>
            </a:cxnLst>
            <a:rect l="l" t="t" r="r" b="b"/>
            <a:pathLst>
              <a:path w="1387151" h="690465">
                <a:moveTo>
                  <a:pt x="1387151" y="0"/>
                </a:moveTo>
                <a:lnTo>
                  <a:pt x="1387151" y="690465"/>
                </a:lnTo>
                <a:lnTo>
                  <a:pt x="0" y="690465"/>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583428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describes discussion items to prepare resolutions for Clause 11.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Hitoshi Morioka, SRC Software</a:t>
            </a:r>
            <a:endParaRPr lang="en-GB" dirty="0"/>
          </a:p>
        </p:txBody>
      </p:sp>
      <p:sp>
        <p:nvSpPr>
          <p:cNvPr id="4" name="Date Placeholder 3"/>
          <p:cNvSpPr>
            <a:spLocks noGrp="1"/>
          </p:cNvSpPr>
          <p:nvPr>
            <p:ph type="dt" idx="15"/>
          </p:nvPr>
        </p:nvSpPr>
        <p:spPr/>
        <p:txBody>
          <a:bodyPr/>
          <a:lstStyle/>
          <a:p>
            <a:r>
              <a:rPr lang="en-US" altLang="ja-JP"/>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A50DE-A179-A840-A64E-161E26C733C1}"/>
              </a:ext>
            </a:extLst>
          </p:cNvPr>
          <p:cNvSpPr>
            <a:spLocks noGrp="1"/>
          </p:cNvSpPr>
          <p:nvPr>
            <p:ph type="title"/>
          </p:nvPr>
        </p:nvSpPr>
        <p:spPr/>
        <p:txBody>
          <a:bodyPr/>
          <a:lstStyle/>
          <a:p>
            <a:r>
              <a:rPr lang="en-US" altLang="ja-JP" dirty="0"/>
              <a:t>Architecture description</a:t>
            </a:r>
            <a:endParaRPr kumimoji="1" lang="ja-JP" altLang="en-US"/>
          </a:p>
        </p:txBody>
      </p:sp>
      <p:graphicFrame>
        <p:nvGraphicFramePr>
          <p:cNvPr id="7" name="表 7">
            <a:extLst>
              <a:ext uri="{FF2B5EF4-FFF2-40B4-BE49-F238E27FC236}">
                <a16:creationId xmlns:a16="http://schemas.microsoft.com/office/drawing/2014/main" id="{61FFF198-BDDE-1B46-98C7-D097EF122BFF}"/>
              </a:ext>
            </a:extLst>
          </p:cNvPr>
          <p:cNvGraphicFramePr>
            <a:graphicFrameLocks noGrp="1"/>
          </p:cNvGraphicFramePr>
          <p:nvPr>
            <p:ph idx="1"/>
            <p:extLst>
              <p:ext uri="{D42A27DB-BD31-4B8C-83A1-F6EECF244321}">
                <p14:modId xmlns:p14="http://schemas.microsoft.com/office/powerpoint/2010/main" val="1596951689"/>
              </p:ext>
            </p:extLst>
          </p:nvPr>
        </p:nvGraphicFramePr>
        <p:xfrm>
          <a:off x="914400" y="1981200"/>
          <a:ext cx="10475384" cy="1376680"/>
        </p:xfrm>
        <a:graphic>
          <a:graphicData uri="http://schemas.openxmlformats.org/drawingml/2006/table">
            <a:tbl>
              <a:tblPr firstRow="1" bandRow="1">
                <a:tableStyleId>{F5AB1C69-6EDB-4FF4-983F-18BD219EF322}</a:tableStyleId>
              </a:tblPr>
              <a:tblGrid>
                <a:gridCol w="604720">
                  <a:extLst>
                    <a:ext uri="{9D8B030D-6E8A-4147-A177-3AD203B41FA5}">
                      <a16:colId xmlns:a16="http://schemas.microsoft.com/office/drawing/2014/main" val="2568832179"/>
                    </a:ext>
                  </a:extLst>
                </a:gridCol>
                <a:gridCol w="4935332">
                  <a:extLst>
                    <a:ext uri="{9D8B030D-6E8A-4147-A177-3AD203B41FA5}">
                      <a16:colId xmlns:a16="http://schemas.microsoft.com/office/drawing/2014/main" val="1057324228"/>
                    </a:ext>
                  </a:extLst>
                </a:gridCol>
                <a:gridCol w="4935332">
                  <a:extLst>
                    <a:ext uri="{9D8B030D-6E8A-4147-A177-3AD203B41FA5}">
                      <a16:colId xmlns:a16="http://schemas.microsoft.com/office/drawing/2014/main" val="246391426"/>
                    </a:ext>
                  </a:extLst>
                </a:gridCol>
              </a:tblGrid>
              <a:tr h="370840">
                <a:tc>
                  <a:txBody>
                    <a:bodyPr/>
                    <a:lstStyle/>
                    <a:p>
                      <a:r>
                        <a:rPr kumimoji="1" lang="en-US" altLang="ja-JP" sz="1200" dirty="0"/>
                        <a:t>CID</a:t>
                      </a:r>
                      <a:endParaRPr kumimoji="1" lang="ja-JP" altLang="en-US" sz="1200"/>
                    </a:p>
                  </a:txBody>
                  <a:tcPr/>
                </a:tc>
                <a:tc>
                  <a:txBody>
                    <a:bodyPr/>
                    <a:lstStyle/>
                    <a:p>
                      <a:r>
                        <a:rPr kumimoji="1" lang="en-US" altLang="ja-JP" sz="1200" dirty="0"/>
                        <a:t>Comment</a:t>
                      </a:r>
                      <a:endParaRPr kumimoji="1" lang="ja-JP" altLang="en-US" sz="1200"/>
                    </a:p>
                  </a:txBody>
                  <a:tcPr/>
                </a:tc>
                <a:tc>
                  <a:txBody>
                    <a:bodyPr/>
                    <a:lstStyle/>
                    <a:p>
                      <a:r>
                        <a:rPr kumimoji="1" lang="en-US" altLang="ja-JP" sz="1200" dirty="0"/>
                        <a:t>Proposed Change</a:t>
                      </a:r>
                      <a:endParaRPr kumimoji="1" lang="ja-JP" altLang="en-US" sz="1200"/>
                    </a:p>
                  </a:txBody>
                  <a:tcPr/>
                </a:tc>
                <a:extLst>
                  <a:ext uri="{0D108BD9-81ED-4DB2-BD59-A6C34878D82A}">
                    <a16:rowId xmlns:a16="http://schemas.microsoft.com/office/drawing/2014/main" val="3153709510"/>
                  </a:ext>
                </a:extLst>
              </a:tr>
              <a:tr h="370840">
                <a:tc>
                  <a:txBody>
                    <a:bodyPr/>
                    <a:lstStyle/>
                    <a:p>
                      <a:r>
                        <a:rPr kumimoji="1" lang="en-US" altLang="ja-JP" sz="1200" dirty="0"/>
                        <a:t>1409</a:t>
                      </a:r>
                      <a:endParaRPr kumimoji="1" lang="ja-JP" altLang="en-US" sz="1200"/>
                    </a:p>
                  </a:txBody>
                  <a:tcPr/>
                </a:tc>
                <a:tc>
                  <a:txBody>
                    <a:bodyPr/>
                    <a:lstStyle/>
                    <a:p>
                      <a:r>
                        <a:rPr kumimoji="1" lang="en-US" altLang="ja-JP" sz="1200" dirty="0" err="1"/>
                        <a:t>Rgw</a:t>
                      </a:r>
                      <a:r>
                        <a:rPr kumimoji="1" lang="en-US" altLang="ja-JP" sz="1200" dirty="0"/>
                        <a:t> The architecture for this feature is incomplete (making this draft really difficult to review). For </a:t>
                      </a:r>
                      <a:r>
                        <a:rPr kumimoji="1" lang="en-US" altLang="ja-JP" sz="1200" dirty="0" err="1"/>
                        <a:t>eBCS</a:t>
                      </a:r>
                      <a:r>
                        <a:rPr kumimoji="1" lang="en-US" altLang="ja-JP" sz="1200" dirty="0"/>
                        <a:t> procedures, some component of the MAC needs to manage these services and provide a protocol endpoint for setup, security and data transfer. Please define this component.</a:t>
                      </a:r>
                      <a:endParaRPr kumimoji="1" lang="ja-JP" altLang="en-US" sz="1200"/>
                    </a:p>
                  </a:txBody>
                  <a:tcPr/>
                </a:tc>
                <a:tc>
                  <a:txBody>
                    <a:bodyPr/>
                    <a:lstStyle/>
                    <a:p>
                      <a:r>
                        <a:rPr kumimoji="1" lang="en-US" altLang="ja-JP" sz="1200" dirty="0"/>
                        <a:t>Define a logical component in the AP (and possibly the STA) that acts as the </a:t>
                      </a:r>
                      <a:r>
                        <a:rPr kumimoji="1" lang="en-US" altLang="ja-JP" sz="1200" dirty="0" err="1"/>
                        <a:t>eBCS</a:t>
                      </a:r>
                      <a:r>
                        <a:rPr kumimoji="1" lang="en-US" altLang="ja-JP" sz="1200" dirty="0"/>
                        <a:t> service instance. It would encapsulate the broadcast traffic streams in </a:t>
                      </a:r>
                      <a:r>
                        <a:rPr kumimoji="1" lang="en-US" altLang="ja-JP" sz="1200" dirty="0" err="1"/>
                        <a:t>eBCS</a:t>
                      </a:r>
                      <a:r>
                        <a:rPr kumimoji="1" lang="en-US" altLang="ja-JP" sz="1200" dirty="0"/>
                        <a:t> frames, maintain the state of </a:t>
                      </a:r>
                      <a:r>
                        <a:rPr kumimoji="1" lang="en-US" altLang="ja-JP" sz="1200" dirty="0" err="1"/>
                        <a:t>eBCS</a:t>
                      </a:r>
                      <a:r>
                        <a:rPr kumimoji="1" lang="en-US" altLang="ja-JP" sz="1200" dirty="0"/>
                        <a:t> broadcasts, and on the AP side, forward or receive frames from the broadcast source or </a:t>
                      </a:r>
                      <a:r>
                        <a:rPr kumimoji="1" lang="en-US" altLang="ja-JP" sz="1200" dirty="0" err="1"/>
                        <a:t>destnation</a:t>
                      </a:r>
                      <a:r>
                        <a:rPr kumimoji="1" lang="en-US" altLang="ja-JP" sz="1200" dirty="0"/>
                        <a:t> in the network.</a:t>
                      </a:r>
                      <a:endParaRPr kumimoji="1" lang="ja-JP" altLang="en-US" sz="1200"/>
                    </a:p>
                  </a:txBody>
                  <a:tcPr/>
                </a:tc>
                <a:extLst>
                  <a:ext uri="{0D108BD9-81ED-4DB2-BD59-A6C34878D82A}">
                    <a16:rowId xmlns:a16="http://schemas.microsoft.com/office/drawing/2014/main" val="2784216039"/>
                  </a:ext>
                </a:extLst>
              </a:tr>
            </a:tbl>
          </a:graphicData>
        </a:graphic>
      </p:graphicFrame>
      <p:sp>
        <p:nvSpPr>
          <p:cNvPr id="4" name="スライド番号プレースホルダー 3">
            <a:extLst>
              <a:ext uri="{FF2B5EF4-FFF2-40B4-BE49-F238E27FC236}">
                <a16:creationId xmlns:a16="http://schemas.microsoft.com/office/drawing/2014/main" id="{F6D18E34-F9DC-1343-9CA3-EEDD81D829F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a:extLst>
              <a:ext uri="{FF2B5EF4-FFF2-40B4-BE49-F238E27FC236}">
                <a16:creationId xmlns:a16="http://schemas.microsoft.com/office/drawing/2014/main" id="{4D7716C1-AF06-9640-BAB8-7D0DD0746A9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958459A7-2352-7044-A2F4-116B9C20E286}"/>
              </a:ext>
            </a:extLst>
          </p:cNvPr>
          <p:cNvSpPr>
            <a:spLocks noGrp="1"/>
          </p:cNvSpPr>
          <p:nvPr>
            <p:ph type="dt" idx="15"/>
          </p:nvPr>
        </p:nvSpPr>
        <p:spPr/>
        <p:txBody>
          <a:bodyPr/>
          <a:lstStyle/>
          <a:p>
            <a:r>
              <a:rPr lang="en-US" altLang="ja-JP"/>
              <a:t>May 2021</a:t>
            </a:r>
            <a:endParaRPr lang="en-GB" dirty="0"/>
          </a:p>
        </p:txBody>
      </p:sp>
      <p:sp>
        <p:nvSpPr>
          <p:cNvPr id="8" name="テキスト ボックス 7">
            <a:extLst>
              <a:ext uri="{FF2B5EF4-FFF2-40B4-BE49-F238E27FC236}">
                <a16:creationId xmlns:a16="http://schemas.microsoft.com/office/drawing/2014/main" id="{E312D249-F3FE-724B-B91A-C3AEFDF4BAD5}"/>
              </a:ext>
            </a:extLst>
          </p:cNvPr>
          <p:cNvSpPr txBox="1"/>
          <p:nvPr/>
        </p:nvSpPr>
        <p:spPr>
          <a:xfrm>
            <a:off x="929217" y="3861048"/>
            <a:ext cx="6513193" cy="923330"/>
          </a:xfrm>
          <a:prstGeom prst="rect">
            <a:avLst/>
          </a:prstGeom>
          <a:noFill/>
        </p:spPr>
        <p:txBody>
          <a:bodyPr wrap="none" rtlCol="0">
            <a:spAutoFit/>
          </a:bodyPr>
          <a:lstStyle/>
          <a:p>
            <a:r>
              <a:rPr kumimoji="1" lang="en-US" altLang="ja-JP" sz="1800" strike="sngStrike" dirty="0">
                <a:solidFill>
                  <a:schemeClr val="tx1"/>
                </a:solidFill>
              </a:rPr>
              <a:t>Describe architecture in 11.100.2.1 for DL and in 11.100.3.1 for UL.</a:t>
            </a:r>
          </a:p>
          <a:p>
            <a:endParaRPr kumimoji="1" lang="en-US" altLang="ja-JP" sz="1800" dirty="0">
              <a:solidFill>
                <a:schemeClr val="tx1"/>
              </a:solidFill>
            </a:endParaRPr>
          </a:p>
          <a:p>
            <a:r>
              <a:rPr kumimoji="1" lang="en-US" altLang="ja-JP" sz="1800" dirty="0">
                <a:solidFill>
                  <a:schemeClr val="tx1"/>
                </a:solidFill>
              </a:rPr>
              <a:t>Clause 4.5.x</a:t>
            </a:r>
          </a:p>
        </p:txBody>
      </p:sp>
    </p:spTree>
    <p:extLst>
      <p:ext uri="{BB962C8B-B14F-4D97-AF65-F5344CB8AC3E}">
        <p14:creationId xmlns:p14="http://schemas.microsoft.com/office/powerpoint/2010/main" val="2043625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A50DE-A179-A840-A64E-161E26C733C1}"/>
              </a:ext>
            </a:extLst>
          </p:cNvPr>
          <p:cNvSpPr>
            <a:spLocks noGrp="1"/>
          </p:cNvSpPr>
          <p:nvPr>
            <p:ph type="title"/>
          </p:nvPr>
        </p:nvSpPr>
        <p:spPr/>
        <p:txBody>
          <a:bodyPr/>
          <a:lstStyle/>
          <a:p>
            <a:r>
              <a:rPr lang="en-US" altLang="ja-JP" dirty="0"/>
              <a:t>S1G and DMG</a:t>
            </a:r>
            <a:endParaRPr kumimoji="1" lang="ja-JP" altLang="en-US"/>
          </a:p>
        </p:txBody>
      </p:sp>
      <p:graphicFrame>
        <p:nvGraphicFramePr>
          <p:cNvPr id="7" name="表 7">
            <a:extLst>
              <a:ext uri="{FF2B5EF4-FFF2-40B4-BE49-F238E27FC236}">
                <a16:creationId xmlns:a16="http://schemas.microsoft.com/office/drawing/2014/main" id="{61FFF198-BDDE-1B46-98C7-D097EF122BFF}"/>
              </a:ext>
            </a:extLst>
          </p:cNvPr>
          <p:cNvGraphicFramePr>
            <a:graphicFrameLocks noGrp="1"/>
          </p:cNvGraphicFramePr>
          <p:nvPr>
            <p:ph idx="1"/>
            <p:extLst>
              <p:ext uri="{D42A27DB-BD31-4B8C-83A1-F6EECF244321}">
                <p14:modId xmlns:p14="http://schemas.microsoft.com/office/powerpoint/2010/main" val="3786384057"/>
              </p:ext>
            </p:extLst>
          </p:nvPr>
        </p:nvGraphicFramePr>
        <p:xfrm>
          <a:off x="914400" y="1981200"/>
          <a:ext cx="10475384" cy="1925320"/>
        </p:xfrm>
        <a:graphic>
          <a:graphicData uri="http://schemas.openxmlformats.org/drawingml/2006/table">
            <a:tbl>
              <a:tblPr firstRow="1" bandRow="1">
                <a:tableStyleId>{F5AB1C69-6EDB-4FF4-983F-18BD219EF322}</a:tableStyleId>
              </a:tblPr>
              <a:tblGrid>
                <a:gridCol w="604720">
                  <a:extLst>
                    <a:ext uri="{9D8B030D-6E8A-4147-A177-3AD203B41FA5}">
                      <a16:colId xmlns:a16="http://schemas.microsoft.com/office/drawing/2014/main" val="2568832179"/>
                    </a:ext>
                  </a:extLst>
                </a:gridCol>
                <a:gridCol w="4935332">
                  <a:extLst>
                    <a:ext uri="{9D8B030D-6E8A-4147-A177-3AD203B41FA5}">
                      <a16:colId xmlns:a16="http://schemas.microsoft.com/office/drawing/2014/main" val="1057324228"/>
                    </a:ext>
                  </a:extLst>
                </a:gridCol>
                <a:gridCol w="4935332">
                  <a:extLst>
                    <a:ext uri="{9D8B030D-6E8A-4147-A177-3AD203B41FA5}">
                      <a16:colId xmlns:a16="http://schemas.microsoft.com/office/drawing/2014/main" val="246391426"/>
                    </a:ext>
                  </a:extLst>
                </a:gridCol>
              </a:tblGrid>
              <a:tr h="370840">
                <a:tc>
                  <a:txBody>
                    <a:bodyPr/>
                    <a:lstStyle/>
                    <a:p>
                      <a:r>
                        <a:rPr kumimoji="1" lang="en-US" altLang="ja-JP" sz="1200" dirty="0"/>
                        <a:t>CID</a:t>
                      </a:r>
                      <a:endParaRPr kumimoji="1" lang="ja-JP" altLang="en-US" sz="1200"/>
                    </a:p>
                  </a:txBody>
                  <a:tcPr/>
                </a:tc>
                <a:tc>
                  <a:txBody>
                    <a:bodyPr/>
                    <a:lstStyle/>
                    <a:p>
                      <a:r>
                        <a:rPr kumimoji="1" lang="en-US" altLang="ja-JP" sz="1200" dirty="0"/>
                        <a:t>Comment</a:t>
                      </a:r>
                      <a:endParaRPr kumimoji="1" lang="ja-JP" altLang="en-US" sz="1200"/>
                    </a:p>
                  </a:txBody>
                  <a:tcPr/>
                </a:tc>
                <a:tc>
                  <a:txBody>
                    <a:bodyPr/>
                    <a:lstStyle/>
                    <a:p>
                      <a:r>
                        <a:rPr kumimoji="1" lang="en-US" altLang="ja-JP" sz="1200" dirty="0"/>
                        <a:t>Proposed Change</a:t>
                      </a:r>
                      <a:endParaRPr kumimoji="1" lang="ja-JP" altLang="en-US" sz="1200"/>
                    </a:p>
                  </a:txBody>
                  <a:tcPr/>
                </a:tc>
                <a:extLst>
                  <a:ext uri="{0D108BD9-81ED-4DB2-BD59-A6C34878D82A}">
                    <a16:rowId xmlns:a16="http://schemas.microsoft.com/office/drawing/2014/main" val="3153709510"/>
                  </a:ext>
                </a:extLst>
              </a:tr>
              <a:tr h="370840">
                <a:tc>
                  <a:txBody>
                    <a:bodyPr/>
                    <a:lstStyle/>
                    <a:p>
                      <a:r>
                        <a:rPr kumimoji="1" lang="en-US" altLang="ja-JP" sz="1200" dirty="0"/>
                        <a:t>1203</a:t>
                      </a:r>
                    </a:p>
                  </a:txBody>
                  <a:tcPr/>
                </a:tc>
                <a:tc>
                  <a:txBody>
                    <a:bodyPr/>
                    <a:lstStyle/>
                    <a:p>
                      <a:r>
                        <a:rPr kumimoji="1" lang="en-US" altLang="ja-JP" sz="1200" dirty="0"/>
                        <a:t>Why would </a:t>
                      </a:r>
                      <a:r>
                        <a:rPr kumimoji="1" lang="en-US" altLang="ja-JP" sz="1200" dirty="0" err="1"/>
                        <a:t>eBCS</a:t>
                      </a:r>
                      <a:r>
                        <a:rPr kumimoji="1" lang="en-US" altLang="ja-JP" sz="1200" dirty="0"/>
                        <a:t> not be allowed in S1G?</a:t>
                      </a:r>
                      <a:endParaRPr kumimoji="1" lang="ja-JP" altLang="en-US" sz="1200"/>
                    </a:p>
                  </a:txBody>
                  <a:tcPr/>
                </a:tc>
                <a:tc>
                  <a:txBody>
                    <a:bodyPr/>
                    <a:lstStyle/>
                    <a:p>
                      <a:r>
                        <a:rPr kumimoji="1" lang="en-US" altLang="ja-JP" sz="1200" dirty="0"/>
                        <a:t>Replace "</a:t>
                      </a:r>
                      <a:r>
                        <a:rPr kumimoji="1" lang="en-US" altLang="ja-JP" sz="1200" dirty="0" err="1"/>
                        <a:t>eBCS</a:t>
                      </a:r>
                      <a:r>
                        <a:rPr kumimoji="1" lang="en-US" altLang="ja-JP" sz="1200" dirty="0"/>
                        <a:t> is only supported in a non-DMG non-S1G infrastructure BSS" with "</a:t>
                      </a:r>
                      <a:r>
                        <a:rPr kumimoji="1" lang="en-US" altLang="ja-JP" sz="1200" dirty="0" err="1"/>
                        <a:t>eBCS</a:t>
                      </a:r>
                      <a:r>
                        <a:rPr kumimoji="1" lang="en-US" altLang="ja-JP" sz="1200" dirty="0"/>
                        <a:t> is only supported in a non-DMG infrastructure BSS".</a:t>
                      </a:r>
                      <a:endParaRPr kumimoji="1" lang="ja-JP" altLang="en-US" sz="1200"/>
                    </a:p>
                  </a:txBody>
                  <a:tcPr/>
                </a:tc>
                <a:extLst>
                  <a:ext uri="{0D108BD9-81ED-4DB2-BD59-A6C34878D82A}">
                    <a16:rowId xmlns:a16="http://schemas.microsoft.com/office/drawing/2014/main" val="1786237149"/>
                  </a:ext>
                </a:extLst>
              </a:tr>
              <a:tr h="370840">
                <a:tc>
                  <a:txBody>
                    <a:bodyPr/>
                    <a:lstStyle/>
                    <a:p>
                      <a:r>
                        <a:rPr kumimoji="1" lang="en-US" altLang="ja-JP" sz="1200" dirty="0"/>
                        <a:t>1470</a:t>
                      </a:r>
                      <a:endParaRPr kumimoji="1" lang="ja-JP" altLang="en-US" sz="1200"/>
                    </a:p>
                  </a:txBody>
                  <a:tcPr/>
                </a:tc>
                <a:tc>
                  <a:txBody>
                    <a:bodyPr/>
                    <a:lstStyle/>
                    <a:p>
                      <a:r>
                        <a:rPr kumimoji="1" lang="en-US" altLang="ja-JP" sz="1200" dirty="0"/>
                        <a:t>The sentence states that </a:t>
                      </a:r>
                      <a:r>
                        <a:rPr kumimoji="1" lang="en-US" altLang="ja-JP" sz="1200" dirty="0" err="1"/>
                        <a:t>eBCS</a:t>
                      </a:r>
                      <a:r>
                        <a:rPr kumimoji="1" lang="en-US" altLang="ja-JP" sz="1200" dirty="0"/>
                        <a:t> is not supported for 60 GHz and sub 1 GHZ operation. Why not?</a:t>
                      </a:r>
                      <a:endParaRPr kumimoji="1" lang="ja-JP" altLang="en-US" sz="1200"/>
                    </a:p>
                  </a:txBody>
                  <a:tcPr/>
                </a:tc>
                <a:tc>
                  <a:txBody>
                    <a:bodyPr/>
                    <a:lstStyle/>
                    <a:p>
                      <a:r>
                        <a:rPr kumimoji="1" lang="en-US" altLang="ja-JP" sz="1200" dirty="0"/>
                        <a:t>Delete the cited sentence. New text needs to be added to the draft to describe </a:t>
                      </a:r>
                      <a:r>
                        <a:rPr kumimoji="1" lang="en-US" altLang="ja-JP" sz="1200" dirty="0" err="1"/>
                        <a:t>eBCS</a:t>
                      </a:r>
                      <a:r>
                        <a:rPr kumimoji="1" lang="en-US" altLang="ja-JP" sz="1200" dirty="0"/>
                        <a:t> operation in both the 60 GHz and sub 1 GHz bands.</a:t>
                      </a:r>
                      <a:endParaRPr kumimoji="1" lang="ja-JP" altLang="en-US" sz="1200"/>
                    </a:p>
                  </a:txBody>
                  <a:tcPr/>
                </a:tc>
                <a:extLst>
                  <a:ext uri="{0D108BD9-81ED-4DB2-BD59-A6C34878D82A}">
                    <a16:rowId xmlns:a16="http://schemas.microsoft.com/office/drawing/2014/main" val="1143484632"/>
                  </a:ext>
                </a:extLst>
              </a:tr>
              <a:tr h="370840">
                <a:tc>
                  <a:txBody>
                    <a:bodyPr/>
                    <a:lstStyle/>
                    <a:p>
                      <a:r>
                        <a:rPr kumimoji="1" lang="en-US" altLang="ja-JP" sz="1200" dirty="0"/>
                        <a:t>1628</a:t>
                      </a:r>
                      <a:endParaRPr kumimoji="1" lang="ja-JP" altLang="en-US" sz="1200"/>
                    </a:p>
                  </a:txBody>
                  <a:tcPr/>
                </a:tc>
                <a:tc>
                  <a:txBody>
                    <a:bodyPr/>
                    <a:lstStyle/>
                    <a:p>
                      <a:r>
                        <a:rPr kumimoji="1" lang="en-US" altLang="ja-JP" sz="1200" dirty="0"/>
                        <a:t>"This subclause describes </a:t>
                      </a:r>
                      <a:r>
                        <a:rPr kumimoji="1" lang="en-US" altLang="ja-JP" sz="1200" dirty="0" err="1"/>
                        <a:t>eBCS</a:t>
                      </a:r>
                      <a:r>
                        <a:rPr kumimoji="1" lang="en-US" altLang="ja-JP" sz="1200" dirty="0"/>
                        <a:t> procedures that are used for </a:t>
                      </a:r>
                      <a:r>
                        <a:rPr kumimoji="1" lang="en-US" altLang="ja-JP" sz="1200" dirty="0" err="1"/>
                        <a:t>eBCS</a:t>
                      </a:r>
                      <a:r>
                        <a:rPr kumimoji="1" lang="en-US" altLang="ja-JP" sz="1200" dirty="0"/>
                        <a:t> STAs. </a:t>
                      </a:r>
                      <a:r>
                        <a:rPr kumimoji="1" lang="en-US" altLang="ja-JP" sz="1200" dirty="0" err="1"/>
                        <a:t>eBCS</a:t>
                      </a:r>
                      <a:r>
                        <a:rPr kumimoji="1" lang="en-US" altLang="ja-JP" sz="1200" dirty="0"/>
                        <a:t> is only supported in a non-DMG non-S1G infrastructure BSS."</a:t>
                      </a:r>
                    </a:p>
                    <a:p>
                      <a:r>
                        <a:rPr kumimoji="1" lang="en-US" altLang="ja-JP" sz="1200" dirty="0"/>
                        <a:t>Not sure why S1G infrastructure BSS cannot support </a:t>
                      </a:r>
                      <a:r>
                        <a:rPr kumimoji="1" lang="en-US" altLang="ja-JP" sz="1200" dirty="0" err="1"/>
                        <a:t>eBCS</a:t>
                      </a:r>
                      <a:r>
                        <a:rPr kumimoji="1" lang="en-US" altLang="ja-JP" sz="1200" dirty="0"/>
                        <a:t> feature.</a:t>
                      </a:r>
                      <a:endParaRPr kumimoji="1" lang="ja-JP" altLang="en-US" sz="1200"/>
                    </a:p>
                  </a:txBody>
                  <a:tcPr/>
                </a:tc>
                <a:tc>
                  <a:txBody>
                    <a:bodyPr/>
                    <a:lstStyle/>
                    <a:p>
                      <a:r>
                        <a:rPr kumimoji="1" lang="en-US" altLang="ja-JP" sz="1200" dirty="0"/>
                        <a:t>Remove the "non-S1G"</a:t>
                      </a:r>
                      <a:endParaRPr kumimoji="1" lang="ja-JP" altLang="en-US" sz="1200"/>
                    </a:p>
                  </a:txBody>
                  <a:tcPr/>
                </a:tc>
                <a:extLst>
                  <a:ext uri="{0D108BD9-81ED-4DB2-BD59-A6C34878D82A}">
                    <a16:rowId xmlns:a16="http://schemas.microsoft.com/office/drawing/2014/main" val="2519193941"/>
                  </a:ext>
                </a:extLst>
              </a:tr>
            </a:tbl>
          </a:graphicData>
        </a:graphic>
      </p:graphicFrame>
      <p:sp>
        <p:nvSpPr>
          <p:cNvPr id="4" name="スライド番号プレースホルダー 3">
            <a:extLst>
              <a:ext uri="{FF2B5EF4-FFF2-40B4-BE49-F238E27FC236}">
                <a16:creationId xmlns:a16="http://schemas.microsoft.com/office/drawing/2014/main" id="{F6D18E34-F9DC-1343-9CA3-EEDD81D829F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a:extLst>
              <a:ext uri="{FF2B5EF4-FFF2-40B4-BE49-F238E27FC236}">
                <a16:creationId xmlns:a16="http://schemas.microsoft.com/office/drawing/2014/main" id="{4D7716C1-AF06-9640-BAB8-7D0DD0746A9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958459A7-2352-7044-A2F4-116B9C20E286}"/>
              </a:ext>
            </a:extLst>
          </p:cNvPr>
          <p:cNvSpPr>
            <a:spLocks noGrp="1"/>
          </p:cNvSpPr>
          <p:nvPr>
            <p:ph type="dt" idx="15"/>
          </p:nvPr>
        </p:nvSpPr>
        <p:spPr/>
        <p:txBody>
          <a:bodyPr/>
          <a:lstStyle/>
          <a:p>
            <a:r>
              <a:rPr lang="en-US" altLang="ja-JP"/>
              <a:t>May 2021</a:t>
            </a:r>
            <a:endParaRPr lang="en-GB" dirty="0"/>
          </a:p>
        </p:txBody>
      </p:sp>
      <p:sp>
        <p:nvSpPr>
          <p:cNvPr id="8" name="テキスト ボックス 7">
            <a:extLst>
              <a:ext uri="{FF2B5EF4-FFF2-40B4-BE49-F238E27FC236}">
                <a16:creationId xmlns:a16="http://schemas.microsoft.com/office/drawing/2014/main" id="{0DA4FB1D-3A3F-8847-8262-004E8F5E8016}"/>
              </a:ext>
            </a:extLst>
          </p:cNvPr>
          <p:cNvSpPr txBox="1"/>
          <p:nvPr/>
        </p:nvSpPr>
        <p:spPr>
          <a:xfrm>
            <a:off x="839416" y="4156463"/>
            <a:ext cx="6027612" cy="1815882"/>
          </a:xfrm>
          <a:prstGeom prst="rect">
            <a:avLst/>
          </a:prstGeom>
          <a:noFill/>
        </p:spPr>
        <p:txBody>
          <a:bodyPr wrap="none" rtlCol="0">
            <a:spAutoFit/>
          </a:bodyPr>
          <a:lstStyle/>
          <a:p>
            <a:r>
              <a:rPr kumimoji="1" lang="en-US" altLang="ja-JP" sz="1600" dirty="0">
                <a:solidFill>
                  <a:schemeClr val="tx1"/>
                </a:solidFill>
              </a:rPr>
              <a:t>“</a:t>
            </a:r>
            <a:r>
              <a:rPr kumimoji="1" lang="en-US" altLang="ja-JP" sz="1600" strike="sngStrike" dirty="0">
                <a:solidFill>
                  <a:schemeClr val="tx1"/>
                </a:solidFill>
              </a:rPr>
              <a:t>EBCS is only supported in a non-DMG non-S1G infrastructure BSS</a:t>
            </a:r>
            <a:r>
              <a:rPr kumimoji="1" lang="en-US" altLang="ja-JP" sz="1600" dirty="0">
                <a:solidFill>
                  <a:schemeClr val="tx1"/>
                </a:solidFill>
              </a:rPr>
              <a:t>.”</a:t>
            </a:r>
          </a:p>
          <a:p>
            <a:endParaRPr kumimoji="1" lang="en-US" altLang="ja-JP" sz="1600" dirty="0">
              <a:solidFill>
                <a:schemeClr val="tx1"/>
              </a:solidFill>
            </a:endParaRPr>
          </a:p>
          <a:p>
            <a:r>
              <a:rPr kumimoji="1" lang="en-US" altLang="ja-JP" sz="1600" dirty="0">
                <a:solidFill>
                  <a:schemeClr val="tx1"/>
                </a:solidFill>
              </a:rPr>
              <a:t>S1G: For sensor use case?</a:t>
            </a:r>
          </a:p>
          <a:p>
            <a:r>
              <a:rPr kumimoji="1" lang="en-US" altLang="ja-JP" sz="1600" dirty="0">
                <a:solidFill>
                  <a:schemeClr val="tx1"/>
                </a:solidFill>
              </a:rPr>
              <a:t>DMG: DMG is “directional”. It is not suitable for broadcast.</a:t>
            </a:r>
          </a:p>
          <a:p>
            <a:endParaRPr kumimoji="1" lang="en-US" altLang="ja-JP" sz="1600" dirty="0">
              <a:solidFill>
                <a:schemeClr val="tx1"/>
              </a:solidFill>
            </a:endParaRPr>
          </a:p>
          <a:p>
            <a:r>
              <a:rPr kumimoji="1" lang="en-US" altLang="ja-JP" sz="1600" dirty="0">
                <a:solidFill>
                  <a:schemeClr val="tx1"/>
                </a:solidFill>
              </a:rPr>
              <a:t>check excluding any PHY mode</a:t>
            </a:r>
          </a:p>
          <a:p>
            <a:r>
              <a:rPr kumimoji="1" lang="en-US" altLang="ja-JP" sz="1600" dirty="0">
                <a:solidFill>
                  <a:schemeClr val="tx1"/>
                </a:solidFill>
              </a:rPr>
              <a:t>check specific wording</a:t>
            </a:r>
            <a:endParaRPr kumimoji="1" lang="ja-JP" altLang="en-US" sz="1600">
              <a:solidFill>
                <a:schemeClr val="tx1"/>
              </a:solidFill>
            </a:endParaRPr>
          </a:p>
        </p:txBody>
      </p:sp>
    </p:spTree>
    <p:extLst>
      <p:ext uri="{BB962C8B-B14F-4D97-AF65-F5344CB8AC3E}">
        <p14:creationId xmlns:p14="http://schemas.microsoft.com/office/powerpoint/2010/main" val="3459615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A50DE-A179-A840-A64E-161E26C733C1}"/>
              </a:ext>
            </a:extLst>
          </p:cNvPr>
          <p:cNvSpPr>
            <a:spLocks noGrp="1"/>
          </p:cNvSpPr>
          <p:nvPr>
            <p:ph type="title"/>
          </p:nvPr>
        </p:nvSpPr>
        <p:spPr/>
        <p:txBody>
          <a:bodyPr/>
          <a:lstStyle/>
          <a:p>
            <a:r>
              <a:rPr lang="en-US" altLang="ja-JP" dirty="0"/>
              <a:t>OCB or Public Action frame</a:t>
            </a:r>
            <a:endParaRPr kumimoji="1" lang="ja-JP" altLang="en-US"/>
          </a:p>
        </p:txBody>
      </p:sp>
      <p:graphicFrame>
        <p:nvGraphicFramePr>
          <p:cNvPr id="7" name="表 7">
            <a:extLst>
              <a:ext uri="{FF2B5EF4-FFF2-40B4-BE49-F238E27FC236}">
                <a16:creationId xmlns:a16="http://schemas.microsoft.com/office/drawing/2014/main" id="{61FFF198-BDDE-1B46-98C7-D097EF122BFF}"/>
              </a:ext>
            </a:extLst>
          </p:cNvPr>
          <p:cNvGraphicFramePr>
            <a:graphicFrameLocks noGrp="1"/>
          </p:cNvGraphicFramePr>
          <p:nvPr>
            <p:ph idx="1"/>
            <p:extLst>
              <p:ext uri="{D42A27DB-BD31-4B8C-83A1-F6EECF244321}">
                <p14:modId xmlns:p14="http://schemas.microsoft.com/office/powerpoint/2010/main" val="2206670768"/>
              </p:ext>
            </p:extLst>
          </p:nvPr>
        </p:nvGraphicFramePr>
        <p:xfrm>
          <a:off x="914400" y="1981200"/>
          <a:ext cx="10475384" cy="2016760"/>
        </p:xfrm>
        <a:graphic>
          <a:graphicData uri="http://schemas.openxmlformats.org/drawingml/2006/table">
            <a:tbl>
              <a:tblPr firstRow="1" bandRow="1">
                <a:tableStyleId>{F5AB1C69-6EDB-4FF4-983F-18BD219EF322}</a:tableStyleId>
              </a:tblPr>
              <a:tblGrid>
                <a:gridCol w="604720">
                  <a:extLst>
                    <a:ext uri="{9D8B030D-6E8A-4147-A177-3AD203B41FA5}">
                      <a16:colId xmlns:a16="http://schemas.microsoft.com/office/drawing/2014/main" val="2568832179"/>
                    </a:ext>
                  </a:extLst>
                </a:gridCol>
                <a:gridCol w="4935332">
                  <a:extLst>
                    <a:ext uri="{9D8B030D-6E8A-4147-A177-3AD203B41FA5}">
                      <a16:colId xmlns:a16="http://schemas.microsoft.com/office/drawing/2014/main" val="1057324228"/>
                    </a:ext>
                  </a:extLst>
                </a:gridCol>
                <a:gridCol w="4935332">
                  <a:extLst>
                    <a:ext uri="{9D8B030D-6E8A-4147-A177-3AD203B41FA5}">
                      <a16:colId xmlns:a16="http://schemas.microsoft.com/office/drawing/2014/main" val="246391426"/>
                    </a:ext>
                  </a:extLst>
                </a:gridCol>
              </a:tblGrid>
              <a:tr h="370840">
                <a:tc>
                  <a:txBody>
                    <a:bodyPr/>
                    <a:lstStyle/>
                    <a:p>
                      <a:r>
                        <a:rPr kumimoji="1" lang="en-US" altLang="ja-JP" sz="1200" dirty="0"/>
                        <a:t>CID</a:t>
                      </a:r>
                      <a:endParaRPr kumimoji="1" lang="ja-JP" altLang="en-US" sz="1200"/>
                    </a:p>
                  </a:txBody>
                  <a:tcPr/>
                </a:tc>
                <a:tc>
                  <a:txBody>
                    <a:bodyPr/>
                    <a:lstStyle/>
                    <a:p>
                      <a:r>
                        <a:rPr kumimoji="1" lang="en-US" altLang="ja-JP" sz="1200" dirty="0"/>
                        <a:t>Comment</a:t>
                      </a:r>
                      <a:endParaRPr kumimoji="1" lang="ja-JP" altLang="en-US" sz="1200"/>
                    </a:p>
                  </a:txBody>
                  <a:tcPr/>
                </a:tc>
                <a:tc>
                  <a:txBody>
                    <a:bodyPr/>
                    <a:lstStyle/>
                    <a:p>
                      <a:r>
                        <a:rPr kumimoji="1" lang="en-US" altLang="ja-JP" sz="1200" dirty="0"/>
                        <a:t>Proposed Change</a:t>
                      </a:r>
                      <a:endParaRPr kumimoji="1" lang="ja-JP" altLang="en-US" sz="1200"/>
                    </a:p>
                  </a:txBody>
                  <a:tcPr/>
                </a:tc>
                <a:extLst>
                  <a:ext uri="{0D108BD9-81ED-4DB2-BD59-A6C34878D82A}">
                    <a16:rowId xmlns:a16="http://schemas.microsoft.com/office/drawing/2014/main" val="3153709510"/>
                  </a:ext>
                </a:extLst>
              </a:tr>
              <a:tr h="370840">
                <a:tc>
                  <a:txBody>
                    <a:bodyPr/>
                    <a:lstStyle/>
                    <a:p>
                      <a:r>
                        <a:rPr kumimoji="1" lang="en-US" altLang="ja-JP" sz="1200" dirty="0"/>
                        <a:t>1412</a:t>
                      </a:r>
                      <a:endParaRPr kumimoji="1" lang="ja-JP" altLang="en-US" sz="1200"/>
                    </a:p>
                  </a:txBody>
                  <a:tcPr/>
                </a:tc>
                <a:tc>
                  <a:txBody>
                    <a:bodyPr/>
                    <a:lstStyle/>
                    <a:p>
                      <a:r>
                        <a:rPr kumimoji="1" lang="en-US" altLang="ja-JP" sz="1200" dirty="0"/>
                        <a:t>Its not clear to me why </a:t>
                      </a:r>
                      <a:r>
                        <a:rPr kumimoji="1" lang="en-US" altLang="ja-JP" sz="1200" dirty="0" err="1"/>
                        <a:t>eBCS</a:t>
                      </a:r>
                      <a:r>
                        <a:rPr kumimoji="1" lang="en-US" altLang="ja-JP" sz="1200" dirty="0"/>
                        <a:t> DL procedures use data frames but </a:t>
                      </a:r>
                      <a:r>
                        <a:rPr kumimoji="1" lang="en-US" altLang="ja-JP" sz="1200" dirty="0" err="1"/>
                        <a:t>eBCS</a:t>
                      </a:r>
                      <a:r>
                        <a:rPr kumimoji="1" lang="en-US" altLang="ja-JP" sz="1200" dirty="0"/>
                        <a:t> UL procedures use action frames. Given that these frames originate and terminate at the AP and never are bridged to the LAN, it would make more sense to define an Action frame that could be used for either UL or DL. This would also make security protocols easier to define.</a:t>
                      </a:r>
                      <a:endParaRPr kumimoji="1" lang="ja-JP" altLang="en-US" sz="1200"/>
                    </a:p>
                  </a:txBody>
                  <a:tcPr/>
                </a:tc>
                <a:tc>
                  <a:txBody>
                    <a:bodyPr/>
                    <a:lstStyle/>
                    <a:p>
                      <a:r>
                        <a:rPr kumimoji="1" lang="en-US" altLang="ja-JP" sz="1200" dirty="0"/>
                        <a:t>Define both uplink and downlink to use the </a:t>
                      </a:r>
                      <a:r>
                        <a:rPr kumimoji="1" lang="en-US" altLang="ja-JP" sz="1200" dirty="0" err="1"/>
                        <a:t>eBCS</a:t>
                      </a:r>
                      <a:r>
                        <a:rPr kumimoji="1" lang="en-US" altLang="ja-JP" sz="1200" dirty="0"/>
                        <a:t> frame (given that this information is proxied by an AP anyway. If the use of data frames is absolutely necessary, the 802.11 </a:t>
                      </a:r>
                      <a:r>
                        <a:rPr kumimoji="1" lang="en-US" altLang="ja-JP" sz="1200" dirty="0" err="1"/>
                        <a:t>stnadard</a:t>
                      </a:r>
                      <a:r>
                        <a:rPr kumimoji="1" lang="en-US" altLang="ja-JP" sz="1200" dirty="0"/>
                        <a:t> defines OCB operations which accomplish this task.</a:t>
                      </a:r>
                      <a:endParaRPr kumimoji="1" lang="ja-JP" altLang="en-US" sz="1200"/>
                    </a:p>
                  </a:txBody>
                  <a:tcPr/>
                </a:tc>
                <a:extLst>
                  <a:ext uri="{0D108BD9-81ED-4DB2-BD59-A6C34878D82A}">
                    <a16:rowId xmlns:a16="http://schemas.microsoft.com/office/drawing/2014/main" val="2519193941"/>
                  </a:ext>
                </a:extLst>
              </a:tr>
              <a:tr h="370840">
                <a:tc>
                  <a:txBody>
                    <a:bodyPr/>
                    <a:lstStyle/>
                    <a:p>
                      <a:r>
                        <a:rPr kumimoji="1" lang="en-US" altLang="ja-JP" sz="1200" dirty="0"/>
                        <a:t>1415</a:t>
                      </a:r>
                      <a:endParaRPr kumimoji="1" lang="ja-JP" altLang="en-US" sz="1200"/>
                    </a:p>
                  </a:txBody>
                  <a:tcPr/>
                </a:tc>
                <a:tc>
                  <a:txBody>
                    <a:bodyPr/>
                    <a:lstStyle/>
                    <a:p>
                      <a:r>
                        <a:rPr kumimoji="1" lang="en-US" altLang="ja-JP" sz="1200" dirty="0"/>
                        <a:t>If the AP is sending data frames, how is this different from OCB? The AP?</a:t>
                      </a:r>
                      <a:endParaRPr kumimoji="1" lang="ja-JP" altLang="en-US" sz="1200"/>
                    </a:p>
                  </a:txBody>
                  <a:tcPr/>
                </a:tc>
                <a:tc>
                  <a:txBody>
                    <a:bodyPr/>
                    <a:lstStyle/>
                    <a:p>
                      <a:r>
                        <a:rPr kumimoji="1" lang="en-US" altLang="ja-JP" sz="1200" dirty="0"/>
                        <a:t>If </a:t>
                      </a:r>
                      <a:r>
                        <a:rPr kumimoji="1" lang="en-US" altLang="ja-JP" sz="1200" dirty="0" err="1"/>
                        <a:t>eBCS</a:t>
                      </a:r>
                      <a:r>
                        <a:rPr kumimoji="1" lang="en-US" altLang="ja-JP" sz="1200" dirty="0"/>
                        <a:t> DL uses data frames, if they are part of the BSS they would be no different from other data frames. If they are not part of the BSS, they should be defined as OCB frames.</a:t>
                      </a:r>
                      <a:endParaRPr kumimoji="1" lang="ja-JP" altLang="en-US" sz="1200"/>
                    </a:p>
                  </a:txBody>
                  <a:tcPr/>
                </a:tc>
                <a:extLst>
                  <a:ext uri="{0D108BD9-81ED-4DB2-BD59-A6C34878D82A}">
                    <a16:rowId xmlns:a16="http://schemas.microsoft.com/office/drawing/2014/main" val="54517728"/>
                  </a:ext>
                </a:extLst>
              </a:tr>
            </a:tbl>
          </a:graphicData>
        </a:graphic>
      </p:graphicFrame>
      <p:sp>
        <p:nvSpPr>
          <p:cNvPr id="4" name="スライド番号プレースホルダー 3">
            <a:extLst>
              <a:ext uri="{FF2B5EF4-FFF2-40B4-BE49-F238E27FC236}">
                <a16:creationId xmlns:a16="http://schemas.microsoft.com/office/drawing/2014/main" id="{F6D18E34-F9DC-1343-9CA3-EEDD81D829F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a:extLst>
              <a:ext uri="{FF2B5EF4-FFF2-40B4-BE49-F238E27FC236}">
                <a16:creationId xmlns:a16="http://schemas.microsoft.com/office/drawing/2014/main" id="{4D7716C1-AF06-9640-BAB8-7D0DD0746A9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958459A7-2352-7044-A2F4-116B9C20E286}"/>
              </a:ext>
            </a:extLst>
          </p:cNvPr>
          <p:cNvSpPr>
            <a:spLocks noGrp="1"/>
          </p:cNvSpPr>
          <p:nvPr>
            <p:ph type="dt" idx="15"/>
          </p:nvPr>
        </p:nvSpPr>
        <p:spPr/>
        <p:txBody>
          <a:bodyPr/>
          <a:lstStyle/>
          <a:p>
            <a:r>
              <a:rPr lang="en-US" altLang="ja-JP"/>
              <a:t>May 2021</a:t>
            </a:r>
            <a:endParaRPr lang="en-GB" dirty="0"/>
          </a:p>
        </p:txBody>
      </p:sp>
      <p:sp>
        <p:nvSpPr>
          <p:cNvPr id="8" name="テキスト ボックス 7">
            <a:extLst>
              <a:ext uri="{FF2B5EF4-FFF2-40B4-BE49-F238E27FC236}">
                <a16:creationId xmlns:a16="http://schemas.microsoft.com/office/drawing/2014/main" id="{0DA4FB1D-3A3F-8847-8262-004E8F5E8016}"/>
              </a:ext>
            </a:extLst>
          </p:cNvPr>
          <p:cNvSpPr txBox="1"/>
          <p:nvPr/>
        </p:nvSpPr>
        <p:spPr>
          <a:xfrm>
            <a:off x="914400" y="4228146"/>
            <a:ext cx="8989769" cy="1815882"/>
          </a:xfrm>
          <a:prstGeom prst="rect">
            <a:avLst/>
          </a:prstGeom>
          <a:noFill/>
        </p:spPr>
        <p:txBody>
          <a:bodyPr wrap="none" rtlCol="0">
            <a:spAutoFit/>
          </a:bodyPr>
          <a:lstStyle/>
          <a:p>
            <a:r>
              <a:rPr kumimoji="1" lang="en-US" altLang="ja-JP" sz="1600" dirty="0" err="1">
                <a:solidFill>
                  <a:schemeClr val="tx1"/>
                </a:solidFill>
              </a:rPr>
              <a:t>TGbc</a:t>
            </a:r>
            <a:r>
              <a:rPr kumimoji="1" lang="en-US" altLang="ja-JP" sz="1600" dirty="0">
                <a:solidFill>
                  <a:schemeClr val="tx1"/>
                </a:solidFill>
              </a:rPr>
              <a:t> discussed about the frame type for DL data transfer in Jan. 2019 meeting.</a:t>
            </a:r>
          </a:p>
          <a:p>
            <a:r>
              <a:rPr kumimoji="1" lang="en-US" altLang="ja-JP" sz="1600" dirty="0">
                <a:solidFill>
                  <a:schemeClr val="tx1"/>
                </a:solidFill>
              </a:rPr>
              <a:t>Minutes: 11-19/2114r0</a:t>
            </a:r>
          </a:p>
          <a:p>
            <a:endParaRPr kumimoji="1" lang="en-US" altLang="ja-JP" sz="1600" dirty="0">
              <a:solidFill>
                <a:schemeClr val="tx1"/>
              </a:solidFill>
            </a:endParaRPr>
          </a:p>
          <a:p>
            <a:r>
              <a:rPr kumimoji="1" lang="en-US" altLang="ja-JP" sz="1600" dirty="0">
                <a:solidFill>
                  <a:schemeClr val="tx1"/>
                </a:solidFill>
              </a:rPr>
              <a:t>10.	Discussion on frames used for </a:t>
            </a:r>
            <a:r>
              <a:rPr kumimoji="1" lang="en-US" altLang="ja-JP" sz="1600" dirty="0" err="1">
                <a:solidFill>
                  <a:schemeClr val="tx1"/>
                </a:solidFill>
              </a:rPr>
              <a:t>eBCS</a:t>
            </a:r>
            <a:r>
              <a:rPr kumimoji="1" lang="en-US" altLang="ja-JP" sz="1600" dirty="0">
                <a:solidFill>
                  <a:schemeClr val="tx1"/>
                </a:solidFill>
              </a:rPr>
              <a:t> data</a:t>
            </a:r>
          </a:p>
          <a:p>
            <a:r>
              <a:rPr kumimoji="1" lang="en-US" altLang="ja-JP" sz="1600" dirty="0">
                <a:solidFill>
                  <a:schemeClr val="tx1"/>
                </a:solidFill>
              </a:rPr>
              <a:t>10.1.	Straw poll results run during the face to face meeting seems to indicate that the </a:t>
            </a:r>
            <a:r>
              <a:rPr kumimoji="1" lang="en-US" altLang="ja-JP" sz="1600" dirty="0" err="1">
                <a:solidFill>
                  <a:schemeClr val="tx1"/>
                </a:solidFill>
              </a:rPr>
              <a:t>TGbc</a:t>
            </a:r>
            <a:r>
              <a:rPr kumimoji="1" lang="en-US" altLang="ja-JP" sz="1600" dirty="0">
                <a:solidFill>
                  <a:schemeClr val="tx1"/>
                </a:solidFill>
              </a:rPr>
              <a:t> group wants to:</a:t>
            </a:r>
          </a:p>
          <a:p>
            <a:r>
              <a:rPr kumimoji="1" lang="en-US" altLang="ja-JP" sz="1600" dirty="0">
                <a:solidFill>
                  <a:schemeClr val="tx1"/>
                </a:solidFill>
              </a:rPr>
              <a:t>10.1.1.	Use data frames for </a:t>
            </a:r>
            <a:r>
              <a:rPr kumimoji="1" lang="en-US" altLang="ja-JP" sz="1600" dirty="0" err="1">
                <a:solidFill>
                  <a:schemeClr val="tx1"/>
                </a:solidFill>
              </a:rPr>
              <a:t>eBCS</a:t>
            </a:r>
            <a:r>
              <a:rPr kumimoji="1" lang="en-US" altLang="ja-JP" sz="1600" dirty="0">
                <a:solidFill>
                  <a:schemeClr val="tx1"/>
                </a:solidFill>
              </a:rPr>
              <a:t> data</a:t>
            </a:r>
          </a:p>
          <a:p>
            <a:r>
              <a:rPr kumimoji="1" lang="en-US" altLang="ja-JP" sz="1600" dirty="0">
                <a:solidFill>
                  <a:schemeClr val="tx1"/>
                </a:solidFill>
              </a:rPr>
              <a:t>10.1.2.	In the UL case, </a:t>
            </a:r>
            <a:r>
              <a:rPr kumimoji="1" lang="en-US" altLang="ja-JP" sz="1600" dirty="0" err="1">
                <a:solidFill>
                  <a:schemeClr val="tx1"/>
                </a:solidFill>
              </a:rPr>
              <a:t>eBCS</a:t>
            </a:r>
            <a:r>
              <a:rPr kumimoji="1" lang="en-US" altLang="ja-JP" sz="1600" dirty="0">
                <a:solidFill>
                  <a:schemeClr val="tx1"/>
                </a:solidFill>
              </a:rPr>
              <a:t> data may be piggy-backed in </a:t>
            </a:r>
            <a:r>
              <a:rPr kumimoji="1" lang="en-US" altLang="ja-JP" sz="1600" dirty="0" err="1">
                <a:solidFill>
                  <a:schemeClr val="tx1"/>
                </a:solidFill>
              </a:rPr>
              <a:t>eBCS</a:t>
            </a:r>
            <a:r>
              <a:rPr kumimoji="1" lang="en-US" altLang="ja-JP" sz="1600" dirty="0">
                <a:solidFill>
                  <a:schemeClr val="tx1"/>
                </a:solidFill>
              </a:rPr>
              <a:t> Info frame (public action frame)</a:t>
            </a:r>
          </a:p>
        </p:txBody>
      </p:sp>
    </p:spTree>
    <p:extLst>
      <p:ext uri="{BB962C8B-B14F-4D97-AF65-F5344CB8AC3E}">
        <p14:creationId xmlns:p14="http://schemas.microsoft.com/office/powerpoint/2010/main" val="181875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A50DE-A179-A840-A64E-161E26C733C1}"/>
              </a:ext>
            </a:extLst>
          </p:cNvPr>
          <p:cNvSpPr>
            <a:spLocks noGrp="1"/>
          </p:cNvSpPr>
          <p:nvPr>
            <p:ph type="title"/>
          </p:nvPr>
        </p:nvSpPr>
        <p:spPr/>
        <p:txBody>
          <a:bodyPr/>
          <a:lstStyle/>
          <a:p>
            <a:r>
              <a:rPr lang="en-US" altLang="ja-JP" dirty="0"/>
              <a:t>AP-to-AP</a:t>
            </a:r>
            <a:endParaRPr kumimoji="1" lang="ja-JP" altLang="en-US"/>
          </a:p>
        </p:txBody>
      </p:sp>
      <p:graphicFrame>
        <p:nvGraphicFramePr>
          <p:cNvPr id="7" name="表 7">
            <a:extLst>
              <a:ext uri="{FF2B5EF4-FFF2-40B4-BE49-F238E27FC236}">
                <a16:creationId xmlns:a16="http://schemas.microsoft.com/office/drawing/2014/main" id="{61FFF198-BDDE-1B46-98C7-D097EF122BFF}"/>
              </a:ext>
            </a:extLst>
          </p:cNvPr>
          <p:cNvGraphicFramePr>
            <a:graphicFrameLocks noGrp="1"/>
          </p:cNvGraphicFramePr>
          <p:nvPr>
            <p:ph idx="1"/>
            <p:extLst>
              <p:ext uri="{D42A27DB-BD31-4B8C-83A1-F6EECF244321}">
                <p14:modId xmlns:p14="http://schemas.microsoft.com/office/powerpoint/2010/main" val="4117838048"/>
              </p:ext>
            </p:extLst>
          </p:nvPr>
        </p:nvGraphicFramePr>
        <p:xfrm>
          <a:off x="914400" y="1981200"/>
          <a:ext cx="10475384" cy="1010920"/>
        </p:xfrm>
        <a:graphic>
          <a:graphicData uri="http://schemas.openxmlformats.org/drawingml/2006/table">
            <a:tbl>
              <a:tblPr firstRow="1" bandRow="1">
                <a:tableStyleId>{F5AB1C69-6EDB-4FF4-983F-18BD219EF322}</a:tableStyleId>
              </a:tblPr>
              <a:tblGrid>
                <a:gridCol w="604720">
                  <a:extLst>
                    <a:ext uri="{9D8B030D-6E8A-4147-A177-3AD203B41FA5}">
                      <a16:colId xmlns:a16="http://schemas.microsoft.com/office/drawing/2014/main" val="2568832179"/>
                    </a:ext>
                  </a:extLst>
                </a:gridCol>
                <a:gridCol w="4935332">
                  <a:extLst>
                    <a:ext uri="{9D8B030D-6E8A-4147-A177-3AD203B41FA5}">
                      <a16:colId xmlns:a16="http://schemas.microsoft.com/office/drawing/2014/main" val="1057324228"/>
                    </a:ext>
                  </a:extLst>
                </a:gridCol>
                <a:gridCol w="4935332">
                  <a:extLst>
                    <a:ext uri="{9D8B030D-6E8A-4147-A177-3AD203B41FA5}">
                      <a16:colId xmlns:a16="http://schemas.microsoft.com/office/drawing/2014/main" val="246391426"/>
                    </a:ext>
                  </a:extLst>
                </a:gridCol>
              </a:tblGrid>
              <a:tr h="370840">
                <a:tc>
                  <a:txBody>
                    <a:bodyPr/>
                    <a:lstStyle/>
                    <a:p>
                      <a:r>
                        <a:rPr kumimoji="1" lang="en-US" altLang="ja-JP" sz="1200" dirty="0"/>
                        <a:t>CID</a:t>
                      </a:r>
                      <a:endParaRPr kumimoji="1" lang="ja-JP" altLang="en-US" sz="1200"/>
                    </a:p>
                  </a:txBody>
                  <a:tcPr/>
                </a:tc>
                <a:tc>
                  <a:txBody>
                    <a:bodyPr/>
                    <a:lstStyle/>
                    <a:p>
                      <a:r>
                        <a:rPr kumimoji="1" lang="en-US" altLang="ja-JP" sz="1200" dirty="0"/>
                        <a:t>Comment</a:t>
                      </a:r>
                      <a:endParaRPr kumimoji="1" lang="ja-JP" altLang="en-US" sz="1200"/>
                    </a:p>
                  </a:txBody>
                  <a:tcPr/>
                </a:tc>
                <a:tc>
                  <a:txBody>
                    <a:bodyPr/>
                    <a:lstStyle/>
                    <a:p>
                      <a:r>
                        <a:rPr kumimoji="1" lang="en-US" altLang="ja-JP" sz="1200" dirty="0"/>
                        <a:t>Proposed Change</a:t>
                      </a:r>
                      <a:endParaRPr kumimoji="1" lang="ja-JP" altLang="en-US" sz="1200"/>
                    </a:p>
                  </a:txBody>
                  <a:tcPr/>
                </a:tc>
                <a:extLst>
                  <a:ext uri="{0D108BD9-81ED-4DB2-BD59-A6C34878D82A}">
                    <a16:rowId xmlns:a16="http://schemas.microsoft.com/office/drawing/2014/main" val="3153709510"/>
                  </a:ext>
                </a:extLst>
              </a:tr>
              <a:tr h="370840">
                <a:tc>
                  <a:txBody>
                    <a:bodyPr/>
                    <a:lstStyle/>
                    <a:p>
                      <a:r>
                        <a:rPr kumimoji="1" lang="en-US" altLang="ja-JP" sz="1200" dirty="0"/>
                        <a:t>1000</a:t>
                      </a:r>
                      <a:endParaRPr kumimoji="1" lang="ja-JP" altLang="en-US" sz="1200"/>
                    </a:p>
                  </a:txBody>
                  <a:tcPr/>
                </a:tc>
                <a:tc>
                  <a:txBody>
                    <a:bodyPr/>
                    <a:lstStyle/>
                    <a:p>
                      <a:r>
                        <a:rPr kumimoji="1" lang="en-US" altLang="ja-JP" sz="1200" dirty="0" err="1"/>
                        <a:t>eBCS</a:t>
                      </a:r>
                      <a:r>
                        <a:rPr kumimoji="1" lang="en-US" altLang="ja-JP" sz="1200" dirty="0"/>
                        <a:t> can be useful to support AP-to-AP communication to coordinate certain activities between the APs in the same neighborhood.</a:t>
                      </a:r>
                      <a:endParaRPr kumimoji="1" lang="ja-JP" altLang="en-US" sz="1200"/>
                    </a:p>
                  </a:txBody>
                  <a:tcPr/>
                </a:tc>
                <a:tc>
                  <a:txBody>
                    <a:bodyPr/>
                    <a:lstStyle/>
                    <a:p>
                      <a:r>
                        <a:rPr kumimoji="1" lang="en-US" altLang="ja-JP" sz="1200" dirty="0"/>
                        <a:t>Update figure 11-bc1 and spec text under 11.100.2.1 to remove all reference to an unassociated non-AP STA and replace it with an </a:t>
                      </a:r>
                      <a:r>
                        <a:rPr kumimoji="1" lang="en-US" altLang="ja-JP" sz="1200" dirty="0" err="1"/>
                        <a:t>eBCS</a:t>
                      </a:r>
                      <a:r>
                        <a:rPr kumimoji="1" lang="en-US" altLang="ja-JP" sz="1200" dirty="0"/>
                        <a:t> receiver. Please update other sections of the draft to support this use case</a:t>
                      </a:r>
                      <a:endParaRPr kumimoji="1" lang="ja-JP" altLang="en-US" sz="1200"/>
                    </a:p>
                  </a:txBody>
                  <a:tcPr/>
                </a:tc>
                <a:extLst>
                  <a:ext uri="{0D108BD9-81ED-4DB2-BD59-A6C34878D82A}">
                    <a16:rowId xmlns:a16="http://schemas.microsoft.com/office/drawing/2014/main" val="2784216039"/>
                  </a:ext>
                </a:extLst>
              </a:tr>
            </a:tbl>
          </a:graphicData>
        </a:graphic>
      </p:graphicFrame>
      <p:sp>
        <p:nvSpPr>
          <p:cNvPr id="4" name="スライド番号プレースホルダー 3">
            <a:extLst>
              <a:ext uri="{FF2B5EF4-FFF2-40B4-BE49-F238E27FC236}">
                <a16:creationId xmlns:a16="http://schemas.microsoft.com/office/drawing/2014/main" id="{F6D18E34-F9DC-1343-9CA3-EEDD81D829F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a:extLst>
              <a:ext uri="{FF2B5EF4-FFF2-40B4-BE49-F238E27FC236}">
                <a16:creationId xmlns:a16="http://schemas.microsoft.com/office/drawing/2014/main" id="{4D7716C1-AF06-9640-BAB8-7D0DD0746A9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958459A7-2352-7044-A2F4-116B9C20E286}"/>
              </a:ext>
            </a:extLst>
          </p:cNvPr>
          <p:cNvSpPr>
            <a:spLocks noGrp="1"/>
          </p:cNvSpPr>
          <p:nvPr>
            <p:ph type="dt" idx="15"/>
          </p:nvPr>
        </p:nvSpPr>
        <p:spPr/>
        <p:txBody>
          <a:bodyPr/>
          <a:lstStyle/>
          <a:p>
            <a:r>
              <a:rPr lang="en-US" altLang="ja-JP"/>
              <a:t>May 2021</a:t>
            </a:r>
            <a:endParaRPr lang="en-GB" dirty="0"/>
          </a:p>
        </p:txBody>
      </p:sp>
      <p:sp>
        <p:nvSpPr>
          <p:cNvPr id="3" name="テキスト ボックス 2">
            <a:extLst>
              <a:ext uri="{FF2B5EF4-FFF2-40B4-BE49-F238E27FC236}">
                <a16:creationId xmlns:a16="http://schemas.microsoft.com/office/drawing/2014/main" id="{EBE1EAF4-4FB5-EB4A-8100-AC2666100CB3}"/>
              </a:ext>
            </a:extLst>
          </p:cNvPr>
          <p:cNvSpPr txBox="1"/>
          <p:nvPr/>
        </p:nvSpPr>
        <p:spPr>
          <a:xfrm>
            <a:off x="3428981" y="3393197"/>
            <a:ext cx="579005" cy="4616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dirty="0"/>
              <a:t>AP</a:t>
            </a:r>
            <a:endParaRPr kumimoji="1" lang="ja-JP" altLang="en-US"/>
          </a:p>
        </p:txBody>
      </p:sp>
      <p:sp>
        <p:nvSpPr>
          <p:cNvPr id="9" name="テキスト ボックス 8">
            <a:extLst>
              <a:ext uri="{FF2B5EF4-FFF2-40B4-BE49-F238E27FC236}">
                <a16:creationId xmlns:a16="http://schemas.microsoft.com/office/drawing/2014/main" id="{E5CF08D9-230F-834B-AC69-B21ACB8AB40B}"/>
              </a:ext>
            </a:extLst>
          </p:cNvPr>
          <p:cNvSpPr txBox="1"/>
          <p:nvPr/>
        </p:nvSpPr>
        <p:spPr>
          <a:xfrm>
            <a:off x="5503815" y="3393197"/>
            <a:ext cx="579005" cy="4616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dirty="0"/>
              <a:t>AP</a:t>
            </a:r>
            <a:endParaRPr kumimoji="1" lang="ja-JP" altLang="en-US"/>
          </a:p>
        </p:txBody>
      </p:sp>
      <p:sp>
        <p:nvSpPr>
          <p:cNvPr id="10" name="テキスト ボックス 9">
            <a:extLst>
              <a:ext uri="{FF2B5EF4-FFF2-40B4-BE49-F238E27FC236}">
                <a16:creationId xmlns:a16="http://schemas.microsoft.com/office/drawing/2014/main" id="{F33155AA-032A-F54C-975F-98038A4FCAD0}"/>
              </a:ext>
            </a:extLst>
          </p:cNvPr>
          <p:cNvSpPr txBox="1"/>
          <p:nvPr/>
        </p:nvSpPr>
        <p:spPr>
          <a:xfrm>
            <a:off x="2423592" y="4581128"/>
            <a:ext cx="1212191" cy="46166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p>
            <a:r>
              <a:rPr kumimoji="1" lang="en-US" altLang="ja-JP" dirty="0"/>
              <a:t>Non-AP</a:t>
            </a:r>
            <a:endParaRPr kumimoji="1" lang="ja-JP" altLang="en-US"/>
          </a:p>
        </p:txBody>
      </p:sp>
      <p:sp>
        <p:nvSpPr>
          <p:cNvPr id="11" name="テキスト ボックス 10">
            <a:extLst>
              <a:ext uri="{FF2B5EF4-FFF2-40B4-BE49-F238E27FC236}">
                <a16:creationId xmlns:a16="http://schemas.microsoft.com/office/drawing/2014/main" id="{FF2BBC6F-1607-D644-8EBB-A47D37EBD034}"/>
              </a:ext>
            </a:extLst>
          </p:cNvPr>
          <p:cNvSpPr txBox="1"/>
          <p:nvPr/>
        </p:nvSpPr>
        <p:spPr>
          <a:xfrm>
            <a:off x="3863752" y="4581128"/>
            <a:ext cx="1212191" cy="46166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p>
            <a:r>
              <a:rPr kumimoji="1" lang="en-US" altLang="ja-JP" dirty="0"/>
              <a:t>Non-AP</a:t>
            </a:r>
            <a:endParaRPr kumimoji="1" lang="ja-JP" altLang="en-US"/>
          </a:p>
        </p:txBody>
      </p:sp>
      <p:cxnSp>
        <p:nvCxnSpPr>
          <p:cNvPr id="13" name="直線矢印コネクタ 12">
            <a:extLst>
              <a:ext uri="{FF2B5EF4-FFF2-40B4-BE49-F238E27FC236}">
                <a16:creationId xmlns:a16="http://schemas.microsoft.com/office/drawing/2014/main" id="{3F6BB519-3FBD-E442-9946-ED8227044D74}"/>
              </a:ext>
            </a:extLst>
          </p:cNvPr>
          <p:cNvCxnSpPr/>
          <p:nvPr/>
        </p:nvCxnSpPr>
        <p:spPr bwMode="auto">
          <a:xfrm flipH="1">
            <a:off x="3287688" y="3933056"/>
            <a:ext cx="216024" cy="504056"/>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cxnSp>
        <p:nvCxnSpPr>
          <p:cNvPr id="14" name="直線矢印コネクタ 13">
            <a:extLst>
              <a:ext uri="{FF2B5EF4-FFF2-40B4-BE49-F238E27FC236}">
                <a16:creationId xmlns:a16="http://schemas.microsoft.com/office/drawing/2014/main" id="{81A5358A-41D6-F04B-8834-40FF066BFFE4}"/>
              </a:ext>
            </a:extLst>
          </p:cNvPr>
          <p:cNvCxnSpPr>
            <a:cxnSpLocks/>
          </p:cNvCxnSpPr>
          <p:nvPr/>
        </p:nvCxnSpPr>
        <p:spPr bwMode="auto">
          <a:xfrm>
            <a:off x="3934507" y="3965967"/>
            <a:ext cx="217277" cy="471145"/>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cxnSp>
        <p:nvCxnSpPr>
          <p:cNvPr id="16" name="直線矢印コネクタ 15">
            <a:extLst>
              <a:ext uri="{FF2B5EF4-FFF2-40B4-BE49-F238E27FC236}">
                <a16:creationId xmlns:a16="http://schemas.microsoft.com/office/drawing/2014/main" id="{7DDA915A-1064-D447-8F6A-734E314CC3B0}"/>
              </a:ext>
            </a:extLst>
          </p:cNvPr>
          <p:cNvCxnSpPr>
            <a:cxnSpLocks/>
          </p:cNvCxnSpPr>
          <p:nvPr/>
        </p:nvCxnSpPr>
        <p:spPr bwMode="auto">
          <a:xfrm>
            <a:off x="4150531" y="3621485"/>
            <a:ext cx="1225389" cy="0"/>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sp>
        <p:nvSpPr>
          <p:cNvPr id="18" name="テキスト ボックス 17">
            <a:extLst>
              <a:ext uri="{FF2B5EF4-FFF2-40B4-BE49-F238E27FC236}">
                <a16:creationId xmlns:a16="http://schemas.microsoft.com/office/drawing/2014/main" id="{BC2E8344-B0E9-E24D-A68B-5AA2A06798FF}"/>
              </a:ext>
            </a:extLst>
          </p:cNvPr>
          <p:cNvSpPr txBox="1"/>
          <p:nvPr/>
        </p:nvSpPr>
        <p:spPr>
          <a:xfrm>
            <a:off x="4150531" y="3901029"/>
            <a:ext cx="1107996" cy="369332"/>
          </a:xfrm>
          <a:prstGeom prst="rect">
            <a:avLst/>
          </a:prstGeom>
          <a:noFill/>
        </p:spPr>
        <p:txBody>
          <a:bodyPr wrap="none" rtlCol="0">
            <a:spAutoFit/>
          </a:bodyPr>
          <a:lstStyle/>
          <a:p>
            <a:r>
              <a:rPr kumimoji="1" lang="en-US" altLang="ja-JP" sz="1800" dirty="0">
                <a:solidFill>
                  <a:schemeClr val="tx1"/>
                </a:solidFill>
              </a:rPr>
              <a:t>Broadcast</a:t>
            </a:r>
            <a:endParaRPr kumimoji="1" lang="ja-JP" altLang="en-US" sz="1800">
              <a:solidFill>
                <a:schemeClr val="tx1"/>
              </a:solidFill>
            </a:endParaRPr>
          </a:p>
        </p:txBody>
      </p:sp>
      <p:sp>
        <p:nvSpPr>
          <p:cNvPr id="19" name="テキスト ボックス 18">
            <a:extLst>
              <a:ext uri="{FF2B5EF4-FFF2-40B4-BE49-F238E27FC236}">
                <a16:creationId xmlns:a16="http://schemas.microsoft.com/office/drawing/2014/main" id="{FC63F9E4-862D-1741-B9FF-C8977C6B424A}"/>
              </a:ext>
            </a:extLst>
          </p:cNvPr>
          <p:cNvSpPr txBox="1"/>
          <p:nvPr/>
        </p:nvSpPr>
        <p:spPr>
          <a:xfrm>
            <a:off x="1271464" y="5373216"/>
            <a:ext cx="5514458" cy="707886"/>
          </a:xfrm>
          <a:prstGeom prst="rect">
            <a:avLst/>
          </a:prstGeom>
          <a:noFill/>
        </p:spPr>
        <p:txBody>
          <a:bodyPr wrap="none" rtlCol="0">
            <a:spAutoFit/>
          </a:bodyPr>
          <a:lstStyle/>
          <a:p>
            <a:r>
              <a:rPr kumimoji="1" lang="en-US" altLang="ja-JP" sz="2000" dirty="0">
                <a:solidFill>
                  <a:schemeClr val="tx1"/>
                </a:solidFill>
              </a:rPr>
              <a:t>Just non-AP STA functions are co-located in an AP.</a:t>
            </a:r>
          </a:p>
          <a:p>
            <a:r>
              <a:rPr kumimoji="1" lang="en-US" altLang="ja-JP" sz="2000" dirty="0">
                <a:solidFill>
                  <a:schemeClr val="tx1"/>
                </a:solidFill>
              </a:rPr>
              <a:t>Are specific descriptions required?</a:t>
            </a:r>
          </a:p>
        </p:txBody>
      </p:sp>
    </p:spTree>
    <p:extLst>
      <p:ext uri="{BB962C8B-B14F-4D97-AF65-F5344CB8AC3E}">
        <p14:creationId xmlns:p14="http://schemas.microsoft.com/office/powerpoint/2010/main" val="3235371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A50DE-A179-A840-A64E-161E26C733C1}"/>
              </a:ext>
            </a:extLst>
          </p:cNvPr>
          <p:cNvSpPr>
            <a:spLocks noGrp="1"/>
          </p:cNvSpPr>
          <p:nvPr>
            <p:ph type="title"/>
          </p:nvPr>
        </p:nvSpPr>
        <p:spPr/>
        <p:txBody>
          <a:bodyPr/>
          <a:lstStyle/>
          <a:p>
            <a:r>
              <a:rPr lang="en-US" altLang="ja-JP" dirty="0"/>
              <a:t>Multiple APs</a:t>
            </a:r>
            <a:endParaRPr kumimoji="1" lang="ja-JP" altLang="en-US"/>
          </a:p>
        </p:txBody>
      </p:sp>
      <p:graphicFrame>
        <p:nvGraphicFramePr>
          <p:cNvPr id="7" name="表 7">
            <a:extLst>
              <a:ext uri="{FF2B5EF4-FFF2-40B4-BE49-F238E27FC236}">
                <a16:creationId xmlns:a16="http://schemas.microsoft.com/office/drawing/2014/main" id="{61FFF198-BDDE-1B46-98C7-D097EF122BFF}"/>
              </a:ext>
            </a:extLst>
          </p:cNvPr>
          <p:cNvGraphicFramePr>
            <a:graphicFrameLocks noGrp="1"/>
          </p:cNvGraphicFramePr>
          <p:nvPr>
            <p:ph idx="1"/>
            <p:extLst>
              <p:ext uri="{D42A27DB-BD31-4B8C-83A1-F6EECF244321}">
                <p14:modId xmlns:p14="http://schemas.microsoft.com/office/powerpoint/2010/main" val="931253583"/>
              </p:ext>
            </p:extLst>
          </p:nvPr>
        </p:nvGraphicFramePr>
        <p:xfrm>
          <a:off x="914400" y="1555452"/>
          <a:ext cx="10475384" cy="2839720"/>
        </p:xfrm>
        <a:graphic>
          <a:graphicData uri="http://schemas.openxmlformats.org/drawingml/2006/table">
            <a:tbl>
              <a:tblPr firstRow="1" bandRow="1">
                <a:tableStyleId>{F5AB1C69-6EDB-4FF4-983F-18BD219EF322}</a:tableStyleId>
              </a:tblPr>
              <a:tblGrid>
                <a:gridCol w="604720">
                  <a:extLst>
                    <a:ext uri="{9D8B030D-6E8A-4147-A177-3AD203B41FA5}">
                      <a16:colId xmlns:a16="http://schemas.microsoft.com/office/drawing/2014/main" val="2568832179"/>
                    </a:ext>
                  </a:extLst>
                </a:gridCol>
                <a:gridCol w="4935332">
                  <a:extLst>
                    <a:ext uri="{9D8B030D-6E8A-4147-A177-3AD203B41FA5}">
                      <a16:colId xmlns:a16="http://schemas.microsoft.com/office/drawing/2014/main" val="1057324228"/>
                    </a:ext>
                  </a:extLst>
                </a:gridCol>
                <a:gridCol w="4935332">
                  <a:extLst>
                    <a:ext uri="{9D8B030D-6E8A-4147-A177-3AD203B41FA5}">
                      <a16:colId xmlns:a16="http://schemas.microsoft.com/office/drawing/2014/main" val="246391426"/>
                    </a:ext>
                  </a:extLst>
                </a:gridCol>
              </a:tblGrid>
              <a:tr h="370840">
                <a:tc>
                  <a:txBody>
                    <a:bodyPr/>
                    <a:lstStyle/>
                    <a:p>
                      <a:r>
                        <a:rPr kumimoji="1" lang="en-US" altLang="ja-JP" sz="1200" dirty="0"/>
                        <a:t>CID</a:t>
                      </a:r>
                      <a:endParaRPr kumimoji="1" lang="ja-JP" altLang="en-US" sz="1200"/>
                    </a:p>
                  </a:txBody>
                  <a:tcPr/>
                </a:tc>
                <a:tc>
                  <a:txBody>
                    <a:bodyPr/>
                    <a:lstStyle/>
                    <a:p>
                      <a:r>
                        <a:rPr kumimoji="1" lang="en-US" altLang="ja-JP" sz="1200" dirty="0"/>
                        <a:t>Comment</a:t>
                      </a:r>
                      <a:endParaRPr kumimoji="1" lang="ja-JP" altLang="en-US" sz="1200"/>
                    </a:p>
                  </a:txBody>
                  <a:tcPr/>
                </a:tc>
                <a:tc>
                  <a:txBody>
                    <a:bodyPr/>
                    <a:lstStyle/>
                    <a:p>
                      <a:r>
                        <a:rPr kumimoji="1" lang="en-US" altLang="ja-JP" sz="1200" dirty="0"/>
                        <a:t>Proposed Change</a:t>
                      </a:r>
                      <a:endParaRPr kumimoji="1" lang="ja-JP" altLang="en-US" sz="1200"/>
                    </a:p>
                  </a:txBody>
                  <a:tcPr/>
                </a:tc>
                <a:extLst>
                  <a:ext uri="{0D108BD9-81ED-4DB2-BD59-A6C34878D82A}">
                    <a16:rowId xmlns:a16="http://schemas.microsoft.com/office/drawing/2014/main" val="3153709510"/>
                  </a:ext>
                </a:extLst>
              </a:tr>
              <a:tr h="370840">
                <a:tc>
                  <a:txBody>
                    <a:bodyPr/>
                    <a:lstStyle/>
                    <a:p>
                      <a:r>
                        <a:rPr kumimoji="1" lang="en-US" altLang="ja-JP" sz="1200" dirty="0"/>
                        <a:t>1002</a:t>
                      </a:r>
                      <a:endParaRPr kumimoji="1" lang="ja-JP" altLang="en-US" sz="1200"/>
                    </a:p>
                  </a:txBody>
                  <a:tcPr/>
                </a:tc>
                <a:tc>
                  <a:txBody>
                    <a:bodyPr/>
                    <a:lstStyle/>
                    <a:p>
                      <a:r>
                        <a:rPr kumimoji="1" lang="en-US" altLang="ja-JP" sz="1200" dirty="0"/>
                        <a:t>An </a:t>
                      </a:r>
                      <a:r>
                        <a:rPr kumimoji="1" lang="en-US" altLang="ja-JP" sz="1200" dirty="0" err="1"/>
                        <a:t>eBCS</a:t>
                      </a:r>
                      <a:r>
                        <a:rPr kumimoji="1" lang="en-US" altLang="ja-JP" sz="1200" dirty="0"/>
                        <a:t> receiver may be in range of more than one </a:t>
                      </a:r>
                      <a:r>
                        <a:rPr kumimoji="1" lang="en-US" altLang="ja-JP" sz="1200" dirty="0" err="1"/>
                        <a:t>eBCS</a:t>
                      </a:r>
                      <a:r>
                        <a:rPr kumimoji="1" lang="en-US" altLang="ja-JP" sz="1200" dirty="0"/>
                        <a:t> APs that provides a particular service that the receiver is interested in.</a:t>
                      </a:r>
                      <a:endParaRPr kumimoji="1" lang="ja-JP" altLang="en-US" sz="1200"/>
                    </a:p>
                  </a:txBody>
                  <a:tcPr/>
                </a:tc>
                <a:tc>
                  <a:txBody>
                    <a:bodyPr/>
                    <a:lstStyle/>
                    <a:p>
                      <a:r>
                        <a:rPr kumimoji="1" lang="en-US" altLang="ja-JP" sz="1200" dirty="0"/>
                        <a:t>The spec must provide guidance on how the receiver can seamlessly move between APs without causing service disruptions or perform duplicate detection when in range of more than one AP providing the same service.</a:t>
                      </a:r>
                      <a:endParaRPr kumimoji="1" lang="ja-JP" altLang="en-US" sz="1200"/>
                    </a:p>
                  </a:txBody>
                  <a:tcPr/>
                </a:tc>
                <a:extLst>
                  <a:ext uri="{0D108BD9-81ED-4DB2-BD59-A6C34878D82A}">
                    <a16:rowId xmlns:a16="http://schemas.microsoft.com/office/drawing/2014/main" val="2113436105"/>
                  </a:ext>
                </a:extLst>
              </a:tr>
              <a:tr h="370840">
                <a:tc>
                  <a:txBody>
                    <a:bodyPr/>
                    <a:lstStyle/>
                    <a:p>
                      <a:r>
                        <a:rPr kumimoji="1" lang="en-US" altLang="ja-JP" sz="1200" dirty="0"/>
                        <a:t>1003</a:t>
                      </a:r>
                      <a:endParaRPr kumimoji="1" lang="ja-JP" altLang="en-US" sz="1200"/>
                    </a:p>
                  </a:txBody>
                  <a:tcPr/>
                </a:tc>
                <a:tc>
                  <a:txBody>
                    <a:bodyPr/>
                    <a:lstStyle/>
                    <a:p>
                      <a:r>
                        <a:rPr kumimoji="1" lang="en-US" altLang="ja-JP" sz="1200" strike="sngStrike" dirty="0"/>
                        <a:t>When more than one </a:t>
                      </a:r>
                      <a:r>
                        <a:rPr kumimoji="1" lang="en-US" altLang="ja-JP" sz="1200" strike="sngStrike" dirty="0" err="1"/>
                        <a:t>eBCS</a:t>
                      </a:r>
                      <a:r>
                        <a:rPr kumimoji="1" lang="en-US" altLang="ja-JP" sz="1200" strike="sngStrike" dirty="0"/>
                        <a:t> APs in the neighborhood provides the same service, are the </a:t>
                      </a:r>
                      <a:r>
                        <a:rPr kumimoji="1" lang="en-US" altLang="ja-JP" sz="1200" strike="sngStrike" dirty="0" err="1"/>
                        <a:t>transnmissions</a:t>
                      </a:r>
                      <a:r>
                        <a:rPr kumimoji="1" lang="en-US" altLang="ja-JP" sz="1200" strike="sngStrike" dirty="0"/>
                        <a:t> coordinated? I suppose not, each AP can transmit independently. Spec should guidance so that the behavior is </a:t>
                      </a:r>
                      <a:r>
                        <a:rPr kumimoji="1" lang="en-US" altLang="ja-JP" sz="1200" dirty="0"/>
                        <a:t>When more than one </a:t>
                      </a:r>
                      <a:r>
                        <a:rPr kumimoji="1" lang="en-US" altLang="ja-JP" sz="1200" dirty="0" err="1"/>
                        <a:t>eBCS</a:t>
                      </a:r>
                      <a:r>
                        <a:rPr kumimoji="1" lang="en-US" altLang="ja-JP" sz="1200" dirty="0"/>
                        <a:t> APs in the neighborhood provides the same service, are the transmissions coordinated? I suppose not, each AP can transmit independently. Spec should guidance so that the behavior is deterministic to the receivers</a:t>
                      </a:r>
                      <a:endParaRPr kumimoji="1" lang="ja-JP" altLang="en-US" sz="1200"/>
                    </a:p>
                  </a:txBody>
                  <a:tcPr/>
                </a:tc>
                <a:tc>
                  <a:txBody>
                    <a:bodyPr/>
                    <a:lstStyle/>
                    <a:p>
                      <a:r>
                        <a:rPr kumimoji="1" lang="en-US" altLang="ja-JP" sz="1200" dirty="0"/>
                        <a:t>As in comment</a:t>
                      </a:r>
                      <a:endParaRPr kumimoji="1" lang="ja-JP" altLang="en-US" sz="1200"/>
                    </a:p>
                  </a:txBody>
                  <a:tcPr/>
                </a:tc>
                <a:extLst>
                  <a:ext uri="{0D108BD9-81ED-4DB2-BD59-A6C34878D82A}">
                    <a16:rowId xmlns:a16="http://schemas.microsoft.com/office/drawing/2014/main" val="1793690734"/>
                  </a:ext>
                </a:extLst>
              </a:tr>
              <a:tr h="370840">
                <a:tc>
                  <a:txBody>
                    <a:bodyPr/>
                    <a:lstStyle/>
                    <a:p>
                      <a:r>
                        <a:rPr kumimoji="1" lang="en-US" altLang="ja-JP" sz="1200" dirty="0"/>
                        <a:t>1004</a:t>
                      </a:r>
                      <a:endParaRPr kumimoji="1" lang="ja-JP" altLang="en-US" sz="1200"/>
                    </a:p>
                  </a:txBody>
                  <a:tcPr/>
                </a:tc>
                <a:tc>
                  <a:txBody>
                    <a:bodyPr/>
                    <a:lstStyle/>
                    <a:p>
                      <a:r>
                        <a:rPr kumimoji="1" lang="en-US" altLang="ja-JP" sz="1200" dirty="0"/>
                        <a:t>An </a:t>
                      </a:r>
                      <a:r>
                        <a:rPr kumimoji="1" lang="en-US" altLang="ja-JP" sz="1200" dirty="0" err="1"/>
                        <a:t>eBCS</a:t>
                      </a:r>
                      <a:r>
                        <a:rPr kumimoji="1" lang="en-US" altLang="ja-JP" sz="1200" dirty="0"/>
                        <a:t> receiver may move out of range for an </a:t>
                      </a:r>
                      <a:r>
                        <a:rPr kumimoji="1" lang="en-US" altLang="ja-JP" sz="1200" dirty="0" err="1"/>
                        <a:t>eBCS</a:t>
                      </a:r>
                      <a:r>
                        <a:rPr kumimoji="1" lang="en-US" altLang="ja-JP" sz="1200" dirty="0"/>
                        <a:t> AP from which it is currently receiving broadcast service.</a:t>
                      </a:r>
                      <a:endParaRPr kumimoji="1" lang="ja-JP" altLang="en-US" sz="1200"/>
                    </a:p>
                  </a:txBody>
                  <a:tcPr/>
                </a:tc>
                <a:tc>
                  <a:txBody>
                    <a:bodyPr/>
                    <a:lstStyle/>
                    <a:p>
                      <a:r>
                        <a:rPr kumimoji="1" lang="en-US" altLang="ja-JP" sz="1200" dirty="0"/>
                        <a:t>The spec must provide guidance on how a receiver can seamlessly move between APs without causing service disruptions.</a:t>
                      </a:r>
                      <a:endParaRPr kumimoji="1" lang="ja-JP" altLang="en-US" sz="1200"/>
                    </a:p>
                  </a:txBody>
                  <a:tcPr/>
                </a:tc>
                <a:extLst>
                  <a:ext uri="{0D108BD9-81ED-4DB2-BD59-A6C34878D82A}">
                    <a16:rowId xmlns:a16="http://schemas.microsoft.com/office/drawing/2014/main" val="2784216039"/>
                  </a:ext>
                </a:extLst>
              </a:tr>
            </a:tbl>
          </a:graphicData>
        </a:graphic>
      </p:graphicFrame>
      <p:sp>
        <p:nvSpPr>
          <p:cNvPr id="4" name="スライド番号プレースホルダー 3">
            <a:extLst>
              <a:ext uri="{FF2B5EF4-FFF2-40B4-BE49-F238E27FC236}">
                <a16:creationId xmlns:a16="http://schemas.microsoft.com/office/drawing/2014/main" id="{F6D18E34-F9DC-1343-9CA3-EEDD81D829F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a:extLst>
              <a:ext uri="{FF2B5EF4-FFF2-40B4-BE49-F238E27FC236}">
                <a16:creationId xmlns:a16="http://schemas.microsoft.com/office/drawing/2014/main" id="{4D7716C1-AF06-9640-BAB8-7D0DD0746A9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958459A7-2352-7044-A2F4-116B9C20E286}"/>
              </a:ext>
            </a:extLst>
          </p:cNvPr>
          <p:cNvSpPr>
            <a:spLocks noGrp="1"/>
          </p:cNvSpPr>
          <p:nvPr>
            <p:ph type="dt" idx="15"/>
          </p:nvPr>
        </p:nvSpPr>
        <p:spPr/>
        <p:txBody>
          <a:bodyPr/>
          <a:lstStyle/>
          <a:p>
            <a:r>
              <a:rPr lang="en-US" altLang="ja-JP"/>
              <a:t>May 2021</a:t>
            </a:r>
            <a:endParaRPr lang="en-GB" dirty="0"/>
          </a:p>
        </p:txBody>
      </p:sp>
      <p:sp>
        <p:nvSpPr>
          <p:cNvPr id="3" name="テキスト ボックス 2">
            <a:extLst>
              <a:ext uri="{FF2B5EF4-FFF2-40B4-BE49-F238E27FC236}">
                <a16:creationId xmlns:a16="http://schemas.microsoft.com/office/drawing/2014/main" id="{EBE1EAF4-4FB5-EB4A-8100-AC2666100CB3}"/>
              </a:ext>
            </a:extLst>
          </p:cNvPr>
          <p:cNvSpPr txBox="1"/>
          <p:nvPr/>
        </p:nvSpPr>
        <p:spPr>
          <a:xfrm>
            <a:off x="2076950" y="5134792"/>
            <a:ext cx="579005" cy="4616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dirty="0"/>
              <a:t>AP</a:t>
            </a:r>
            <a:endParaRPr kumimoji="1" lang="ja-JP" altLang="en-US"/>
          </a:p>
        </p:txBody>
      </p:sp>
      <p:sp>
        <p:nvSpPr>
          <p:cNvPr id="9" name="テキスト ボックス 8">
            <a:extLst>
              <a:ext uri="{FF2B5EF4-FFF2-40B4-BE49-F238E27FC236}">
                <a16:creationId xmlns:a16="http://schemas.microsoft.com/office/drawing/2014/main" id="{E5CF08D9-230F-834B-AC69-B21ACB8AB40B}"/>
              </a:ext>
            </a:extLst>
          </p:cNvPr>
          <p:cNvSpPr txBox="1"/>
          <p:nvPr/>
        </p:nvSpPr>
        <p:spPr>
          <a:xfrm>
            <a:off x="4151784" y="5134792"/>
            <a:ext cx="579005" cy="4616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dirty="0"/>
              <a:t>AP</a:t>
            </a:r>
            <a:endParaRPr kumimoji="1" lang="ja-JP" altLang="en-US"/>
          </a:p>
        </p:txBody>
      </p:sp>
      <p:sp>
        <p:nvSpPr>
          <p:cNvPr id="11" name="テキスト ボックス 10">
            <a:extLst>
              <a:ext uri="{FF2B5EF4-FFF2-40B4-BE49-F238E27FC236}">
                <a16:creationId xmlns:a16="http://schemas.microsoft.com/office/drawing/2014/main" id="{FF2BBC6F-1607-D644-8EBB-A47D37EBD034}"/>
              </a:ext>
            </a:extLst>
          </p:cNvPr>
          <p:cNvSpPr txBox="1"/>
          <p:nvPr/>
        </p:nvSpPr>
        <p:spPr>
          <a:xfrm>
            <a:off x="2751908" y="5839191"/>
            <a:ext cx="1212191" cy="46166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p>
            <a:r>
              <a:rPr kumimoji="1" lang="en-US" altLang="ja-JP" dirty="0"/>
              <a:t>Non-AP</a:t>
            </a:r>
            <a:endParaRPr kumimoji="1" lang="ja-JP" altLang="en-US"/>
          </a:p>
        </p:txBody>
      </p:sp>
      <p:cxnSp>
        <p:nvCxnSpPr>
          <p:cNvPr id="13" name="直線矢印コネクタ 12">
            <a:extLst>
              <a:ext uri="{FF2B5EF4-FFF2-40B4-BE49-F238E27FC236}">
                <a16:creationId xmlns:a16="http://schemas.microsoft.com/office/drawing/2014/main" id="{3F6BB519-3FBD-E442-9946-ED8227044D74}"/>
              </a:ext>
            </a:extLst>
          </p:cNvPr>
          <p:cNvCxnSpPr>
            <a:cxnSpLocks/>
          </p:cNvCxnSpPr>
          <p:nvPr/>
        </p:nvCxnSpPr>
        <p:spPr bwMode="auto">
          <a:xfrm flipH="1">
            <a:off x="3964100" y="5658148"/>
            <a:ext cx="187684" cy="197675"/>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cxnSp>
        <p:nvCxnSpPr>
          <p:cNvPr id="14" name="直線矢印コネクタ 13">
            <a:extLst>
              <a:ext uri="{FF2B5EF4-FFF2-40B4-BE49-F238E27FC236}">
                <a16:creationId xmlns:a16="http://schemas.microsoft.com/office/drawing/2014/main" id="{81A5358A-41D6-F04B-8834-40FF066BFFE4}"/>
              </a:ext>
            </a:extLst>
          </p:cNvPr>
          <p:cNvCxnSpPr>
            <a:cxnSpLocks/>
          </p:cNvCxnSpPr>
          <p:nvPr/>
        </p:nvCxnSpPr>
        <p:spPr bwMode="auto">
          <a:xfrm>
            <a:off x="2601033" y="5651132"/>
            <a:ext cx="202972" cy="204691"/>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sp>
        <p:nvSpPr>
          <p:cNvPr id="18" name="テキスト ボックス 17">
            <a:extLst>
              <a:ext uri="{FF2B5EF4-FFF2-40B4-BE49-F238E27FC236}">
                <a16:creationId xmlns:a16="http://schemas.microsoft.com/office/drawing/2014/main" id="{BC2E8344-B0E9-E24D-A68B-5AA2A06798FF}"/>
              </a:ext>
            </a:extLst>
          </p:cNvPr>
          <p:cNvSpPr txBox="1"/>
          <p:nvPr/>
        </p:nvSpPr>
        <p:spPr>
          <a:xfrm>
            <a:off x="3009991" y="5500637"/>
            <a:ext cx="696024" cy="338554"/>
          </a:xfrm>
          <a:prstGeom prst="rect">
            <a:avLst/>
          </a:prstGeom>
          <a:noFill/>
        </p:spPr>
        <p:txBody>
          <a:bodyPr wrap="none" rtlCol="0">
            <a:spAutoFit/>
          </a:bodyPr>
          <a:lstStyle/>
          <a:p>
            <a:r>
              <a:rPr kumimoji="1" lang="en-US" altLang="ja-JP" sz="1600" dirty="0">
                <a:solidFill>
                  <a:schemeClr val="tx1"/>
                </a:solidFill>
              </a:rPr>
              <a:t>EBCS</a:t>
            </a:r>
            <a:endParaRPr kumimoji="1" lang="ja-JP" altLang="en-US" sz="1600">
              <a:solidFill>
                <a:schemeClr val="tx1"/>
              </a:solidFill>
            </a:endParaRPr>
          </a:p>
        </p:txBody>
      </p:sp>
      <p:sp>
        <p:nvSpPr>
          <p:cNvPr id="15" name="円柱 14">
            <a:extLst>
              <a:ext uri="{FF2B5EF4-FFF2-40B4-BE49-F238E27FC236}">
                <a16:creationId xmlns:a16="http://schemas.microsoft.com/office/drawing/2014/main" id="{8518DEF6-8FD2-764F-8EF7-99D0422B24D7}"/>
              </a:ext>
            </a:extLst>
          </p:cNvPr>
          <p:cNvSpPr/>
          <p:nvPr/>
        </p:nvSpPr>
        <p:spPr bwMode="auto">
          <a:xfrm>
            <a:off x="2752843" y="4505957"/>
            <a:ext cx="1212190" cy="504056"/>
          </a:xfrm>
          <a:prstGeom prst="can">
            <a:avLst/>
          </a:prstGeom>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2400" b="0" i="0" u="none" strike="noStrike" cap="none" normalizeH="0" baseline="0" dirty="0">
                <a:ln>
                  <a:noFill/>
                </a:ln>
                <a:solidFill>
                  <a:schemeClr val="bg1"/>
                </a:solidFill>
                <a:effectLst/>
                <a:latin typeface="Times New Roman" pitchFamily="16" charset="0"/>
                <a:ea typeface="MS Gothic" charset="-128"/>
              </a:rPr>
              <a:t>Server</a:t>
            </a: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9" name="直線矢印コネクタ 18">
            <a:extLst>
              <a:ext uri="{FF2B5EF4-FFF2-40B4-BE49-F238E27FC236}">
                <a16:creationId xmlns:a16="http://schemas.microsoft.com/office/drawing/2014/main" id="{9214CDAA-7237-964C-8270-B70E9754662B}"/>
              </a:ext>
            </a:extLst>
          </p:cNvPr>
          <p:cNvCxnSpPr>
            <a:cxnSpLocks/>
          </p:cNvCxnSpPr>
          <p:nvPr/>
        </p:nvCxnSpPr>
        <p:spPr bwMode="auto">
          <a:xfrm flipH="1">
            <a:off x="2511577" y="4854415"/>
            <a:ext cx="178912" cy="218686"/>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cxnSp>
        <p:nvCxnSpPr>
          <p:cNvPr id="20" name="直線矢印コネクタ 19">
            <a:extLst>
              <a:ext uri="{FF2B5EF4-FFF2-40B4-BE49-F238E27FC236}">
                <a16:creationId xmlns:a16="http://schemas.microsoft.com/office/drawing/2014/main" id="{45075FEC-E8EE-1341-9686-6E2C181EE624}"/>
              </a:ext>
            </a:extLst>
          </p:cNvPr>
          <p:cNvCxnSpPr>
            <a:cxnSpLocks/>
          </p:cNvCxnSpPr>
          <p:nvPr/>
        </p:nvCxnSpPr>
        <p:spPr bwMode="auto">
          <a:xfrm>
            <a:off x="4022688" y="4855346"/>
            <a:ext cx="207844" cy="217755"/>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sp>
        <p:nvSpPr>
          <p:cNvPr id="29" name="テキスト ボックス 28">
            <a:extLst>
              <a:ext uri="{FF2B5EF4-FFF2-40B4-BE49-F238E27FC236}">
                <a16:creationId xmlns:a16="http://schemas.microsoft.com/office/drawing/2014/main" id="{7C8CE1D9-4A37-2347-84A2-EFA0B0B4694B}"/>
              </a:ext>
            </a:extLst>
          </p:cNvPr>
          <p:cNvSpPr txBox="1"/>
          <p:nvPr/>
        </p:nvSpPr>
        <p:spPr>
          <a:xfrm>
            <a:off x="5519936" y="4592696"/>
            <a:ext cx="6391365" cy="1815882"/>
          </a:xfrm>
          <a:prstGeom prst="rect">
            <a:avLst/>
          </a:prstGeom>
          <a:noFill/>
        </p:spPr>
        <p:txBody>
          <a:bodyPr wrap="none" rtlCol="0">
            <a:spAutoFit/>
          </a:bodyPr>
          <a:lstStyle/>
          <a:p>
            <a:pPr marL="285750" indent="-285750">
              <a:buFont typeface="Arial" panose="020B0604020202020204" pitchFamily="34" charset="0"/>
              <a:buChar char="•"/>
            </a:pPr>
            <a:r>
              <a:rPr kumimoji="1" lang="en-US" altLang="ja-JP" sz="1600" dirty="0">
                <a:solidFill>
                  <a:schemeClr val="tx1"/>
                </a:solidFill>
              </a:rPr>
              <a:t>The EBCS receiver can use the same content stream from multiple APs.</a:t>
            </a:r>
          </a:p>
          <a:p>
            <a:r>
              <a:rPr kumimoji="1" lang="en-US" altLang="ja-JP" sz="1600" dirty="0">
                <a:solidFill>
                  <a:schemeClr val="tx1"/>
                </a:solidFill>
              </a:rPr>
              <a:t>	e.g.   AP advertises the BSSID of the neighbor AP(s) in the Content</a:t>
            </a:r>
          </a:p>
          <a:p>
            <a:r>
              <a:rPr kumimoji="1" lang="en-US" altLang="ja-JP" sz="1600" dirty="0">
                <a:solidFill>
                  <a:schemeClr val="tx1"/>
                </a:solidFill>
              </a:rPr>
              <a:t>		Information in the EBCS Info frame for each content. </a:t>
            </a:r>
          </a:p>
          <a:p>
            <a:r>
              <a:rPr kumimoji="1" lang="en-US" altLang="ja-JP" sz="1600" dirty="0">
                <a:solidFill>
                  <a:schemeClr val="tx1"/>
                </a:solidFill>
              </a:rPr>
              <a:t>		Neighbor AP: AP that is potentially in the range of the receiver.</a:t>
            </a:r>
          </a:p>
          <a:p>
            <a:pPr marL="285750" indent="-285750">
              <a:buFont typeface="Arial" panose="020B0604020202020204" pitchFamily="34" charset="0"/>
              <a:buChar char="•"/>
            </a:pPr>
            <a:r>
              <a:rPr kumimoji="1" lang="en-US" altLang="ja-JP" sz="1600" dirty="0">
                <a:solidFill>
                  <a:schemeClr val="tx1"/>
                </a:solidFill>
              </a:rPr>
              <a:t>Duplicate detection has to be provided by higher layer protocol.</a:t>
            </a:r>
          </a:p>
          <a:p>
            <a:pPr marL="285750" indent="-285750">
              <a:buFont typeface="Arial" panose="020B0604020202020204" pitchFamily="34" charset="0"/>
              <a:buChar char="•"/>
            </a:pPr>
            <a:r>
              <a:rPr kumimoji="1" lang="en-US" altLang="ja-JP" sz="1600" dirty="0">
                <a:solidFill>
                  <a:schemeClr val="tx1"/>
                </a:solidFill>
              </a:rPr>
              <a:t>Although the APs are expected to be operated on the same channel,</a:t>
            </a:r>
            <a:br>
              <a:rPr kumimoji="1" lang="en-US" altLang="ja-JP" sz="1600" dirty="0">
                <a:solidFill>
                  <a:schemeClr val="tx1"/>
                </a:solidFill>
              </a:rPr>
            </a:br>
            <a:r>
              <a:rPr kumimoji="1" lang="en-US" altLang="ja-JP" sz="1600" dirty="0">
                <a:solidFill>
                  <a:schemeClr val="tx1"/>
                </a:solidFill>
              </a:rPr>
              <a:t>different  channel can be used.</a:t>
            </a:r>
          </a:p>
        </p:txBody>
      </p:sp>
      <p:sp>
        <p:nvSpPr>
          <p:cNvPr id="30" name="テキスト ボックス 29">
            <a:extLst>
              <a:ext uri="{FF2B5EF4-FFF2-40B4-BE49-F238E27FC236}">
                <a16:creationId xmlns:a16="http://schemas.microsoft.com/office/drawing/2014/main" id="{9AB649FA-020B-9C4A-9791-BEAC8ED7B2C8}"/>
              </a:ext>
            </a:extLst>
          </p:cNvPr>
          <p:cNvSpPr txBox="1"/>
          <p:nvPr/>
        </p:nvSpPr>
        <p:spPr>
          <a:xfrm>
            <a:off x="2907457" y="4963758"/>
            <a:ext cx="1040413" cy="307777"/>
          </a:xfrm>
          <a:prstGeom prst="rect">
            <a:avLst/>
          </a:prstGeom>
          <a:noFill/>
        </p:spPr>
        <p:txBody>
          <a:bodyPr wrap="none" rtlCol="0">
            <a:spAutoFit/>
          </a:bodyPr>
          <a:lstStyle/>
          <a:p>
            <a:r>
              <a:rPr kumimoji="1" lang="en-US" altLang="ja-JP" sz="1400" dirty="0">
                <a:solidFill>
                  <a:schemeClr val="tx1"/>
                </a:solidFill>
              </a:rPr>
              <a:t>IP multicast</a:t>
            </a:r>
            <a:endParaRPr kumimoji="1" lang="ja-JP" altLang="en-US" sz="1400">
              <a:solidFill>
                <a:schemeClr val="tx1"/>
              </a:solidFill>
            </a:endParaRPr>
          </a:p>
        </p:txBody>
      </p:sp>
    </p:spTree>
    <p:extLst>
      <p:ext uri="{BB962C8B-B14F-4D97-AF65-F5344CB8AC3E}">
        <p14:creationId xmlns:p14="http://schemas.microsoft.com/office/powerpoint/2010/main" val="687760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三角形 49">
            <a:extLst>
              <a:ext uri="{FF2B5EF4-FFF2-40B4-BE49-F238E27FC236}">
                <a16:creationId xmlns:a16="http://schemas.microsoft.com/office/drawing/2014/main" id="{2CB77CD7-C5A7-B743-87FA-9DC3AD81C7BC}"/>
              </a:ext>
            </a:extLst>
          </p:cNvPr>
          <p:cNvSpPr/>
          <p:nvPr/>
        </p:nvSpPr>
        <p:spPr bwMode="auto">
          <a:xfrm>
            <a:off x="5979590" y="3205321"/>
            <a:ext cx="3965588" cy="2778446"/>
          </a:xfrm>
          <a:prstGeom prst="triangle">
            <a:avLst/>
          </a:prstGeom>
          <a:solidFill>
            <a:srgbClr val="FFF649">
              <a:alpha val="49804"/>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三角形 50">
            <a:extLst>
              <a:ext uri="{FF2B5EF4-FFF2-40B4-BE49-F238E27FC236}">
                <a16:creationId xmlns:a16="http://schemas.microsoft.com/office/drawing/2014/main" id="{E459953D-1576-0E47-B39C-DDCD93383287}"/>
              </a:ext>
            </a:extLst>
          </p:cNvPr>
          <p:cNvSpPr/>
          <p:nvPr/>
        </p:nvSpPr>
        <p:spPr bwMode="auto">
          <a:xfrm>
            <a:off x="354986" y="3175488"/>
            <a:ext cx="3965588" cy="2778446"/>
          </a:xfrm>
          <a:prstGeom prst="triangle">
            <a:avLst/>
          </a:prstGeom>
          <a:solidFill>
            <a:srgbClr val="5DC5FF">
              <a:alpha val="50196"/>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9" name="三角形 48">
            <a:extLst>
              <a:ext uri="{FF2B5EF4-FFF2-40B4-BE49-F238E27FC236}">
                <a16:creationId xmlns:a16="http://schemas.microsoft.com/office/drawing/2014/main" id="{96D5B215-7309-DD47-8C1C-936B91B232C4}"/>
              </a:ext>
            </a:extLst>
          </p:cNvPr>
          <p:cNvSpPr/>
          <p:nvPr/>
        </p:nvSpPr>
        <p:spPr bwMode="auto">
          <a:xfrm>
            <a:off x="3170687" y="3205321"/>
            <a:ext cx="3965588" cy="2778446"/>
          </a:xfrm>
          <a:prstGeom prst="triangle">
            <a:avLst/>
          </a:prstGeom>
          <a:solidFill>
            <a:srgbClr val="55FF52">
              <a:alpha val="50196"/>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タイトル 1">
            <a:extLst>
              <a:ext uri="{FF2B5EF4-FFF2-40B4-BE49-F238E27FC236}">
                <a16:creationId xmlns:a16="http://schemas.microsoft.com/office/drawing/2014/main" id="{1A82A84C-8D1B-3F41-9463-117947AA1AA1}"/>
              </a:ext>
            </a:extLst>
          </p:cNvPr>
          <p:cNvSpPr>
            <a:spLocks noGrp="1"/>
          </p:cNvSpPr>
          <p:nvPr>
            <p:ph type="title"/>
          </p:nvPr>
        </p:nvSpPr>
        <p:spPr/>
        <p:txBody>
          <a:bodyPr/>
          <a:lstStyle/>
          <a:p>
            <a:r>
              <a:rPr kumimoji="1" lang="en-US" altLang="ja-JP" dirty="0"/>
              <a:t>Complemental Use of Multiple APs</a:t>
            </a:r>
            <a:endParaRPr kumimoji="1" lang="ja-JP" altLang="en-US"/>
          </a:p>
        </p:txBody>
      </p:sp>
      <p:sp>
        <p:nvSpPr>
          <p:cNvPr id="4" name="スライド番号プレースホルダー 3">
            <a:extLst>
              <a:ext uri="{FF2B5EF4-FFF2-40B4-BE49-F238E27FC236}">
                <a16:creationId xmlns:a16="http://schemas.microsoft.com/office/drawing/2014/main" id="{0B9AFAC9-A059-5849-BE0D-E7CFAA97315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a:extLst>
              <a:ext uri="{FF2B5EF4-FFF2-40B4-BE49-F238E27FC236}">
                <a16:creationId xmlns:a16="http://schemas.microsoft.com/office/drawing/2014/main" id="{D5D4E1ED-4CC3-4540-A8CA-17E5E2DDCB4C}"/>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4A84A709-22A1-5B43-811D-BD1725F75EDD}"/>
              </a:ext>
            </a:extLst>
          </p:cNvPr>
          <p:cNvSpPr>
            <a:spLocks noGrp="1"/>
          </p:cNvSpPr>
          <p:nvPr>
            <p:ph type="dt" idx="15"/>
          </p:nvPr>
        </p:nvSpPr>
        <p:spPr/>
        <p:txBody>
          <a:bodyPr/>
          <a:lstStyle/>
          <a:p>
            <a:r>
              <a:rPr lang="en-US" altLang="ja-JP"/>
              <a:t>May 2021</a:t>
            </a:r>
            <a:endParaRPr lang="en-GB" dirty="0"/>
          </a:p>
        </p:txBody>
      </p:sp>
      <p:sp>
        <p:nvSpPr>
          <p:cNvPr id="7" name="テキスト ボックス 6">
            <a:extLst>
              <a:ext uri="{FF2B5EF4-FFF2-40B4-BE49-F238E27FC236}">
                <a16:creationId xmlns:a16="http://schemas.microsoft.com/office/drawing/2014/main" id="{06CD6F9C-BB63-424D-A903-88B8B123B776}"/>
              </a:ext>
            </a:extLst>
          </p:cNvPr>
          <p:cNvSpPr txBox="1"/>
          <p:nvPr/>
        </p:nvSpPr>
        <p:spPr>
          <a:xfrm>
            <a:off x="2031531" y="2973661"/>
            <a:ext cx="641522"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sz="2000" dirty="0"/>
              <a:t>AP1</a:t>
            </a:r>
            <a:endParaRPr kumimoji="1" lang="ja-JP" altLang="en-US" sz="2000"/>
          </a:p>
        </p:txBody>
      </p:sp>
      <p:sp>
        <p:nvSpPr>
          <p:cNvPr id="8" name="テキスト ボックス 7">
            <a:extLst>
              <a:ext uri="{FF2B5EF4-FFF2-40B4-BE49-F238E27FC236}">
                <a16:creationId xmlns:a16="http://schemas.microsoft.com/office/drawing/2014/main" id="{7AB2447C-2DC6-AA48-8D61-173581229F8D}"/>
              </a:ext>
            </a:extLst>
          </p:cNvPr>
          <p:cNvSpPr txBox="1"/>
          <p:nvPr/>
        </p:nvSpPr>
        <p:spPr>
          <a:xfrm>
            <a:off x="4829321" y="2973661"/>
            <a:ext cx="641522"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sz="2000" dirty="0"/>
              <a:t>AP2</a:t>
            </a:r>
            <a:endParaRPr kumimoji="1" lang="ja-JP" altLang="en-US" sz="2000"/>
          </a:p>
        </p:txBody>
      </p:sp>
      <p:sp>
        <p:nvSpPr>
          <p:cNvPr id="9" name="テキスト ボックス 8">
            <a:extLst>
              <a:ext uri="{FF2B5EF4-FFF2-40B4-BE49-F238E27FC236}">
                <a16:creationId xmlns:a16="http://schemas.microsoft.com/office/drawing/2014/main" id="{FF71366B-0D11-1A4E-B59E-74BEC9AF40CB}"/>
              </a:ext>
            </a:extLst>
          </p:cNvPr>
          <p:cNvSpPr txBox="1"/>
          <p:nvPr/>
        </p:nvSpPr>
        <p:spPr>
          <a:xfrm>
            <a:off x="3184274" y="5862174"/>
            <a:ext cx="1005403"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p>
            <a:r>
              <a:rPr kumimoji="1" lang="en-US" altLang="ja-JP" sz="1800" dirty="0"/>
              <a:t>Receiver</a:t>
            </a:r>
            <a:endParaRPr kumimoji="1" lang="ja-JP" altLang="en-US" sz="1800"/>
          </a:p>
        </p:txBody>
      </p:sp>
      <p:cxnSp>
        <p:nvCxnSpPr>
          <p:cNvPr id="10" name="直線矢印コネクタ 9">
            <a:extLst>
              <a:ext uri="{FF2B5EF4-FFF2-40B4-BE49-F238E27FC236}">
                <a16:creationId xmlns:a16="http://schemas.microsoft.com/office/drawing/2014/main" id="{A05D5113-2242-B94C-BD7A-D24D4C842376}"/>
              </a:ext>
            </a:extLst>
          </p:cNvPr>
          <p:cNvCxnSpPr>
            <a:cxnSpLocks/>
          </p:cNvCxnSpPr>
          <p:nvPr/>
        </p:nvCxnSpPr>
        <p:spPr bwMode="auto">
          <a:xfrm flipH="1">
            <a:off x="4142041" y="5417602"/>
            <a:ext cx="358908" cy="423212"/>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cxnSp>
        <p:nvCxnSpPr>
          <p:cNvPr id="11" name="直線矢印コネクタ 10">
            <a:extLst>
              <a:ext uri="{FF2B5EF4-FFF2-40B4-BE49-F238E27FC236}">
                <a16:creationId xmlns:a16="http://schemas.microsoft.com/office/drawing/2014/main" id="{DD73BD93-898D-D146-BC05-5BA2FDFB31E9}"/>
              </a:ext>
            </a:extLst>
          </p:cNvPr>
          <p:cNvCxnSpPr>
            <a:cxnSpLocks/>
          </p:cNvCxnSpPr>
          <p:nvPr/>
        </p:nvCxnSpPr>
        <p:spPr bwMode="auto">
          <a:xfrm>
            <a:off x="2820384" y="5415015"/>
            <a:ext cx="363890" cy="439338"/>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sp>
        <p:nvSpPr>
          <p:cNvPr id="13" name="円柱 12">
            <a:extLst>
              <a:ext uri="{FF2B5EF4-FFF2-40B4-BE49-F238E27FC236}">
                <a16:creationId xmlns:a16="http://schemas.microsoft.com/office/drawing/2014/main" id="{104A9249-530E-5246-9214-60F23D710364}"/>
              </a:ext>
            </a:extLst>
          </p:cNvPr>
          <p:cNvSpPr/>
          <p:nvPr/>
        </p:nvSpPr>
        <p:spPr bwMode="auto">
          <a:xfrm>
            <a:off x="4556453" y="1752637"/>
            <a:ext cx="1212190" cy="504056"/>
          </a:xfrm>
          <a:prstGeom prst="can">
            <a:avLst/>
          </a:prstGeom>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2000" b="0" i="0" u="none" strike="noStrike" cap="none" normalizeH="0" baseline="0" dirty="0">
                <a:ln>
                  <a:noFill/>
                </a:ln>
                <a:solidFill>
                  <a:schemeClr val="bg1"/>
                </a:solidFill>
                <a:effectLst/>
                <a:latin typeface="Times New Roman" pitchFamily="16" charset="0"/>
                <a:ea typeface="MS Gothic" charset="-128"/>
              </a:rPr>
              <a:t>Server</a:t>
            </a:r>
            <a:endParaRPr kumimoji="0" lang="ja-JP" altLang="en-US" sz="2000" b="0" i="0" u="none" strike="noStrike" cap="none" normalizeH="0" baseline="0">
              <a:ln>
                <a:noFill/>
              </a:ln>
              <a:solidFill>
                <a:schemeClr val="bg1"/>
              </a:solidFill>
              <a:effectLst/>
              <a:latin typeface="Times New Roman" pitchFamily="16" charset="0"/>
              <a:ea typeface="MS Gothic" charset="-128"/>
            </a:endParaRPr>
          </a:p>
        </p:txBody>
      </p:sp>
      <p:cxnSp>
        <p:nvCxnSpPr>
          <p:cNvPr id="14" name="直線矢印コネクタ 13">
            <a:extLst>
              <a:ext uri="{FF2B5EF4-FFF2-40B4-BE49-F238E27FC236}">
                <a16:creationId xmlns:a16="http://schemas.microsoft.com/office/drawing/2014/main" id="{2DA3FE8A-DDFA-CC43-B49F-427C037A00B5}"/>
              </a:ext>
            </a:extLst>
          </p:cNvPr>
          <p:cNvCxnSpPr>
            <a:cxnSpLocks/>
          </p:cNvCxnSpPr>
          <p:nvPr/>
        </p:nvCxnSpPr>
        <p:spPr bwMode="auto">
          <a:xfrm flipH="1">
            <a:off x="2673053" y="2256693"/>
            <a:ext cx="2123048" cy="706182"/>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cxnSp>
        <p:nvCxnSpPr>
          <p:cNvPr id="15" name="直線矢印コネクタ 14">
            <a:extLst>
              <a:ext uri="{FF2B5EF4-FFF2-40B4-BE49-F238E27FC236}">
                <a16:creationId xmlns:a16="http://schemas.microsoft.com/office/drawing/2014/main" id="{18CCAE35-6A05-3344-AB36-01A706BABD61}"/>
              </a:ext>
            </a:extLst>
          </p:cNvPr>
          <p:cNvCxnSpPr>
            <a:cxnSpLocks/>
            <a:stCxn id="13" idx="3"/>
            <a:endCxn id="8" idx="0"/>
          </p:cNvCxnSpPr>
          <p:nvPr/>
        </p:nvCxnSpPr>
        <p:spPr bwMode="auto">
          <a:xfrm flipH="1">
            <a:off x="5150082" y="2256693"/>
            <a:ext cx="12466" cy="716968"/>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sp>
        <p:nvSpPr>
          <p:cNvPr id="16" name="テキスト ボックス 15">
            <a:extLst>
              <a:ext uri="{FF2B5EF4-FFF2-40B4-BE49-F238E27FC236}">
                <a16:creationId xmlns:a16="http://schemas.microsoft.com/office/drawing/2014/main" id="{30015DB2-9924-B641-8CDC-78B67AE73F6E}"/>
              </a:ext>
            </a:extLst>
          </p:cNvPr>
          <p:cNvSpPr txBox="1"/>
          <p:nvPr/>
        </p:nvSpPr>
        <p:spPr>
          <a:xfrm>
            <a:off x="4138381" y="2452972"/>
            <a:ext cx="1040413" cy="307777"/>
          </a:xfrm>
          <a:prstGeom prst="rect">
            <a:avLst/>
          </a:prstGeom>
          <a:noFill/>
        </p:spPr>
        <p:txBody>
          <a:bodyPr wrap="none" rtlCol="0">
            <a:spAutoFit/>
          </a:bodyPr>
          <a:lstStyle/>
          <a:p>
            <a:r>
              <a:rPr kumimoji="1" lang="en-US" altLang="ja-JP" sz="1400" dirty="0">
                <a:solidFill>
                  <a:schemeClr val="tx1"/>
                </a:solidFill>
              </a:rPr>
              <a:t>IP multicast</a:t>
            </a:r>
            <a:endParaRPr kumimoji="1" lang="ja-JP" altLang="en-US" sz="1400">
              <a:solidFill>
                <a:schemeClr val="tx1"/>
              </a:solidFill>
            </a:endParaRPr>
          </a:p>
        </p:txBody>
      </p:sp>
      <p:sp>
        <p:nvSpPr>
          <p:cNvPr id="17" name="テキスト ボックス 16">
            <a:extLst>
              <a:ext uri="{FF2B5EF4-FFF2-40B4-BE49-F238E27FC236}">
                <a16:creationId xmlns:a16="http://schemas.microsoft.com/office/drawing/2014/main" id="{C87BD797-3402-4041-A773-E91B14D4AAC1}"/>
              </a:ext>
            </a:extLst>
          </p:cNvPr>
          <p:cNvSpPr txBox="1"/>
          <p:nvPr/>
        </p:nvSpPr>
        <p:spPr>
          <a:xfrm>
            <a:off x="7650643" y="2973661"/>
            <a:ext cx="641522"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sz="2000" dirty="0"/>
              <a:t>AP3</a:t>
            </a:r>
            <a:endParaRPr kumimoji="1" lang="ja-JP" altLang="en-US" sz="2000"/>
          </a:p>
        </p:txBody>
      </p:sp>
      <p:cxnSp>
        <p:nvCxnSpPr>
          <p:cNvPr id="20" name="直線矢印コネクタ 19">
            <a:extLst>
              <a:ext uri="{FF2B5EF4-FFF2-40B4-BE49-F238E27FC236}">
                <a16:creationId xmlns:a16="http://schemas.microsoft.com/office/drawing/2014/main" id="{7186C995-82D5-594F-BDC5-9BC214A42CEE}"/>
              </a:ext>
            </a:extLst>
          </p:cNvPr>
          <p:cNvCxnSpPr>
            <a:cxnSpLocks/>
          </p:cNvCxnSpPr>
          <p:nvPr/>
        </p:nvCxnSpPr>
        <p:spPr bwMode="auto">
          <a:xfrm>
            <a:off x="5527595" y="2256772"/>
            <a:ext cx="2123048" cy="706182"/>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sp>
        <p:nvSpPr>
          <p:cNvPr id="23" name="テキスト ボックス 22">
            <a:extLst>
              <a:ext uri="{FF2B5EF4-FFF2-40B4-BE49-F238E27FC236}">
                <a16:creationId xmlns:a16="http://schemas.microsoft.com/office/drawing/2014/main" id="{C82B78E9-B896-6644-A53A-00F315FE03D2}"/>
              </a:ext>
            </a:extLst>
          </p:cNvPr>
          <p:cNvSpPr txBox="1"/>
          <p:nvPr/>
        </p:nvSpPr>
        <p:spPr>
          <a:xfrm>
            <a:off x="3610270" y="1970625"/>
            <a:ext cx="918585" cy="307777"/>
          </a:xfrm>
          <a:prstGeom prst="rect">
            <a:avLst/>
          </a:prstGeom>
          <a:noFill/>
        </p:spPr>
        <p:txBody>
          <a:bodyPr wrap="none" rtlCol="0">
            <a:spAutoFit/>
          </a:bodyPr>
          <a:lstStyle/>
          <a:p>
            <a:r>
              <a:rPr kumimoji="1" lang="en-US" altLang="ja-JP" sz="1400" dirty="0">
                <a:solidFill>
                  <a:schemeClr val="tx1"/>
                </a:solidFill>
              </a:rPr>
              <a:t>Content A</a:t>
            </a:r>
            <a:endParaRPr kumimoji="1" lang="ja-JP" altLang="en-US" sz="1400">
              <a:solidFill>
                <a:schemeClr val="tx1"/>
              </a:solidFill>
            </a:endParaRPr>
          </a:p>
        </p:txBody>
      </p:sp>
      <p:sp>
        <p:nvSpPr>
          <p:cNvPr id="26" name="テキスト ボックス 25">
            <a:extLst>
              <a:ext uri="{FF2B5EF4-FFF2-40B4-BE49-F238E27FC236}">
                <a16:creationId xmlns:a16="http://schemas.microsoft.com/office/drawing/2014/main" id="{78C20E24-867B-1E47-864D-6AFCE1CE2CC7}"/>
              </a:ext>
            </a:extLst>
          </p:cNvPr>
          <p:cNvSpPr txBox="1"/>
          <p:nvPr/>
        </p:nvSpPr>
        <p:spPr>
          <a:xfrm>
            <a:off x="536952" y="2914961"/>
            <a:ext cx="1550424" cy="523220"/>
          </a:xfrm>
          <a:prstGeom prst="rect">
            <a:avLst/>
          </a:prstGeom>
          <a:noFill/>
        </p:spPr>
        <p:txBody>
          <a:bodyPr wrap="none" rtlCol="0">
            <a:spAutoFit/>
          </a:bodyPr>
          <a:lstStyle/>
          <a:p>
            <a:r>
              <a:rPr kumimoji="1" lang="en-US" altLang="ja-JP" sz="1400" dirty="0">
                <a:solidFill>
                  <a:schemeClr val="tx1"/>
                </a:solidFill>
              </a:rPr>
              <a:t>MAC address</a:t>
            </a:r>
          </a:p>
          <a:p>
            <a:r>
              <a:rPr kumimoji="1" lang="en-US" altLang="ja-JP" sz="1400" dirty="0" err="1">
                <a:solidFill>
                  <a:schemeClr val="tx1"/>
                </a:solidFill>
              </a:rPr>
              <a:t>xx:xx:xx:xx:xx:xx</a:t>
            </a:r>
            <a:endParaRPr kumimoji="1" lang="ja-JP" altLang="en-US" sz="1400">
              <a:solidFill>
                <a:schemeClr val="tx1"/>
              </a:solidFill>
            </a:endParaRPr>
          </a:p>
        </p:txBody>
      </p:sp>
      <p:sp>
        <p:nvSpPr>
          <p:cNvPr id="27" name="テキスト ボックス 26">
            <a:extLst>
              <a:ext uri="{FF2B5EF4-FFF2-40B4-BE49-F238E27FC236}">
                <a16:creationId xmlns:a16="http://schemas.microsoft.com/office/drawing/2014/main" id="{A272A453-C47A-F347-BFB6-875932715BEE}"/>
              </a:ext>
            </a:extLst>
          </p:cNvPr>
          <p:cNvSpPr txBox="1"/>
          <p:nvPr/>
        </p:nvSpPr>
        <p:spPr>
          <a:xfrm>
            <a:off x="3358659" y="2943711"/>
            <a:ext cx="1510350" cy="523220"/>
          </a:xfrm>
          <a:prstGeom prst="rect">
            <a:avLst/>
          </a:prstGeom>
          <a:noFill/>
        </p:spPr>
        <p:txBody>
          <a:bodyPr wrap="none" rtlCol="0">
            <a:spAutoFit/>
          </a:bodyPr>
          <a:lstStyle/>
          <a:p>
            <a:r>
              <a:rPr kumimoji="1" lang="en-US" altLang="ja-JP" sz="1400" dirty="0">
                <a:solidFill>
                  <a:schemeClr val="tx1"/>
                </a:solidFill>
              </a:rPr>
              <a:t>MAC address</a:t>
            </a:r>
          </a:p>
          <a:p>
            <a:r>
              <a:rPr kumimoji="1" lang="en-US" altLang="ja-JP" sz="1400" dirty="0" err="1">
                <a:solidFill>
                  <a:schemeClr val="tx1"/>
                </a:solidFill>
              </a:rPr>
              <a:t>yy:yy:yy:yy:yy:yy</a:t>
            </a:r>
            <a:endParaRPr kumimoji="1" lang="ja-JP" altLang="en-US" sz="1400">
              <a:solidFill>
                <a:schemeClr val="tx1"/>
              </a:solidFill>
            </a:endParaRPr>
          </a:p>
        </p:txBody>
      </p:sp>
      <p:sp>
        <p:nvSpPr>
          <p:cNvPr id="28" name="テキスト ボックス 27">
            <a:extLst>
              <a:ext uri="{FF2B5EF4-FFF2-40B4-BE49-F238E27FC236}">
                <a16:creationId xmlns:a16="http://schemas.microsoft.com/office/drawing/2014/main" id="{129A4F1D-07F7-0247-8C69-33CBDE6453C2}"/>
              </a:ext>
            </a:extLst>
          </p:cNvPr>
          <p:cNvSpPr txBox="1"/>
          <p:nvPr/>
        </p:nvSpPr>
        <p:spPr>
          <a:xfrm>
            <a:off x="6296952" y="2943711"/>
            <a:ext cx="1394934" cy="523220"/>
          </a:xfrm>
          <a:prstGeom prst="rect">
            <a:avLst/>
          </a:prstGeom>
          <a:noFill/>
        </p:spPr>
        <p:txBody>
          <a:bodyPr wrap="none" rtlCol="0">
            <a:spAutoFit/>
          </a:bodyPr>
          <a:lstStyle/>
          <a:p>
            <a:r>
              <a:rPr kumimoji="1" lang="en-US" altLang="ja-JP" sz="1400" dirty="0">
                <a:solidFill>
                  <a:schemeClr val="tx1"/>
                </a:solidFill>
              </a:rPr>
              <a:t>MAC address</a:t>
            </a:r>
          </a:p>
          <a:p>
            <a:r>
              <a:rPr kumimoji="1" lang="en-US" altLang="ja-JP" sz="1400" dirty="0" err="1">
                <a:solidFill>
                  <a:schemeClr val="tx1"/>
                </a:solidFill>
              </a:rPr>
              <a:t>zz:zz:zz:zz:zz:zz</a:t>
            </a:r>
            <a:endParaRPr kumimoji="1" lang="ja-JP" altLang="en-US" sz="1400">
              <a:solidFill>
                <a:schemeClr val="tx1"/>
              </a:solidFill>
            </a:endParaRPr>
          </a:p>
        </p:txBody>
      </p:sp>
      <p:sp>
        <p:nvSpPr>
          <p:cNvPr id="45" name="テキスト ボックス 44">
            <a:extLst>
              <a:ext uri="{FF2B5EF4-FFF2-40B4-BE49-F238E27FC236}">
                <a16:creationId xmlns:a16="http://schemas.microsoft.com/office/drawing/2014/main" id="{63570FB0-6A48-4C48-B4FB-94F11DF2D5B5}"/>
              </a:ext>
            </a:extLst>
          </p:cNvPr>
          <p:cNvSpPr txBox="1"/>
          <p:nvPr/>
        </p:nvSpPr>
        <p:spPr>
          <a:xfrm>
            <a:off x="1846841" y="3493814"/>
            <a:ext cx="976549" cy="307777"/>
          </a:xfrm>
          <a:prstGeom prst="rect">
            <a:avLst/>
          </a:prstGeom>
          <a:noFill/>
        </p:spPr>
        <p:txBody>
          <a:bodyPr wrap="none" rtlCol="0">
            <a:spAutoFit/>
          </a:bodyPr>
          <a:lstStyle/>
          <a:p>
            <a:r>
              <a:rPr kumimoji="1" lang="en-US" altLang="ja-JP" sz="1400" dirty="0">
                <a:solidFill>
                  <a:schemeClr val="tx1"/>
                </a:solidFill>
              </a:rPr>
              <a:t>EBCS Info</a:t>
            </a:r>
            <a:endParaRPr kumimoji="1" lang="ja-JP" altLang="en-US" sz="1400">
              <a:solidFill>
                <a:schemeClr val="tx1"/>
              </a:solidFill>
            </a:endParaRPr>
          </a:p>
        </p:txBody>
      </p:sp>
      <p:grpSp>
        <p:nvGrpSpPr>
          <p:cNvPr id="47" name="グループ化 46">
            <a:extLst>
              <a:ext uri="{FF2B5EF4-FFF2-40B4-BE49-F238E27FC236}">
                <a16:creationId xmlns:a16="http://schemas.microsoft.com/office/drawing/2014/main" id="{AF2B91DE-A346-D044-A165-BC370C0C874A}"/>
              </a:ext>
            </a:extLst>
          </p:cNvPr>
          <p:cNvGrpSpPr/>
          <p:nvPr/>
        </p:nvGrpSpPr>
        <p:grpSpPr>
          <a:xfrm>
            <a:off x="4368207" y="3501713"/>
            <a:ext cx="1510350" cy="1793200"/>
            <a:chOff x="4827634" y="3500090"/>
            <a:chExt cx="1510350" cy="1793200"/>
          </a:xfrm>
        </p:grpSpPr>
        <p:sp>
          <p:nvSpPr>
            <p:cNvPr id="33" name="正方形/長方形 32">
              <a:extLst>
                <a:ext uri="{FF2B5EF4-FFF2-40B4-BE49-F238E27FC236}">
                  <a16:creationId xmlns:a16="http://schemas.microsoft.com/office/drawing/2014/main" id="{2B6A8968-5C1B-1043-A1C5-E8C8DF81E75D}"/>
                </a:ext>
              </a:extLst>
            </p:cNvPr>
            <p:cNvSpPr/>
            <p:nvPr/>
          </p:nvSpPr>
          <p:spPr bwMode="auto">
            <a:xfrm>
              <a:off x="4827634" y="3777588"/>
              <a:ext cx="1510350" cy="151570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7" name="テキスト ボックス 36">
              <a:extLst>
                <a:ext uri="{FF2B5EF4-FFF2-40B4-BE49-F238E27FC236}">
                  <a16:creationId xmlns:a16="http://schemas.microsoft.com/office/drawing/2014/main" id="{49358F0D-EBE1-C14F-8B3D-307312163571}"/>
                </a:ext>
              </a:extLst>
            </p:cNvPr>
            <p:cNvSpPr txBox="1"/>
            <p:nvPr/>
          </p:nvSpPr>
          <p:spPr>
            <a:xfrm>
              <a:off x="5088903" y="3500090"/>
              <a:ext cx="976549" cy="307777"/>
            </a:xfrm>
            <a:prstGeom prst="rect">
              <a:avLst/>
            </a:prstGeom>
            <a:noFill/>
          </p:spPr>
          <p:txBody>
            <a:bodyPr wrap="none" rtlCol="0">
              <a:spAutoFit/>
            </a:bodyPr>
            <a:lstStyle/>
            <a:p>
              <a:r>
                <a:rPr kumimoji="1" lang="en-US" altLang="ja-JP" sz="1400" dirty="0">
                  <a:solidFill>
                    <a:schemeClr val="tx1"/>
                  </a:solidFill>
                </a:rPr>
                <a:t>EBCS Info</a:t>
              </a:r>
              <a:endParaRPr kumimoji="1" lang="ja-JP" altLang="en-US" sz="1400">
                <a:solidFill>
                  <a:schemeClr val="tx1"/>
                </a:solidFill>
              </a:endParaRPr>
            </a:p>
          </p:txBody>
        </p:sp>
        <p:sp>
          <p:nvSpPr>
            <p:cNvPr id="29" name="テキスト ボックス 28">
              <a:extLst>
                <a:ext uri="{FF2B5EF4-FFF2-40B4-BE49-F238E27FC236}">
                  <a16:creationId xmlns:a16="http://schemas.microsoft.com/office/drawing/2014/main" id="{69E8F4B5-38F2-0644-85D4-98D8ED20B3E5}"/>
                </a:ext>
              </a:extLst>
            </p:cNvPr>
            <p:cNvSpPr txBox="1"/>
            <p:nvPr/>
          </p:nvSpPr>
          <p:spPr>
            <a:xfrm>
              <a:off x="4827634" y="4309377"/>
              <a:ext cx="1510350" cy="738664"/>
            </a:xfrm>
            <a:prstGeom prst="rect">
              <a:avLst/>
            </a:prstGeom>
            <a:noFill/>
            <a:ln>
              <a:solidFill>
                <a:schemeClr val="tx1"/>
              </a:solidFill>
            </a:ln>
          </p:spPr>
          <p:txBody>
            <a:bodyPr wrap="none" rtlCol="0">
              <a:spAutoFit/>
            </a:bodyPr>
            <a:lstStyle/>
            <a:p>
              <a:r>
                <a:rPr kumimoji="1" lang="en-US" altLang="ja-JP" sz="1400" dirty="0">
                  <a:solidFill>
                    <a:schemeClr val="tx1"/>
                  </a:solidFill>
                </a:rPr>
                <a:t>Neighbor List</a:t>
              </a:r>
            </a:p>
            <a:p>
              <a:r>
                <a:rPr kumimoji="1" lang="en-US" altLang="ja-JP" sz="1400" dirty="0" err="1">
                  <a:solidFill>
                    <a:schemeClr val="tx1"/>
                  </a:solidFill>
                </a:rPr>
                <a:t>xx:xx:xx:xx:xx:xx</a:t>
              </a:r>
              <a:endParaRPr kumimoji="1" lang="en-US" altLang="ja-JP" sz="1400" dirty="0">
                <a:solidFill>
                  <a:schemeClr val="tx1"/>
                </a:solidFill>
              </a:endParaRPr>
            </a:p>
            <a:p>
              <a:r>
                <a:rPr kumimoji="1" lang="en-US" altLang="ja-JP" sz="1400" dirty="0" err="1">
                  <a:solidFill>
                    <a:schemeClr val="tx1"/>
                  </a:solidFill>
                </a:rPr>
                <a:t>zz:zz:zz:zz:zz:zz</a:t>
              </a:r>
              <a:endParaRPr kumimoji="1" lang="ja-JP" altLang="en-US" sz="1400">
                <a:solidFill>
                  <a:schemeClr val="tx1"/>
                </a:solidFill>
              </a:endParaRPr>
            </a:p>
          </p:txBody>
        </p:sp>
        <p:sp>
          <p:nvSpPr>
            <p:cNvPr id="32" name="テキスト ボックス 31">
              <a:extLst>
                <a:ext uri="{FF2B5EF4-FFF2-40B4-BE49-F238E27FC236}">
                  <a16:creationId xmlns:a16="http://schemas.microsoft.com/office/drawing/2014/main" id="{8F55A543-FD61-334F-9280-41584C9AFC1D}"/>
                </a:ext>
              </a:extLst>
            </p:cNvPr>
            <p:cNvSpPr txBox="1"/>
            <p:nvPr/>
          </p:nvSpPr>
          <p:spPr>
            <a:xfrm>
              <a:off x="5117886" y="4008996"/>
              <a:ext cx="918585" cy="307777"/>
            </a:xfrm>
            <a:prstGeom prst="rect">
              <a:avLst/>
            </a:prstGeom>
            <a:noFill/>
          </p:spPr>
          <p:txBody>
            <a:bodyPr wrap="none" rtlCol="0">
              <a:spAutoFit/>
            </a:bodyPr>
            <a:lstStyle/>
            <a:p>
              <a:r>
                <a:rPr kumimoji="1" lang="en-US" altLang="ja-JP" sz="1400" dirty="0">
                  <a:solidFill>
                    <a:schemeClr val="tx1"/>
                  </a:solidFill>
                </a:rPr>
                <a:t>Content A</a:t>
              </a:r>
              <a:endParaRPr kumimoji="1" lang="ja-JP" altLang="en-US" sz="1400">
                <a:solidFill>
                  <a:schemeClr val="tx1"/>
                </a:solidFill>
              </a:endParaRPr>
            </a:p>
          </p:txBody>
        </p:sp>
      </p:grpSp>
      <p:grpSp>
        <p:nvGrpSpPr>
          <p:cNvPr id="48" name="グループ化 47">
            <a:extLst>
              <a:ext uri="{FF2B5EF4-FFF2-40B4-BE49-F238E27FC236}">
                <a16:creationId xmlns:a16="http://schemas.microsoft.com/office/drawing/2014/main" id="{6C4EBAA4-E3FE-0B4B-904D-9A162ED5889A}"/>
              </a:ext>
            </a:extLst>
          </p:cNvPr>
          <p:cNvGrpSpPr/>
          <p:nvPr/>
        </p:nvGrpSpPr>
        <p:grpSpPr>
          <a:xfrm>
            <a:off x="7220749" y="3499587"/>
            <a:ext cx="1510350" cy="1793200"/>
            <a:chOff x="7680176" y="3497964"/>
            <a:chExt cx="1510350" cy="1793200"/>
          </a:xfrm>
        </p:grpSpPr>
        <p:sp>
          <p:nvSpPr>
            <p:cNvPr id="40" name="正方形/長方形 39">
              <a:extLst>
                <a:ext uri="{FF2B5EF4-FFF2-40B4-BE49-F238E27FC236}">
                  <a16:creationId xmlns:a16="http://schemas.microsoft.com/office/drawing/2014/main" id="{7C800B40-FBB9-3E4A-9816-D4B56B26A6A0}"/>
                </a:ext>
              </a:extLst>
            </p:cNvPr>
            <p:cNvSpPr/>
            <p:nvPr/>
          </p:nvSpPr>
          <p:spPr bwMode="auto">
            <a:xfrm>
              <a:off x="7680176" y="3775462"/>
              <a:ext cx="1510350" cy="151570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テキスト ボックス 40">
              <a:extLst>
                <a:ext uri="{FF2B5EF4-FFF2-40B4-BE49-F238E27FC236}">
                  <a16:creationId xmlns:a16="http://schemas.microsoft.com/office/drawing/2014/main" id="{5B673D73-92B3-9E4E-BF32-1A1C231BD50C}"/>
                </a:ext>
              </a:extLst>
            </p:cNvPr>
            <p:cNvSpPr txBox="1"/>
            <p:nvPr/>
          </p:nvSpPr>
          <p:spPr>
            <a:xfrm>
              <a:off x="7941445" y="3497964"/>
              <a:ext cx="976549" cy="307777"/>
            </a:xfrm>
            <a:prstGeom prst="rect">
              <a:avLst/>
            </a:prstGeom>
            <a:noFill/>
          </p:spPr>
          <p:txBody>
            <a:bodyPr wrap="none" rtlCol="0">
              <a:spAutoFit/>
            </a:bodyPr>
            <a:lstStyle/>
            <a:p>
              <a:r>
                <a:rPr kumimoji="1" lang="en-US" altLang="ja-JP" sz="1400" dirty="0">
                  <a:solidFill>
                    <a:schemeClr val="tx1"/>
                  </a:solidFill>
                </a:rPr>
                <a:t>EBCS Info</a:t>
              </a:r>
              <a:endParaRPr kumimoji="1" lang="ja-JP" altLang="en-US" sz="1400">
                <a:solidFill>
                  <a:schemeClr val="tx1"/>
                </a:solidFill>
              </a:endParaRPr>
            </a:p>
          </p:txBody>
        </p:sp>
        <p:sp>
          <p:nvSpPr>
            <p:cNvPr id="38" name="テキスト ボックス 37">
              <a:extLst>
                <a:ext uri="{FF2B5EF4-FFF2-40B4-BE49-F238E27FC236}">
                  <a16:creationId xmlns:a16="http://schemas.microsoft.com/office/drawing/2014/main" id="{CEF85B82-4DE2-9B49-A756-439DB609D60B}"/>
                </a:ext>
              </a:extLst>
            </p:cNvPr>
            <p:cNvSpPr txBox="1"/>
            <p:nvPr/>
          </p:nvSpPr>
          <p:spPr>
            <a:xfrm>
              <a:off x="7680176" y="4307251"/>
              <a:ext cx="1510350" cy="523220"/>
            </a:xfrm>
            <a:prstGeom prst="rect">
              <a:avLst/>
            </a:prstGeom>
            <a:noFill/>
            <a:ln>
              <a:solidFill>
                <a:schemeClr val="tx1"/>
              </a:solidFill>
            </a:ln>
          </p:spPr>
          <p:txBody>
            <a:bodyPr wrap="none" rtlCol="0">
              <a:spAutoFit/>
            </a:bodyPr>
            <a:lstStyle/>
            <a:p>
              <a:r>
                <a:rPr kumimoji="1" lang="en-US" altLang="ja-JP" sz="1400" dirty="0">
                  <a:solidFill>
                    <a:schemeClr val="tx1"/>
                  </a:solidFill>
                </a:rPr>
                <a:t>Neighbor List</a:t>
              </a:r>
            </a:p>
            <a:p>
              <a:r>
                <a:rPr kumimoji="1" lang="en-US" altLang="ja-JP" sz="1400" dirty="0" err="1">
                  <a:solidFill>
                    <a:schemeClr val="tx1"/>
                  </a:solidFill>
                </a:rPr>
                <a:t>yy:yy:yy:yy:yy:yy</a:t>
              </a:r>
              <a:endParaRPr kumimoji="1" lang="ja-JP" altLang="en-US" sz="1400">
                <a:solidFill>
                  <a:schemeClr val="tx1"/>
                </a:solidFill>
              </a:endParaRPr>
            </a:p>
          </p:txBody>
        </p:sp>
        <p:sp>
          <p:nvSpPr>
            <p:cNvPr id="39" name="テキスト ボックス 38">
              <a:extLst>
                <a:ext uri="{FF2B5EF4-FFF2-40B4-BE49-F238E27FC236}">
                  <a16:creationId xmlns:a16="http://schemas.microsoft.com/office/drawing/2014/main" id="{0D6FFF9D-DAEB-5E41-82BE-00120156BE5E}"/>
                </a:ext>
              </a:extLst>
            </p:cNvPr>
            <p:cNvSpPr txBox="1"/>
            <p:nvPr/>
          </p:nvSpPr>
          <p:spPr>
            <a:xfrm>
              <a:off x="7970428" y="4006870"/>
              <a:ext cx="918585" cy="307777"/>
            </a:xfrm>
            <a:prstGeom prst="rect">
              <a:avLst/>
            </a:prstGeom>
            <a:noFill/>
          </p:spPr>
          <p:txBody>
            <a:bodyPr wrap="none" rtlCol="0">
              <a:spAutoFit/>
            </a:bodyPr>
            <a:lstStyle/>
            <a:p>
              <a:r>
                <a:rPr kumimoji="1" lang="en-US" altLang="ja-JP" sz="1400" dirty="0">
                  <a:solidFill>
                    <a:schemeClr val="tx1"/>
                  </a:solidFill>
                </a:rPr>
                <a:t>Content A</a:t>
              </a:r>
              <a:endParaRPr kumimoji="1" lang="ja-JP" altLang="en-US" sz="1400">
                <a:solidFill>
                  <a:schemeClr val="tx1"/>
                </a:solidFill>
              </a:endParaRPr>
            </a:p>
          </p:txBody>
        </p:sp>
      </p:grpSp>
      <p:grpSp>
        <p:nvGrpSpPr>
          <p:cNvPr id="46" name="グループ化 45">
            <a:extLst>
              <a:ext uri="{FF2B5EF4-FFF2-40B4-BE49-F238E27FC236}">
                <a16:creationId xmlns:a16="http://schemas.microsoft.com/office/drawing/2014/main" id="{198CC417-3932-7641-9921-E209D2F1CD57}"/>
              </a:ext>
            </a:extLst>
          </p:cNvPr>
          <p:cNvGrpSpPr/>
          <p:nvPr/>
        </p:nvGrpSpPr>
        <p:grpSpPr>
          <a:xfrm>
            <a:off x="1585572" y="3771312"/>
            <a:ext cx="1510350" cy="1515702"/>
            <a:chOff x="2044999" y="3769689"/>
            <a:chExt cx="1510350" cy="1515702"/>
          </a:xfrm>
        </p:grpSpPr>
        <p:sp>
          <p:nvSpPr>
            <p:cNvPr id="44" name="正方形/長方形 43">
              <a:extLst>
                <a:ext uri="{FF2B5EF4-FFF2-40B4-BE49-F238E27FC236}">
                  <a16:creationId xmlns:a16="http://schemas.microsoft.com/office/drawing/2014/main" id="{38646B47-7DF2-1848-84A3-8B3133663DF8}"/>
                </a:ext>
              </a:extLst>
            </p:cNvPr>
            <p:cNvSpPr/>
            <p:nvPr/>
          </p:nvSpPr>
          <p:spPr bwMode="auto">
            <a:xfrm>
              <a:off x="2044999" y="3769689"/>
              <a:ext cx="1510350" cy="151570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テキスト ボックス 41">
              <a:extLst>
                <a:ext uri="{FF2B5EF4-FFF2-40B4-BE49-F238E27FC236}">
                  <a16:creationId xmlns:a16="http://schemas.microsoft.com/office/drawing/2014/main" id="{873FB82F-4A10-5D4D-91A1-D118EE0A3FAE}"/>
                </a:ext>
              </a:extLst>
            </p:cNvPr>
            <p:cNvSpPr txBox="1"/>
            <p:nvPr/>
          </p:nvSpPr>
          <p:spPr>
            <a:xfrm>
              <a:off x="2044999" y="4301478"/>
              <a:ext cx="1510350" cy="523220"/>
            </a:xfrm>
            <a:prstGeom prst="rect">
              <a:avLst/>
            </a:prstGeom>
            <a:noFill/>
            <a:ln>
              <a:solidFill>
                <a:schemeClr val="tx1"/>
              </a:solidFill>
            </a:ln>
          </p:spPr>
          <p:txBody>
            <a:bodyPr wrap="none" rtlCol="0">
              <a:spAutoFit/>
            </a:bodyPr>
            <a:lstStyle/>
            <a:p>
              <a:r>
                <a:rPr kumimoji="1" lang="en-US" altLang="ja-JP" sz="1400" dirty="0">
                  <a:solidFill>
                    <a:schemeClr val="tx1"/>
                  </a:solidFill>
                </a:rPr>
                <a:t>Neighbor List</a:t>
              </a:r>
            </a:p>
            <a:p>
              <a:r>
                <a:rPr kumimoji="1" lang="en-US" altLang="ja-JP" sz="1400" dirty="0" err="1">
                  <a:solidFill>
                    <a:schemeClr val="tx1"/>
                  </a:solidFill>
                </a:rPr>
                <a:t>yy:yy:yy:yy:yy:yy</a:t>
              </a:r>
              <a:endParaRPr kumimoji="1" lang="ja-JP" altLang="en-US" sz="1400">
                <a:solidFill>
                  <a:schemeClr val="tx1"/>
                </a:solidFill>
              </a:endParaRPr>
            </a:p>
          </p:txBody>
        </p:sp>
        <p:sp>
          <p:nvSpPr>
            <p:cNvPr id="43" name="テキスト ボックス 42">
              <a:extLst>
                <a:ext uri="{FF2B5EF4-FFF2-40B4-BE49-F238E27FC236}">
                  <a16:creationId xmlns:a16="http://schemas.microsoft.com/office/drawing/2014/main" id="{9DEBE3AC-B550-E44B-AD80-7485E626703F}"/>
                </a:ext>
              </a:extLst>
            </p:cNvPr>
            <p:cNvSpPr txBox="1"/>
            <p:nvPr/>
          </p:nvSpPr>
          <p:spPr>
            <a:xfrm>
              <a:off x="2335251" y="4001097"/>
              <a:ext cx="918585" cy="307777"/>
            </a:xfrm>
            <a:prstGeom prst="rect">
              <a:avLst/>
            </a:prstGeom>
            <a:noFill/>
          </p:spPr>
          <p:txBody>
            <a:bodyPr wrap="none" rtlCol="0">
              <a:spAutoFit/>
            </a:bodyPr>
            <a:lstStyle/>
            <a:p>
              <a:r>
                <a:rPr kumimoji="1" lang="en-US" altLang="ja-JP" sz="1400" dirty="0">
                  <a:solidFill>
                    <a:schemeClr val="tx1"/>
                  </a:solidFill>
                </a:rPr>
                <a:t>Content A</a:t>
              </a:r>
              <a:endParaRPr kumimoji="1" lang="ja-JP" altLang="en-US" sz="1400">
                <a:solidFill>
                  <a:schemeClr val="tx1"/>
                </a:solidFill>
              </a:endParaRPr>
            </a:p>
          </p:txBody>
        </p:sp>
      </p:grpSp>
      <p:sp>
        <p:nvSpPr>
          <p:cNvPr id="54" name="テキスト ボックス 53">
            <a:extLst>
              <a:ext uri="{FF2B5EF4-FFF2-40B4-BE49-F238E27FC236}">
                <a16:creationId xmlns:a16="http://schemas.microsoft.com/office/drawing/2014/main" id="{8E8F0F6F-866D-D84A-B260-7126F3C355CE}"/>
              </a:ext>
            </a:extLst>
          </p:cNvPr>
          <p:cNvSpPr txBox="1"/>
          <p:nvPr/>
        </p:nvSpPr>
        <p:spPr>
          <a:xfrm>
            <a:off x="4275894" y="6079047"/>
            <a:ext cx="3741730" cy="307777"/>
          </a:xfrm>
          <a:prstGeom prst="rect">
            <a:avLst/>
          </a:prstGeom>
          <a:noFill/>
        </p:spPr>
        <p:txBody>
          <a:bodyPr wrap="none" rtlCol="0">
            <a:spAutoFit/>
          </a:bodyPr>
          <a:lstStyle/>
          <a:p>
            <a:r>
              <a:rPr kumimoji="1" lang="en-US" altLang="ja-JP" sz="1400" dirty="0">
                <a:solidFill>
                  <a:schemeClr val="tx1"/>
                </a:solidFill>
              </a:rPr>
              <a:t>Duplicate detection shall be provided by the HLP.</a:t>
            </a:r>
            <a:endParaRPr kumimoji="1" lang="ja-JP" altLang="en-US" sz="1400">
              <a:solidFill>
                <a:schemeClr val="tx1"/>
              </a:solidFill>
            </a:endParaRPr>
          </a:p>
        </p:txBody>
      </p:sp>
      <p:sp>
        <p:nvSpPr>
          <p:cNvPr id="53" name="三角形 52">
            <a:extLst>
              <a:ext uri="{FF2B5EF4-FFF2-40B4-BE49-F238E27FC236}">
                <a16:creationId xmlns:a16="http://schemas.microsoft.com/office/drawing/2014/main" id="{6141D097-64E2-4A49-B41D-6F6542A000EC}"/>
              </a:ext>
            </a:extLst>
          </p:cNvPr>
          <p:cNvSpPr/>
          <p:nvPr/>
        </p:nvSpPr>
        <p:spPr bwMode="auto">
          <a:xfrm>
            <a:off x="8112224" y="3194535"/>
            <a:ext cx="3965588" cy="2778446"/>
          </a:xfrm>
          <a:prstGeom prst="triangle">
            <a:avLst/>
          </a:prstGeom>
          <a:solidFill>
            <a:srgbClr val="FF959B">
              <a:alpha val="49804"/>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テキスト ボックス 54">
            <a:extLst>
              <a:ext uri="{FF2B5EF4-FFF2-40B4-BE49-F238E27FC236}">
                <a16:creationId xmlns:a16="http://schemas.microsoft.com/office/drawing/2014/main" id="{C2957196-F41A-C343-9CD3-10D1AA8E5E25}"/>
              </a:ext>
            </a:extLst>
          </p:cNvPr>
          <p:cNvSpPr txBox="1"/>
          <p:nvPr/>
        </p:nvSpPr>
        <p:spPr>
          <a:xfrm>
            <a:off x="9783277" y="2962875"/>
            <a:ext cx="641522"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sz="2000" dirty="0"/>
              <a:t>AP4</a:t>
            </a:r>
            <a:endParaRPr kumimoji="1" lang="ja-JP" altLang="en-US" sz="2000"/>
          </a:p>
        </p:txBody>
      </p:sp>
      <p:cxnSp>
        <p:nvCxnSpPr>
          <p:cNvPr id="56" name="直線矢印コネクタ 55">
            <a:extLst>
              <a:ext uri="{FF2B5EF4-FFF2-40B4-BE49-F238E27FC236}">
                <a16:creationId xmlns:a16="http://schemas.microsoft.com/office/drawing/2014/main" id="{7DC0CDAC-0FEC-E145-AFF7-7834A933594A}"/>
              </a:ext>
            </a:extLst>
          </p:cNvPr>
          <p:cNvCxnSpPr>
            <a:cxnSpLocks/>
          </p:cNvCxnSpPr>
          <p:nvPr/>
        </p:nvCxnSpPr>
        <p:spPr bwMode="auto">
          <a:xfrm>
            <a:off x="5768643" y="2131718"/>
            <a:ext cx="4014634" cy="820450"/>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sp>
        <p:nvSpPr>
          <p:cNvPr id="57" name="テキスト ボックス 56">
            <a:extLst>
              <a:ext uri="{FF2B5EF4-FFF2-40B4-BE49-F238E27FC236}">
                <a16:creationId xmlns:a16="http://schemas.microsoft.com/office/drawing/2014/main" id="{08FF5B29-FAD4-474E-B873-170CB51FFFD5}"/>
              </a:ext>
            </a:extLst>
          </p:cNvPr>
          <p:cNvSpPr txBox="1"/>
          <p:nvPr/>
        </p:nvSpPr>
        <p:spPr>
          <a:xfrm>
            <a:off x="9358043" y="2289465"/>
            <a:ext cx="1991251" cy="523220"/>
          </a:xfrm>
          <a:prstGeom prst="rect">
            <a:avLst/>
          </a:prstGeom>
          <a:noFill/>
        </p:spPr>
        <p:txBody>
          <a:bodyPr wrap="none" rtlCol="0">
            <a:spAutoFit/>
          </a:bodyPr>
          <a:lstStyle/>
          <a:p>
            <a:r>
              <a:rPr kumimoji="1" lang="en-US" altLang="ja-JP" sz="1400" dirty="0">
                <a:solidFill>
                  <a:schemeClr val="tx1"/>
                </a:solidFill>
              </a:rPr>
              <a:t>MAC address</a:t>
            </a:r>
          </a:p>
          <a:p>
            <a:r>
              <a:rPr kumimoji="1" lang="en-US" altLang="ja-JP" sz="1400" dirty="0" err="1">
                <a:solidFill>
                  <a:schemeClr val="tx1"/>
                </a:solidFill>
              </a:rPr>
              <a:t>ww:ww:ww:ww:ww:ww</a:t>
            </a:r>
            <a:endParaRPr kumimoji="1" lang="ja-JP" altLang="en-US" sz="1400">
              <a:solidFill>
                <a:schemeClr val="tx1"/>
              </a:solidFill>
            </a:endParaRPr>
          </a:p>
        </p:txBody>
      </p:sp>
      <p:grpSp>
        <p:nvGrpSpPr>
          <p:cNvPr id="58" name="グループ化 57">
            <a:extLst>
              <a:ext uri="{FF2B5EF4-FFF2-40B4-BE49-F238E27FC236}">
                <a16:creationId xmlns:a16="http://schemas.microsoft.com/office/drawing/2014/main" id="{3FF9491C-68BB-3145-AEF3-5E6D6B14DBD7}"/>
              </a:ext>
            </a:extLst>
          </p:cNvPr>
          <p:cNvGrpSpPr/>
          <p:nvPr/>
        </p:nvGrpSpPr>
        <p:grpSpPr>
          <a:xfrm>
            <a:off x="9353383" y="3488801"/>
            <a:ext cx="1510350" cy="1793200"/>
            <a:chOff x="7680176" y="3497964"/>
            <a:chExt cx="1510350" cy="1793200"/>
          </a:xfrm>
        </p:grpSpPr>
        <p:sp>
          <p:nvSpPr>
            <p:cNvPr id="59" name="正方形/長方形 58">
              <a:extLst>
                <a:ext uri="{FF2B5EF4-FFF2-40B4-BE49-F238E27FC236}">
                  <a16:creationId xmlns:a16="http://schemas.microsoft.com/office/drawing/2014/main" id="{6A659861-9AB2-FF4D-8D72-6F9298D714E5}"/>
                </a:ext>
              </a:extLst>
            </p:cNvPr>
            <p:cNvSpPr/>
            <p:nvPr/>
          </p:nvSpPr>
          <p:spPr bwMode="auto">
            <a:xfrm>
              <a:off x="7680176" y="3775462"/>
              <a:ext cx="1510350" cy="151570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0" name="テキスト ボックス 59">
              <a:extLst>
                <a:ext uri="{FF2B5EF4-FFF2-40B4-BE49-F238E27FC236}">
                  <a16:creationId xmlns:a16="http://schemas.microsoft.com/office/drawing/2014/main" id="{21F7AC59-AC5A-2E47-98F6-46EAE4C953F9}"/>
                </a:ext>
              </a:extLst>
            </p:cNvPr>
            <p:cNvSpPr txBox="1"/>
            <p:nvPr/>
          </p:nvSpPr>
          <p:spPr>
            <a:xfrm>
              <a:off x="7941445" y="3497964"/>
              <a:ext cx="976549" cy="307777"/>
            </a:xfrm>
            <a:prstGeom prst="rect">
              <a:avLst/>
            </a:prstGeom>
            <a:noFill/>
          </p:spPr>
          <p:txBody>
            <a:bodyPr wrap="none" rtlCol="0">
              <a:spAutoFit/>
            </a:bodyPr>
            <a:lstStyle/>
            <a:p>
              <a:r>
                <a:rPr kumimoji="1" lang="en-US" altLang="ja-JP" sz="1400" dirty="0">
                  <a:solidFill>
                    <a:schemeClr val="tx1"/>
                  </a:solidFill>
                </a:rPr>
                <a:t>EBCS Info</a:t>
              </a:r>
              <a:endParaRPr kumimoji="1" lang="ja-JP" altLang="en-US" sz="1400">
                <a:solidFill>
                  <a:schemeClr val="tx1"/>
                </a:solidFill>
              </a:endParaRPr>
            </a:p>
          </p:txBody>
        </p:sp>
        <p:sp>
          <p:nvSpPr>
            <p:cNvPr id="61" name="テキスト ボックス 60">
              <a:extLst>
                <a:ext uri="{FF2B5EF4-FFF2-40B4-BE49-F238E27FC236}">
                  <a16:creationId xmlns:a16="http://schemas.microsoft.com/office/drawing/2014/main" id="{D1785802-DF66-4540-A358-8D0E6BEEFD8F}"/>
                </a:ext>
              </a:extLst>
            </p:cNvPr>
            <p:cNvSpPr txBox="1"/>
            <p:nvPr/>
          </p:nvSpPr>
          <p:spPr>
            <a:xfrm>
              <a:off x="7680176" y="4307251"/>
              <a:ext cx="1510350" cy="307777"/>
            </a:xfrm>
            <a:prstGeom prst="rect">
              <a:avLst/>
            </a:prstGeom>
            <a:noFill/>
            <a:ln>
              <a:solidFill>
                <a:schemeClr val="tx1"/>
              </a:solidFill>
            </a:ln>
          </p:spPr>
          <p:txBody>
            <a:bodyPr wrap="square" rtlCol="0">
              <a:spAutoFit/>
            </a:bodyPr>
            <a:lstStyle/>
            <a:p>
              <a:r>
                <a:rPr kumimoji="1" lang="en-US" altLang="ja-JP" sz="1400" dirty="0">
                  <a:solidFill>
                    <a:schemeClr val="tx1"/>
                  </a:solidFill>
                </a:rPr>
                <a:t>Neighbor List</a:t>
              </a:r>
            </a:p>
          </p:txBody>
        </p:sp>
        <p:sp>
          <p:nvSpPr>
            <p:cNvPr id="62" name="テキスト ボックス 61">
              <a:extLst>
                <a:ext uri="{FF2B5EF4-FFF2-40B4-BE49-F238E27FC236}">
                  <a16:creationId xmlns:a16="http://schemas.microsoft.com/office/drawing/2014/main" id="{CEE201EA-35FC-EE4C-AF79-B638EA57ABE1}"/>
                </a:ext>
              </a:extLst>
            </p:cNvPr>
            <p:cNvSpPr txBox="1"/>
            <p:nvPr/>
          </p:nvSpPr>
          <p:spPr>
            <a:xfrm>
              <a:off x="7970428" y="4006870"/>
              <a:ext cx="918585" cy="307777"/>
            </a:xfrm>
            <a:prstGeom prst="rect">
              <a:avLst/>
            </a:prstGeom>
            <a:noFill/>
          </p:spPr>
          <p:txBody>
            <a:bodyPr wrap="none" rtlCol="0">
              <a:spAutoFit/>
            </a:bodyPr>
            <a:lstStyle/>
            <a:p>
              <a:r>
                <a:rPr kumimoji="1" lang="en-US" altLang="ja-JP" sz="1400" dirty="0">
                  <a:solidFill>
                    <a:schemeClr val="tx1"/>
                  </a:solidFill>
                </a:rPr>
                <a:t>Content A</a:t>
              </a:r>
              <a:endParaRPr kumimoji="1" lang="ja-JP" altLang="en-US" sz="1400">
                <a:solidFill>
                  <a:schemeClr val="tx1"/>
                </a:solidFill>
              </a:endParaRPr>
            </a:p>
          </p:txBody>
        </p:sp>
      </p:grpSp>
      <p:sp>
        <p:nvSpPr>
          <p:cNvPr id="63" name="テキスト ボックス 62">
            <a:extLst>
              <a:ext uri="{FF2B5EF4-FFF2-40B4-BE49-F238E27FC236}">
                <a16:creationId xmlns:a16="http://schemas.microsoft.com/office/drawing/2014/main" id="{8A995FB5-37F3-DB49-9503-F2D3A53EA568}"/>
              </a:ext>
            </a:extLst>
          </p:cNvPr>
          <p:cNvSpPr txBox="1"/>
          <p:nvPr/>
        </p:nvSpPr>
        <p:spPr>
          <a:xfrm>
            <a:off x="10424799" y="3019827"/>
            <a:ext cx="524503" cy="307777"/>
          </a:xfrm>
          <a:prstGeom prst="rect">
            <a:avLst/>
          </a:prstGeom>
          <a:noFill/>
        </p:spPr>
        <p:txBody>
          <a:bodyPr wrap="none" rtlCol="0">
            <a:spAutoFit/>
          </a:bodyPr>
          <a:lstStyle/>
          <a:p>
            <a:r>
              <a:rPr kumimoji="1" lang="en-US" altLang="ja-JP" sz="1400" dirty="0">
                <a:solidFill>
                  <a:srgbClr val="C00000"/>
                </a:solidFill>
              </a:rPr>
              <a:t>CH6</a:t>
            </a:r>
            <a:endParaRPr kumimoji="1" lang="ja-JP" altLang="en-US" sz="1400">
              <a:solidFill>
                <a:srgbClr val="C00000"/>
              </a:solidFill>
            </a:endParaRPr>
          </a:p>
        </p:txBody>
      </p:sp>
      <p:sp>
        <p:nvSpPr>
          <p:cNvPr id="64" name="テキスト ボックス 63">
            <a:extLst>
              <a:ext uri="{FF2B5EF4-FFF2-40B4-BE49-F238E27FC236}">
                <a16:creationId xmlns:a16="http://schemas.microsoft.com/office/drawing/2014/main" id="{C70389F2-2929-9E4F-9423-D85DEFC5DE5D}"/>
              </a:ext>
            </a:extLst>
          </p:cNvPr>
          <p:cNvSpPr txBox="1"/>
          <p:nvPr/>
        </p:nvSpPr>
        <p:spPr>
          <a:xfrm>
            <a:off x="8257202" y="3022983"/>
            <a:ext cx="524503" cy="307777"/>
          </a:xfrm>
          <a:prstGeom prst="rect">
            <a:avLst/>
          </a:prstGeom>
          <a:noFill/>
        </p:spPr>
        <p:txBody>
          <a:bodyPr wrap="none" rtlCol="0">
            <a:spAutoFit/>
          </a:bodyPr>
          <a:lstStyle/>
          <a:p>
            <a:r>
              <a:rPr kumimoji="1" lang="en-US" altLang="ja-JP" sz="1400" dirty="0">
                <a:solidFill>
                  <a:schemeClr val="tx1"/>
                </a:solidFill>
              </a:rPr>
              <a:t>CH1</a:t>
            </a:r>
            <a:endParaRPr kumimoji="1" lang="ja-JP" altLang="en-US" sz="1400">
              <a:solidFill>
                <a:schemeClr val="tx1"/>
              </a:solidFill>
            </a:endParaRPr>
          </a:p>
        </p:txBody>
      </p:sp>
      <p:sp>
        <p:nvSpPr>
          <p:cNvPr id="65" name="テキスト ボックス 64">
            <a:extLst>
              <a:ext uri="{FF2B5EF4-FFF2-40B4-BE49-F238E27FC236}">
                <a16:creationId xmlns:a16="http://schemas.microsoft.com/office/drawing/2014/main" id="{CE5BF120-6DF5-8E4F-BCEA-2F8471A4AAAA}"/>
              </a:ext>
            </a:extLst>
          </p:cNvPr>
          <p:cNvSpPr txBox="1"/>
          <p:nvPr/>
        </p:nvSpPr>
        <p:spPr>
          <a:xfrm>
            <a:off x="5443111" y="3007138"/>
            <a:ext cx="524503" cy="307777"/>
          </a:xfrm>
          <a:prstGeom prst="rect">
            <a:avLst/>
          </a:prstGeom>
          <a:noFill/>
        </p:spPr>
        <p:txBody>
          <a:bodyPr wrap="none" rtlCol="0">
            <a:spAutoFit/>
          </a:bodyPr>
          <a:lstStyle/>
          <a:p>
            <a:r>
              <a:rPr kumimoji="1" lang="en-US" altLang="ja-JP" sz="1400" dirty="0">
                <a:solidFill>
                  <a:schemeClr val="tx1"/>
                </a:solidFill>
              </a:rPr>
              <a:t>CH1</a:t>
            </a:r>
            <a:endParaRPr kumimoji="1" lang="ja-JP" altLang="en-US" sz="1400">
              <a:solidFill>
                <a:schemeClr val="tx1"/>
              </a:solidFill>
            </a:endParaRPr>
          </a:p>
        </p:txBody>
      </p:sp>
      <p:sp>
        <p:nvSpPr>
          <p:cNvPr id="66" name="テキスト ボックス 65">
            <a:extLst>
              <a:ext uri="{FF2B5EF4-FFF2-40B4-BE49-F238E27FC236}">
                <a16:creationId xmlns:a16="http://schemas.microsoft.com/office/drawing/2014/main" id="{BDCEFA5C-2290-7E4E-9FBE-F9F153B740FA}"/>
              </a:ext>
            </a:extLst>
          </p:cNvPr>
          <p:cNvSpPr txBox="1"/>
          <p:nvPr/>
        </p:nvSpPr>
        <p:spPr>
          <a:xfrm>
            <a:off x="2636524" y="3019827"/>
            <a:ext cx="524503" cy="307777"/>
          </a:xfrm>
          <a:prstGeom prst="rect">
            <a:avLst/>
          </a:prstGeom>
          <a:noFill/>
        </p:spPr>
        <p:txBody>
          <a:bodyPr wrap="none" rtlCol="0">
            <a:spAutoFit/>
          </a:bodyPr>
          <a:lstStyle/>
          <a:p>
            <a:r>
              <a:rPr kumimoji="1" lang="en-US" altLang="ja-JP" sz="1400" dirty="0">
                <a:solidFill>
                  <a:schemeClr val="tx1"/>
                </a:solidFill>
              </a:rPr>
              <a:t>CH1</a:t>
            </a:r>
            <a:endParaRPr kumimoji="1" lang="ja-JP" altLang="en-US" sz="1400">
              <a:solidFill>
                <a:schemeClr val="tx1"/>
              </a:solidFill>
            </a:endParaRPr>
          </a:p>
        </p:txBody>
      </p:sp>
      <p:sp>
        <p:nvSpPr>
          <p:cNvPr id="67" name="テキスト ボックス 66">
            <a:extLst>
              <a:ext uri="{FF2B5EF4-FFF2-40B4-BE49-F238E27FC236}">
                <a16:creationId xmlns:a16="http://schemas.microsoft.com/office/drawing/2014/main" id="{9B352180-DB6B-EE44-B018-2F38C62321DC}"/>
              </a:ext>
            </a:extLst>
          </p:cNvPr>
          <p:cNvSpPr txBox="1"/>
          <p:nvPr/>
        </p:nvSpPr>
        <p:spPr>
          <a:xfrm>
            <a:off x="378371" y="1412097"/>
            <a:ext cx="3288995" cy="1384995"/>
          </a:xfrm>
          <a:prstGeom prst="rect">
            <a:avLst/>
          </a:prstGeom>
          <a:noFill/>
        </p:spPr>
        <p:txBody>
          <a:bodyPr wrap="square" rtlCol="0">
            <a:spAutoFit/>
          </a:bodyPr>
          <a:lstStyle/>
          <a:p>
            <a:pPr marL="171450" indent="-171450">
              <a:buFont typeface="Arial" panose="020B0604020202020204" pitchFamily="34" charset="0"/>
              <a:buChar char="•"/>
            </a:pPr>
            <a:r>
              <a:rPr kumimoji="1" lang="en-US" altLang="ja-JP" sz="1200" dirty="0">
                <a:solidFill>
                  <a:schemeClr val="tx1"/>
                </a:solidFill>
              </a:rPr>
              <a:t>Increase redundancy.</a:t>
            </a:r>
            <a:br>
              <a:rPr kumimoji="1" lang="en-US" altLang="ja-JP" sz="1200" dirty="0">
                <a:solidFill>
                  <a:schemeClr val="tx1"/>
                </a:solidFill>
              </a:rPr>
            </a:br>
            <a:r>
              <a:rPr kumimoji="1" lang="en-US" altLang="ja-JP" sz="1200" dirty="0">
                <a:solidFill>
                  <a:schemeClr val="tx1"/>
                </a:solidFill>
              </a:rPr>
              <a:t>(When the receiver failed to receive a frame from AP1 and if it successfully receives the frame from AP2, the receiver can restore the content.)</a:t>
            </a:r>
          </a:p>
          <a:p>
            <a:pPr marL="171450" indent="-171450">
              <a:buFont typeface="Arial" panose="020B0604020202020204" pitchFamily="34" charset="0"/>
              <a:buChar char="•"/>
            </a:pPr>
            <a:r>
              <a:rPr kumimoji="1" lang="en-US" altLang="ja-JP" sz="1200" dirty="0">
                <a:solidFill>
                  <a:schemeClr val="tx1"/>
                </a:solidFill>
              </a:rPr>
              <a:t>Receiver can move seamlessly between APs if</a:t>
            </a:r>
            <a:br>
              <a:rPr kumimoji="1" lang="en-US" altLang="ja-JP" sz="1200" dirty="0">
                <a:solidFill>
                  <a:schemeClr val="tx1"/>
                </a:solidFill>
              </a:rPr>
            </a:br>
            <a:r>
              <a:rPr kumimoji="1" lang="en-US" altLang="ja-JP" sz="1200" dirty="0">
                <a:solidFill>
                  <a:schemeClr val="tx1"/>
                </a:solidFill>
              </a:rPr>
              <a:t>the cells are properly designed.</a:t>
            </a:r>
          </a:p>
        </p:txBody>
      </p:sp>
    </p:spTree>
    <p:extLst>
      <p:ext uri="{BB962C8B-B14F-4D97-AF65-F5344CB8AC3E}">
        <p14:creationId xmlns:p14="http://schemas.microsoft.com/office/powerpoint/2010/main" val="1596978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82A84C-8D1B-3F41-9463-117947AA1AA1}"/>
              </a:ext>
            </a:extLst>
          </p:cNvPr>
          <p:cNvSpPr>
            <a:spLocks noGrp="1"/>
          </p:cNvSpPr>
          <p:nvPr>
            <p:ph type="title"/>
          </p:nvPr>
        </p:nvSpPr>
        <p:spPr/>
        <p:txBody>
          <a:bodyPr/>
          <a:lstStyle/>
          <a:p>
            <a:r>
              <a:rPr kumimoji="1" lang="en-US" altLang="ja-JP" dirty="0"/>
              <a:t>Is Neighbor List Required?</a:t>
            </a:r>
            <a:endParaRPr kumimoji="1" lang="ja-JP" altLang="en-US"/>
          </a:p>
        </p:txBody>
      </p:sp>
      <p:sp>
        <p:nvSpPr>
          <p:cNvPr id="4" name="スライド番号プレースホルダー 3">
            <a:extLst>
              <a:ext uri="{FF2B5EF4-FFF2-40B4-BE49-F238E27FC236}">
                <a16:creationId xmlns:a16="http://schemas.microsoft.com/office/drawing/2014/main" id="{0B9AFAC9-A059-5849-BE0D-E7CFAA97315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a:extLst>
              <a:ext uri="{FF2B5EF4-FFF2-40B4-BE49-F238E27FC236}">
                <a16:creationId xmlns:a16="http://schemas.microsoft.com/office/drawing/2014/main" id="{D5D4E1ED-4CC3-4540-A8CA-17E5E2DDCB4C}"/>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4A84A709-22A1-5B43-811D-BD1725F75EDD}"/>
              </a:ext>
            </a:extLst>
          </p:cNvPr>
          <p:cNvSpPr>
            <a:spLocks noGrp="1"/>
          </p:cNvSpPr>
          <p:nvPr>
            <p:ph type="dt" idx="15"/>
          </p:nvPr>
        </p:nvSpPr>
        <p:spPr/>
        <p:txBody>
          <a:bodyPr/>
          <a:lstStyle/>
          <a:p>
            <a:r>
              <a:rPr lang="en-US" altLang="ja-JP"/>
              <a:t>May 2021</a:t>
            </a:r>
            <a:endParaRPr lang="en-GB" dirty="0"/>
          </a:p>
        </p:txBody>
      </p:sp>
      <p:sp>
        <p:nvSpPr>
          <p:cNvPr id="7" name="テキスト ボックス 6">
            <a:extLst>
              <a:ext uri="{FF2B5EF4-FFF2-40B4-BE49-F238E27FC236}">
                <a16:creationId xmlns:a16="http://schemas.microsoft.com/office/drawing/2014/main" id="{06CD6F9C-BB63-424D-A903-88B8B123B776}"/>
              </a:ext>
            </a:extLst>
          </p:cNvPr>
          <p:cNvSpPr txBox="1"/>
          <p:nvPr/>
        </p:nvSpPr>
        <p:spPr>
          <a:xfrm>
            <a:off x="2130918" y="4716343"/>
            <a:ext cx="867930"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sz="2000" dirty="0"/>
              <a:t>AP A1</a:t>
            </a:r>
            <a:endParaRPr kumimoji="1" lang="ja-JP" altLang="en-US" sz="2000"/>
          </a:p>
        </p:txBody>
      </p:sp>
      <p:sp>
        <p:nvSpPr>
          <p:cNvPr id="8" name="テキスト ボックス 7">
            <a:extLst>
              <a:ext uri="{FF2B5EF4-FFF2-40B4-BE49-F238E27FC236}">
                <a16:creationId xmlns:a16="http://schemas.microsoft.com/office/drawing/2014/main" id="{7AB2447C-2DC6-AA48-8D61-173581229F8D}"/>
              </a:ext>
            </a:extLst>
          </p:cNvPr>
          <p:cNvSpPr txBox="1"/>
          <p:nvPr/>
        </p:nvSpPr>
        <p:spPr>
          <a:xfrm>
            <a:off x="4928708" y="4716343"/>
            <a:ext cx="867930"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sz="2000" dirty="0"/>
              <a:t>AP A2</a:t>
            </a:r>
            <a:endParaRPr kumimoji="1" lang="ja-JP" altLang="en-US" sz="2000"/>
          </a:p>
        </p:txBody>
      </p:sp>
      <p:sp>
        <p:nvSpPr>
          <p:cNvPr id="13" name="円柱 12">
            <a:extLst>
              <a:ext uri="{FF2B5EF4-FFF2-40B4-BE49-F238E27FC236}">
                <a16:creationId xmlns:a16="http://schemas.microsoft.com/office/drawing/2014/main" id="{104A9249-530E-5246-9214-60F23D710364}"/>
              </a:ext>
            </a:extLst>
          </p:cNvPr>
          <p:cNvSpPr/>
          <p:nvPr/>
        </p:nvSpPr>
        <p:spPr bwMode="auto">
          <a:xfrm>
            <a:off x="4655840" y="3495319"/>
            <a:ext cx="1212190" cy="504056"/>
          </a:xfrm>
          <a:prstGeom prst="can">
            <a:avLst/>
          </a:prstGeom>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2000" b="0" i="0" u="none" strike="noStrike" cap="none" normalizeH="0" baseline="0" dirty="0">
                <a:ln>
                  <a:noFill/>
                </a:ln>
                <a:solidFill>
                  <a:schemeClr val="bg1"/>
                </a:solidFill>
                <a:effectLst/>
                <a:latin typeface="Times New Roman" pitchFamily="16" charset="0"/>
                <a:ea typeface="MS Gothic" charset="-128"/>
              </a:rPr>
              <a:t>Server A</a:t>
            </a:r>
            <a:endParaRPr kumimoji="0" lang="ja-JP" altLang="en-US" sz="2000" b="0" i="0" u="none" strike="noStrike" cap="none" normalizeH="0" baseline="0">
              <a:ln>
                <a:noFill/>
              </a:ln>
              <a:solidFill>
                <a:schemeClr val="bg1"/>
              </a:solidFill>
              <a:effectLst/>
              <a:latin typeface="Times New Roman" pitchFamily="16" charset="0"/>
              <a:ea typeface="MS Gothic" charset="-128"/>
            </a:endParaRPr>
          </a:p>
        </p:txBody>
      </p:sp>
      <p:cxnSp>
        <p:nvCxnSpPr>
          <p:cNvPr id="14" name="直線矢印コネクタ 13">
            <a:extLst>
              <a:ext uri="{FF2B5EF4-FFF2-40B4-BE49-F238E27FC236}">
                <a16:creationId xmlns:a16="http://schemas.microsoft.com/office/drawing/2014/main" id="{2DA3FE8A-DDFA-CC43-B49F-427C037A00B5}"/>
              </a:ext>
            </a:extLst>
          </p:cNvPr>
          <p:cNvCxnSpPr>
            <a:cxnSpLocks/>
          </p:cNvCxnSpPr>
          <p:nvPr/>
        </p:nvCxnSpPr>
        <p:spPr bwMode="auto">
          <a:xfrm flipH="1">
            <a:off x="2772440" y="3999375"/>
            <a:ext cx="2123048" cy="706182"/>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cxnSp>
        <p:nvCxnSpPr>
          <p:cNvPr id="15" name="直線矢印コネクタ 14">
            <a:extLst>
              <a:ext uri="{FF2B5EF4-FFF2-40B4-BE49-F238E27FC236}">
                <a16:creationId xmlns:a16="http://schemas.microsoft.com/office/drawing/2014/main" id="{18CCAE35-6A05-3344-AB36-01A706BABD61}"/>
              </a:ext>
            </a:extLst>
          </p:cNvPr>
          <p:cNvCxnSpPr>
            <a:cxnSpLocks/>
            <a:stCxn id="13" idx="3"/>
            <a:endCxn id="8" idx="0"/>
          </p:cNvCxnSpPr>
          <p:nvPr/>
        </p:nvCxnSpPr>
        <p:spPr bwMode="auto">
          <a:xfrm>
            <a:off x="5261935" y="3999375"/>
            <a:ext cx="100738" cy="716968"/>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sp>
        <p:nvSpPr>
          <p:cNvPr id="17" name="テキスト ボックス 16">
            <a:extLst>
              <a:ext uri="{FF2B5EF4-FFF2-40B4-BE49-F238E27FC236}">
                <a16:creationId xmlns:a16="http://schemas.microsoft.com/office/drawing/2014/main" id="{C87BD797-3402-4041-A773-E91B14D4AAC1}"/>
              </a:ext>
            </a:extLst>
          </p:cNvPr>
          <p:cNvSpPr txBox="1"/>
          <p:nvPr/>
        </p:nvSpPr>
        <p:spPr>
          <a:xfrm>
            <a:off x="7750030" y="4716343"/>
            <a:ext cx="867930"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sz="2000" dirty="0"/>
              <a:t>AP A3</a:t>
            </a:r>
            <a:endParaRPr kumimoji="1" lang="ja-JP" altLang="en-US" sz="2000"/>
          </a:p>
        </p:txBody>
      </p:sp>
      <p:cxnSp>
        <p:nvCxnSpPr>
          <p:cNvPr id="20" name="直線矢印コネクタ 19">
            <a:extLst>
              <a:ext uri="{FF2B5EF4-FFF2-40B4-BE49-F238E27FC236}">
                <a16:creationId xmlns:a16="http://schemas.microsoft.com/office/drawing/2014/main" id="{7186C995-82D5-594F-BDC5-9BC214A42CEE}"/>
              </a:ext>
            </a:extLst>
          </p:cNvPr>
          <p:cNvCxnSpPr>
            <a:cxnSpLocks/>
          </p:cNvCxnSpPr>
          <p:nvPr/>
        </p:nvCxnSpPr>
        <p:spPr bwMode="auto">
          <a:xfrm>
            <a:off x="5626982" y="3999454"/>
            <a:ext cx="2123048" cy="706182"/>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sp>
        <p:nvSpPr>
          <p:cNvPr id="3" name="テキスト ボックス 2">
            <a:extLst>
              <a:ext uri="{FF2B5EF4-FFF2-40B4-BE49-F238E27FC236}">
                <a16:creationId xmlns:a16="http://schemas.microsoft.com/office/drawing/2014/main" id="{3D178EB8-512F-B348-ACF5-5039764F7488}"/>
              </a:ext>
            </a:extLst>
          </p:cNvPr>
          <p:cNvSpPr txBox="1"/>
          <p:nvPr/>
        </p:nvSpPr>
        <p:spPr>
          <a:xfrm>
            <a:off x="993162" y="1761800"/>
            <a:ext cx="5101781" cy="1015663"/>
          </a:xfrm>
          <a:prstGeom prst="rect">
            <a:avLst/>
          </a:prstGeom>
          <a:noFill/>
        </p:spPr>
        <p:txBody>
          <a:bodyPr wrap="none" rtlCol="0">
            <a:spAutoFit/>
          </a:bodyPr>
          <a:lstStyle/>
          <a:p>
            <a:pPr marL="171450" indent="-171450">
              <a:buFont typeface="Arial" panose="020B0604020202020204" pitchFamily="34" charset="0"/>
              <a:buChar char="•"/>
            </a:pPr>
            <a:r>
              <a:rPr kumimoji="1" lang="en-US" altLang="ja-JP" sz="1200" dirty="0">
                <a:solidFill>
                  <a:schemeClr val="tx1"/>
                </a:solidFill>
              </a:rPr>
              <a:t>IP multicast stream can be identified by its source IP address, </a:t>
            </a:r>
            <a:br>
              <a:rPr kumimoji="1" lang="en-US" altLang="ja-JP" sz="1200" dirty="0">
                <a:solidFill>
                  <a:schemeClr val="tx1"/>
                </a:solidFill>
              </a:rPr>
            </a:br>
            <a:r>
              <a:rPr kumimoji="1" lang="en-US" altLang="ja-JP" sz="1200" dirty="0">
                <a:solidFill>
                  <a:schemeClr val="tx1"/>
                </a:solidFill>
              </a:rPr>
              <a:t>destination IP address and destination UDP port in general.</a:t>
            </a:r>
          </a:p>
          <a:p>
            <a:pPr marL="171450" indent="-171450">
              <a:buFont typeface="Arial" panose="020B0604020202020204" pitchFamily="34" charset="0"/>
              <a:buChar char="•"/>
            </a:pPr>
            <a:endParaRPr kumimoji="1" lang="en-US" altLang="ja-JP" sz="1200" dirty="0">
              <a:solidFill>
                <a:schemeClr val="tx1"/>
              </a:solidFill>
            </a:endParaRPr>
          </a:p>
          <a:p>
            <a:pPr marL="171450" indent="-171450">
              <a:buFont typeface="Arial" panose="020B0604020202020204" pitchFamily="34" charset="0"/>
              <a:buChar char="•"/>
            </a:pPr>
            <a:r>
              <a:rPr kumimoji="1" lang="en-US" altLang="ja-JP" sz="1200" dirty="0">
                <a:solidFill>
                  <a:schemeClr val="tx1"/>
                </a:solidFill>
              </a:rPr>
              <a:t>In case of using private IP address in the network, if there is another network</a:t>
            </a:r>
            <a:br>
              <a:rPr kumimoji="1" lang="en-US" altLang="ja-JP" sz="1200" dirty="0">
                <a:solidFill>
                  <a:schemeClr val="tx1"/>
                </a:solidFill>
              </a:rPr>
            </a:br>
            <a:r>
              <a:rPr kumimoji="1" lang="en-US" altLang="ja-JP" sz="1200" dirty="0">
                <a:solidFill>
                  <a:schemeClr val="tx1"/>
                </a:solidFill>
              </a:rPr>
              <a:t>that uses same private IP address, the receiver may confuse.</a:t>
            </a:r>
            <a:endParaRPr kumimoji="1" lang="ja-JP" altLang="en-US" sz="1200">
              <a:solidFill>
                <a:schemeClr val="tx1"/>
              </a:solidFill>
            </a:endParaRPr>
          </a:p>
        </p:txBody>
      </p:sp>
      <p:sp>
        <p:nvSpPr>
          <p:cNvPr id="52" name="テキスト ボックス 51">
            <a:extLst>
              <a:ext uri="{FF2B5EF4-FFF2-40B4-BE49-F238E27FC236}">
                <a16:creationId xmlns:a16="http://schemas.microsoft.com/office/drawing/2014/main" id="{E8A053BA-67E4-274E-8FEF-454625616E91}"/>
              </a:ext>
            </a:extLst>
          </p:cNvPr>
          <p:cNvSpPr txBox="1"/>
          <p:nvPr/>
        </p:nvSpPr>
        <p:spPr>
          <a:xfrm>
            <a:off x="3643086" y="4738052"/>
            <a:ext cx="867673" cy="400110"/>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kumimoji="1" lang="en-US" altLang="ja-JP" sz="2000" dirty="0"/>
              <a:t>AP B1</a:t>
            </a:r>
            <a:endParaRPr kumimoji="1" lang="ja-JP" altLang="en-US" sz="2000"/>
          </a:p>
        </p:txBody>
      </p:sp>
      <p:sp>
        <p:nvSpPr>
          <p:cNvPr id="53" name="テキスト ボックス 52">
            <a:extLst>
              <a:ext uri="{FF2B5EF4-FFF2-40B4-BE49-F238E27FC236}">
                <a16:creationId xmlns:a16="http://schemas.microsoft.com/office/drawing/2014/main" id="{8FDAFB1D-236D-C74A-8CE9-63C749DB354B}"/>
              </a:ext>
            </a:extLst>
          </p:cNvPr>
          <p:cNvSpPr txBox="1"/>
          <p:nvPr/>
        </p:nvSpPr>
        <p:spPr>
          <a:xfrm>
            <a:off x="6440876" y="4738052"/>
            <a:ext cx="867673" cy="400110"/>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kumimoji="1" lang="en-US" altLang="ja-JP" sz="2000" dirty="0"/>
              <a:t>AP B2</a:t>
            </a:r>
            <a:endParaRPr kumimoji="1" lang="ja-JP" altLang="en-US" sz="2000"/>
          </a:p>
        </p:txBody>
      </p:sp>
      <p:sp>
        <p:nvSpPr>
          <p:cNvPr id="55" name="円柱 54">
            <a:extLst>
              <a:ext uri="{FF2B5EF4-FFF2-40B4-BE49-F238E27FC236}">
                <a16:creationId xmlns:a16="http://schemas.microsoft.com/office/drawing/2014/main" id="{0ECFA76F-DDCD-FB4D-A055-F1EA7F94CAA4}"/>
              </a:ext>
            </a:extLst>
          </p:cNvPr>
          <p:cNvSpPr/>
          <p:nvPr/>
        </p:nvSpPr>
        <p:spPr bwMode="auto">
          <a:xfrm>
            <a:off x="6168008" y="3517028"/>
            <a:ext cx="1212190" cy="504056"/>
          </a:xfrm>
          <a:prstGeom prst="can">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2000" b="0" i="0" u="none" strike="noStrike" cap="none" normalizeH="0" baseline="0" dirty="0">
                <a:ln>
                  <a:noFill/>
                </a:ln>
                <a:solidFill>
                  <a:schemeClr val="bg1"/>
                </a:solidFill>
                <a:effectLst/>
                <a:latin typeface="Times New Roman" pitchFamily="16" charset="0"/>
                <a:ea typeface="MS Gothic" charset="-128"/>
              </a:rPr>
              <a:t>Server B</a:t>
            </a:r>
            <a:endParaRPr kumimoji="0" lang="ja-JP" altLang="en-US" sz="2000" b="0" i="0" u="none" strike="noStrike" cap="none" normalizeH="0" baseline="0">
              <a:ln>
                <a:noFill/>
              </a:ln>
              <a:solidFill>
                <a:schemeClr val="bg1"/>
              </a:solidFill>
              <a:effectLst/>
              <a:latin typeface="Times New Roman" pitchFamily="16" charset="0"/>
              <a:ea typeface="MS Gothic" charset="-128"/>
            </a:endParaRPr>
          </a:p>
        </p:txBody>
      </p:sp>
      <p:cxnSp>
        <p:nvCxnSpPr>
          <p:cNvPr id="56" name="直線矢印コネクタ 55">
            <a:extLst>
              <a:ext uri="{FF2B5EF4-FFF2-40B4-BE49-F238E27FC236}">
                <a16:creationId xmlns:a16="http://schemas.microsoft.com/office/drawing/2014/main" id="{D377D45A-5D6B-E54F-A05F-57D010068870}"/>
              </a:ext>
            </a:extLst>
          </p:cNvPr>
          <p:cNvCxnSpPr>
            <a:cxnSpLocks/>
          </p:cNvCxnSpPr>
          <p:nvPr/>
        </p:nvCxnSpPr>
        <p:spPr bwMode="auto">
          <a:xfrm flipH="1">
            <a:off x="4284608" y="4021084"/>
            <a:ext cx="2123048" cy="706182"/>
          </a:xfrm>
          <a:prstGeom prst="straightConnector1">
            <a:avLst/>
          </a:prstGeom>
          <a:solidFill>
            <a:srgbClr val="00B8FF"/>
          </a:solidFill>
          <a:ln w="57150" cap="flat" cmpd="sng" algn="ctr">
            <a:solidFill>
              <a:schemeClr val="tx1">
                <a:lumMod val="50000"/>
                <a:lumOff val="50000"/>
              </a:schemeClr>
            </a:solidFill>
            <a:prstDash val="solid"/>
            <a:round/>
            <a:headEnd type="none" w="med" len="med"/>
            <a:tailEnd type="triangle"/>
          </a:ln>
          <a:effectLst/>
        </p:spPr>
      </p:cxnSp>
      <p:cxnSp>
        <p:nvCxnSpPr>
          <p:cNvPr id="57" name="直線矢印コネクタ 56">
            <a:extLst>
              <a:ext uri="{FF2B5EF4-FFF2-40B4-BE49-F238E27FC236}">
                <a16:creationId xmlns:a16="http://schemas.microsoft.com/office/drawing/2014/main" id="{BF1F5318-AEF8-2046-8C4B-CCB50CBE06B6}"/>
              </a:ext>
            </a:extLst>
          </p:cNvPr>
          <p:cNvCxnSpPr>
            <a:cxnSpLocks/>
            <a:stCxn id="55" idx="3"/>
            <a:endCxn id="53" idx="0"/>
          </p:cNvCxnSpPr>
          <p:nvPr/>
        </p:nvCxnSpPr>
        <p:spPr bwMode="auto">
          <a:xfrm>
            <a:off x="6774103" y="4021084"/>
            <a:ext cx="100610" cy="716968"/>
          </a:xfrm>
          <a:prstGeom prst="straightConnector1">
            <a:avLst/>
          </a:prstGeom>
          <a:solidFill>
            <a:srgbClr val="00B8FF"/>
          </a:solidFill>
          <a:ln w="57150" cap="flat" cmpd="sng" algn="ctr">
            <a:solidFill>
              <a:schemeClr val="tx1">
                <a:lumMod val="50000"/>
                <a:lumOff val="50000"/>
              </a:schemeClr>
            </a:solidFill>
            <a:prstDash val="solid"/>
            <a:round/>
            <a:headEnd type="none" w="med" len="med"/>
            <a:tailEnd type="triangle"/>
          </a:ln>
          <a:effectLst/>
        </p:spPr>
      </p:cxnSp>
      <p:sp>
        <p:nvSpPr>
          <p:cNvPr id="58" name="テキスト ボックス 57">
            <a:extLst>
              <a:ext uri="{FF2B5EF4-FFF2-40B4-BE49-F238E27FC236}">
                <a16:creationId xmlns:a16="http://schemas.microsoft.com/office/drawing/2014/main" id="{167E4689-A7E5-374D-9B9E-629BB4BB3C59}"/>
              </a:ext>
            </a:extLst>
          </p:cNvPr>
          <p:cNvSpPr txBox="1"/>
          <p:nvPr/>
        </p:nvSpPr>
        <p:spPr>
          <a:xfrm>
            <a:off x="9262198" y="4738052"/>
            <a:ext cx="867673" cy="400110"/>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kumimoji="1" lang="en-US" altLang="ja-JP" sz="2000" dirty="0"/>
              <a:t>AP B3</a:t>
            </a:r>
            <a:endParaRPr kumimoji="1" lang="ja-JP" altLang="en-US" sz="2000"/>
          </a:p>
        </p:txBody>
      </p:sp>
      <p:cxnSp>
        <p:nvCxnSpPr>
          <p:cNvPr id="59" name="直線矢印コネクタ 58">
            <a:extLst>
              <a:ext uri="{FF2B5EF4-FFF2-40B4-BE49-F238E27FC236}">
                <a16:creationId xmlns:a16="http://schemas.microsoft.com/office/drawing/2014/main" id="{A32FDCF4-F397-0A4A-9707-42D5925C1A40}"/>
              </a:ext>
            </a:extLst>
          </p:cNvPr>
          <p:cNvCxnSpPr>
            <a:cxnSpLocks/>
          </p:cNvCxnSpPr>
          <p:nvPr/>
        </p:nvCxnSpPr>
        <p:spPr bwMode="auto">
          <a:xfrm>
            <a:off x="7139150" y="4021163"/>
            <a:ext cx="2123048" cy="706182"/>
          </a:xfrm>
          <a:prstGeom prst="straightConnector1">
            <a:avLst/>
          </a:prstGeom>
          <a:solidFill>
            <a:srgbClr val="00B8FF"/>
          </a:solidFill>
          <a:ln w="57150" cap="flat" cmpd="sng" algn="ctr">
            <a:solidFill>
              <a:schemeClr val="tx1">
                <a:lumMod val="50000"/>
                <a:lumOff val="50000"/>
              </a:schemeClr>
            </a:solidFill>
            <a:prstDash val="solid"/>
            <a:round/>
            <a:headEnd type="none" w="med" len="med"/>
            <a:tailEnd type="triangle"/>
          </a:ln>
          <a:effectLst/>
        </p:spPr>
      </p:cxnSp>
      <p:sp>
        <p:nvSpPr>
          <p:cNvPr id="61" name="テキスト ボックス 60">
            <a:extLst>
              <a:ext uri="{FF2B5EF4-FFF2-40B4-BE49-F238E27FC236}">
                <a16:creationId xmlns:a16="http://schemas.microsoft.com/office/drawing/2014/main" id="{7BEC6ABE-D910-E544-A337-08DA5CE7D36D}"/>
              </a:ext>
            </a:extLst>
          </p:cNvPr>
          <p:cNvSpPr txBox="1"/>
          <p:nvPr/>
        </p:nvSpPr>
        <p:spPr>
          <a:xfrm>
            <a:off x="7431033" y="3133292"/>
            <a:ext cx="1370888" cy="954107"/>
          </a:xfrm>
          <a:prstGeom prst="rect">
            <a:avLst/>
          </a:prstGeom>
          <a:noFill/>
        </p:spPr>
        <p:txBody>
          <a:bodyPr wrap="none" rtlCol="0">
            <a:spAutoFit/>
          </a:bodyPr>
          <a:lstStyle/>
          <a:p>
            <a:r>
              <a:rPr kumimoji="1" lang="en-US" altLang="ja-JP" sz="1400" dirty="0">
                <a:solidFill>
                  <a:schemeClr val="tx1"/>
                </a:solidFill>
              </a:rPr>
              <a:t>Content B</a:t>
            </a:r>
            <a:endParaRPr kumimoji="1" lang="ja-JP" altLang="en-US" sz="1400">
              <a:solidFill>
                <a:schemeClr val="tx1"/>
              </a:solidFill>
            </a:endParaRPr>
          </a:p>
          <a:p>
            <a:r>
              <a:rPr kumimoji="1" lang="en-US" altLang="ja-JP" sz="1400" dirty="0" err="1">
                <a:solidFill>
                  <a:schemeClr val="tx1"/>
                </a:solidFill>
                <a:highlight>
                  <a:srgbClr val="FFFF00"/>
                </a:highlight>
              </a:rPr>
              <a:t>Src</a:t>
            </a:r>
            <a:r>
              <a:rPr kumimoji="1" lang="en-US" altLang="ja-JP" sz="1400" dirty="0">
                <a:solidFill>
                  <a:schemeClr val="tx1"/>
                </a:solidFill>
                <a:highlight>
                  <a:srgbClr val="FFFF00"/>
                </a:highlight>
              </a:rPr>
              <a:t>: 192.168.0.1</a:t>
            </a:r>
            <a:br>
              <a:rPr kumimoji="1" lang="en-US" altLang="ja-JP" sz="1400" dirty="0">
                <a:solidFill>
                  <a:schemeClr val="tx1"/>
                </a:solidFill>
                <a:highlight>
                  <a:srgbClr val="FFFF00"/>
                </a:highlight>
              </a:rPr>
            </a:br>
            <a:r>
              <a:rPr kumimoji="1" lang="en-US" altLang="ja-JP" sz="1400" dirty="0" err="1">
                <a:solidFill>
                  <a:schemeClr val="tx1"/>
                </a:solidFill>
                <a:highlight>
                  <a:srgbClr val="FFFF00"/>
                </a:highlight>
              </a:rPr>
              <a:t>Dst</a:t>
            </a:r>
            <a:r>
              <a:rPr kumimoji="1" lang="en-US" altLang="ja-JP" sz="1400" dirty="0">
                <a:solidFill>
                  <a:schemeClr val="tx1"/>
                </a:solidFill>
                <a:highlight>
                  <a:srgbClr val="FFFF00"/>
                </a:highlight>
              </a:rPr>
              <a:t>: 232.0.0.1</a:t>
            </a:r>
          </a:p>
          <a:p>
            <a:r>
              <a:rPr kumimoji="1" lang="en-US" altLang="ja-JP" sz="1400" dirty="0">
                <a:solidFill>
                  <a:schemeClr val="tx1"/>
                </a:solidFill>
                <a:highlight>
                  <a:srgbClr val="FFFF00"/>
                </a:highlight>
              </a:rPr>
              <a:t>Port: 12345</a:t>
            </a:r>
          </a:p>
        </p:txBody>
      </p:sp>
      <p:sp>
        <p:nvSpPr>
          <p:cNvPr id="62" name="テキスト ボックス 61">
            <a:extLst>
              <a:ext uri="{FF2B5EF4-FFF2-40B4-BE49-F238E27FC236}">
                <a16:creationId xmlns:a16="http://schemas.microsoft.com/office/drawing/2014/main" id="{F9CCD036-006D-9C4F-82B2-E3789659795A}"/>
              </a:ext>
            </a:extLst>
          </p:cNvPr>
          <p:cNvSpPr txBox="1"/>
          <p:nvPr/>
        </p:nvSpPr>
        <p:spPr>
          <a:xfrm>
            <a:off x="3300137" y="3133134"/>
            <a:ext cx="1370888" cy="954107"/>
          </a:xfrm>
          <a:prstGeom prst="rect">
            <a:avLst/>
          </a:prstGeom>
          <a:noFill/>
        </p:spPr>
        <p:txBody>
          <a:bodyPr wrap="none" rtlCol="0">
            <a:spAutoFit/>
          </a:bodyPr>
          <a:lstStyle/>
          <a:p>
            <a:r>
              <a:rPr kumimoji="1" lang="en-US" altLang="ja-JP" sz="1400" dirty="0">
                <a:solidFill>
                  <a:schemeClr val="tx1"/>
                </a:solidFill>
              </a:rPr>
              <a:t>Content A</a:t>
            </a:r>
            <a:endParaRPr kumimoji="1" lang="ja-JP" altLang="en-US" sz="1400">
              <a:solidFill>
                <a:schemeClr val="tx1"/>
              </a:solidFill>
            </a:endParaRPr>
          </a:p>
          <a:p>
            <a:r>
              <a:rPr kumimoji="1" lang="en-US" altLang="ja-JP" sz="1400" dirty="0" err="1">
                <a:solidFill>
                  <a:schemeClr val="tx1"/>
                </a:solidFill>
                <a:highlight>
                  <a:srgbClr val="FFFF00"/>
                </a:highlight>
              </a:rPr>
              <a:t>Src</a:t>
            </a:r>
            <a:r>
              <a:rPr kumimoji="1" lang="en-US" altLang="ja-JP" sz="1400" dirty="0">
                <a:solidFill>
                  <a:schemeClr val="tx1"/>
                </a:solidFill>
                <a:highlight>
                  <a:srgbClr val="FFFF00"/>
                </a:highlight>
              </a:rPr>
              <a:t>: 192.168.0.1</a:t>
            </a:r>
            <a:br>
              <a:rPr kumimoji="1" lang="en-US" altLang="ja-JP" sz="1400" dirty="0">
                <a:solidFill>
                  <a:schemeClr val="tx1"/>
                </a:solidFill>
                <a:highlight>
                  <a:srgbClr val="FFFF00"/>
                </a:highlight>
              </a:rPr>
            </a:br>
            <a:r>
              <a:rPr kumimoji="1" lang="en-US" altLang="ja-JP" sz="1400" dirty="0" err="1">
                <a:solidFill>
                  <a:schemeClr val="tx1"/>
                </a:solidFill>
                <a:highlight>
                  <a:srgbClr val="FFFF00"/>
                </a:highlight>
              </a:rPr>
              <a:t>Dst</a:t>
            </a:r>
            <a:r>
              <a:rPr kumimoji="1" lang="en-US" altLang="ja-JP" sz="1400" dirty="0">
                <a:solidFill>
                  <a:schemeClr val="tx1"/>
                </a:solidFill>
                <a:highlight>
                  <a:srgbClr val="FFFF00"/>
                </a:highlight>
              </a:rPr>
              <a:t>: 232.0.0.1</a:t>
            </a:r>
          </a:p>
          <a:p>
            <a:r>
              <a:rPr kumimoji="1" lang="en-US" altLang="ja-JP" sz="1400" dirty="0">
                <a:solidFill>
                  <a:schemeClr val="tx1"/>
                </a:solidFill>
                <a:highlight>
                  <a:srgbClr val="FFFF00"/>
                </a:highlight>
              </a:rPr>
              <a:t>Port: 12345</a:t>
            </a:r>
          </a:p>
        </p:txBody>
      </p:sp>
      <p:sp>
        <p:nvSpPr>
          <p:cNvPr id="63" name="テキスト ボックス 62">
            <a:extLst>
              <a:ext uri="{FF2B5EF4-FFF2-40B4-BE49-F238E27FC236}">
                <a16:creationId xmlns:a16="http://schemas.microsoft.com/office/drawing/2014/main" id="{B5977562-71E1-1248-AD9C-947944E83353}"/>
              </a:ext>
            </a:extLst>
          </p:cNvPr>
          <p:cNvSpPr txBox="1"/>
          <p:nvPr/>
        </p:nvSpPr>
        <p:spPr>
          <a:xfrm>
            <a:off x="2732647" y="5742803"/>
            <a:ext cx="1005403"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p>
            <a:r>
              <a:rPr kumimoji="1" lang="en-US" altLang="ja-JP" sz="1800" dirty="0"/>
              <a:t>Receiver</a:t>
            </a:r>
            <a:endParaRPr kumimoji="1" lang="ja-JP" altLang="en-US" sz="1800"/>
          </a:p>
        </p:txBody>
      </p:sp>
      <p:cxnSp>
        <p:nvCxnSpPr>
          <p:cNvPr id="64" name="直線矢印コネクタ 63">
            <a:extLst>
              <a:ext uri="{FF2B5EF4-FFF2-40B4-BE49-F238E27FC236}">
                <a16:creationId xmlns:a16="http://schemas.microsoft.com/office/drawing/2014/main" id="{AF156519-80C9-494D-AD12-FE7E56926432}"/>
              </a:ext>
            </a:extLst>
          </p:cNvPr>
          <p:cNvCxnSpPr>
            <a:cxnSpLocks/>
          </p:cNvCxnSpPr>
          <p:nvPr/>
        </p:nvCxnSpPr>
        <p:spPr bwMode="auto">
          <a:xfrm flipH="1">
            <a:off x="3730207" y="5297542"/>
            <a:ext cx="358908" cy="423212"/>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cxnSp>
        <p:nvCxnSpPr>
          <p:cNvPr id="65" name="直線矢印コネクタ 64">
            <a:extLst>
              <a:ext uri="{FF2B5EF4-FFF2-40B4-BE49-F238E27FC236}">
                <a16:creationId xmlns:a16="http://schemas.microsoft.com/office/drawing/2014/main" id="{1342660F-DF07-C546-A6D2-774A30B4A7AD}"/>
              </a:ext>
            </a:extLst>
          </p:cNvPr>
          <p:cNvCxnSpPr>
            <a:cxnSpLocks/>
          </p:cNvCxnSpPr>
          <p:nvPr/>
        </p:nvCxnSpPr>
        <p:spPr bwMode="auto">
          <a:xfrm>
            <a:off x="2408550" y="5294955"/>
            <a:ext cx="363890" cy="439338"/>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sp>
        <p:nvSpPr>
          <p:cNvPr id="66" name="テキスト ボックス 65">
            <a:extLst>
              <a:ext uri="{FF2B5EF4-FFF2-40B4-BE49-F238E27FC236}">
                <a16:creationId xmlns:a16="http://schemas.microsoft.com/office/drawing/2014/main" id="{916AB759-4876-7F4C-937C-CBE12AA6C669}"/>
              </a:ext>
            </a:extLst>
          </p:cNvPr>
          <p:cNvSpPr txBox="1"/>
          <p:nvPr/>
        </p:nvSpPr>
        <p:spPr>
          <a:xfrm>
            <a:off x="2590979" y="6112135"/>
            <a:ext cx="1372492" cy="307777"/>
          </a:xfrm>
          <a:prstGeom prst="rect">
            <a:avLst/>
          </a:prstGeom>
          <a:noFill/>
        </p:spPr>
        <p:txBody>
          <a:bodyPr wrap="none" rtlCol="0">
            <a:spAutoFit/>
          </a:bodyPr>
          <a:lstStyle/>
          <a:p>
            <a:r>
              <a:rPr kumimoji="1" lang="en-US" altLang="ja-JP" sz="1400" dirty="0">
                <a:solidFill>
                  <a:schemeClr val="tx1"/>
                </a:solidFill>
              </a:rPr>
              <a:t>Same or not????</a:t>
            </a:r>
            <a:endParaRPr kumimoji="1" lang="en-US" altLang="ja-JP" sz="1400" dirty="0">
              <a:solidFill>
                <a:schemeClr val="tx1"/>
              </a:solidFill>
              <a:highlight>
                <a:srgbClr val="FFFF00"/>
              </a:highlight>
            </a:endParaRPr>
          </a:p>
        </p:txBody>
      </p:sp>
    </p:spTree>
    <p:extLst>
      <p:ext uri="{BB962C8B-B14F-4D97-AF65-F5344CB8AC3E}">
        <p14:creationId xmlns:p14="http://schemas.microsoft.com/office/powerpoint/2010/main" val="1093765540"/>
      </p:ext>
    </p:extLst>
  </p:cSld>
  <p:clrMapOvr>
    <a:masterClrMapping/>
  </p:clrMapOvr>
</p:sld>
</file>

<file path=ppt/theme/theme1.xml><?xml version="1.0" encoding="utf-8"?>
<a:theme xmlns:a="http://schemas.openxmlformats.org/drawingml/2006/main" name="Office テーマ">
  <a:themeElements>
    <a:clrScheme name="ユーザー定義 6">
      <a:dk1>
        <a:srgbClr val="000000"/>
      </a:dk1>
      <a:lt1>
        <a:srgbClr val="FFFFFF"/>
      </a:lt1>
      <a:dk2>
        <a:srgbClr val="4C4C4C"/>
      </a:dk2>
      <a:lt2>
        <a:srgbClr val="808080"/>
      </a:lt2>
      <a:accent1>
        <a:srgbClr val="FF3B30"/>
      </a:accent1>
      <a:accent2>
        <a:srgbClr val="4CD964"/>
      </a:accent2>
      <a:accent3>
        <a:srgbClr val="0079FF"/>
      </a:accent3>
      <a:accent4>
        <a:srgbClr val="FF9500"/>
      </a:accent4>
      <a:accent5>
        <a:srgbClr val="5856D6"/>
      </a:accent5>
      <a:accent6>
        <a:srgbClr val="59C8FA"/>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Template>
  <TotalTime>36649</TotalTime>
  <Words>1821</Words>
  <Application>Microsoft Macintosh PowerPoint</Application>
  <PresentationFormat>ワイド画面</PresentationFormat>
  <Paragraphs>267</Paragraphs>
  <Slides>12</Slides>
  <Notes>2</Notes>
  <HiddenSlides>1</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12</vt:i4>
      </vt:variant>
    </vt:vector>
  </HeadingPairs>
  <TitlesOfParts>
    <vt:vector size="17" baseType="lpstr">
      <vt:lpstr>Arial</vt:lpstr>
      <vt:lpstr>Helvetica</vt:lpstr>
      <vt:lpstr>Times New Roman</vt:lpstr>
      <vt:lpstr>Office テーマ</vt:lpstr>
      <vt:lpstr>文書</vt:lpstr>
      <vt:lpstr>Clause 11 Discussion</vt:lpstr>
      <vt:lpstr>Abstract</vt:lpstr>
      <vt:lpstr>Architecture description</vt:lpstr>
      <vt:lpstr>S1G and DMG</vt:lpstr>
      <vt:lpstr>OCB or Public Action frame</vt:lpstr>
      <vt:lpstr>AP-to-AP</vt:lpstr>
      <vt:lpstr>Multiple APs</vt:lpstr>
      <vt:lpstr>Complemental Use of Multiple APs</vt:lpstr>
      <vt:lpstr>Is Neighbor List Required?</vt:lpstr>
      <vt:lpstr>TIM</vt:lpstr>
      <vt:lpstr>EBCS DL</vt:lpstr>
      <vt:lpstr>DL Architecture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森岡仁志</dc:creator>
  <cp:lastModifiedBy>森岡仁志</cp:lastModifiedBy>
  <cp:revision>133</cp:revision>
  <cp:lastPrinted>1601-01-01T00:00:00Z</cp:lastPrinted>
  <dcterms:created xsi:type="dcterms:W3CDTF">2019-03-11T15:18:40Z</dcterms:created>
  <dcterms:modified xsi:type="dcterms:W3CDTF">2021-05-14T12:40:02Z</dcterms:modified>
</cp:coreProperties>
</file>