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5" r:id="rId4"/>
    <p:sldId id="261" r:id="rId5"/>
    <p:sldId id="260" r:id="rId6"/>
    <p:sldId id="262" r:id="rId7"/>
    <p:sldId id="263"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FF3B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A0EACF-E1FD-FB44-96A5-7D0BA46D5786}" v="53" dt="2021-05-09T06:39:20.23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61" autoAdjust="0"/>
    <p:restoredTop sz="96370"/>
  </p:normalViewPr>
  <p:slideViewPr>
    <p:cSldViewPr>
      <p:cViewPr varScale="1">
        <p:scale>
          <a:sx n="161" d="100"/>
          <a:sy n="161" d="100"/>
        </p:scale>
        <p:origin x="216" y="8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Hitoshi Morioka, SRC Software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May 2021</a:t>
            </a:r>
            <a:endParaRPr lang="en-GB"/>
          </a:p>
        </p:txBody>
      </p:sp>
      <p:sp>
        <p:nvSpPr>
          <p:cNvPr id="6" name="Footer Placeholder 5"/>
          <p:cNvSpPr>
            <a:spLocks noGrp="1"/>
          </p:cNvSpPr>
          <p:nvPr>
            <p:ph type="ftr" idx="11"/>
          </p:nvPr>
        </p:nvSpPr>
        <p:spPr/>
        <p:txBody>
          <a:bodyPr/>
          <a:lstStyle>
            <a:lvl1pPr>
              <a:defRPr/>
            </a:lvl1pPr>
          </a:lstStyle>
          <a:p>
            <a:r>
              <a:rPr lang="en-GB"/>
              <a:t>Hitoshi Morioka, SRC Software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Hitoshi Morioka, SRC Software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May 2021</a:t>
            </a:r>
            <a:endParaRPr lang="en-GB"/>
          </a:p>
        </p:txBody>
      </p:sp>
      <p:sp>
        <p:nvSpPr>
          <p:cNvPr id="4" name="Footer Placeholder 3"/>
          <p:cNvSpPr>
            <a:spLocks noGrp="1"/>
          </p:cNvSpPr>
          <p:nvPr>
            <p:ph type="ftr" idx="11"/>
          </p:nvPr>
        </p:nvSpPr>
        <p:spPr/>
        <p:txBody>
          <a:bodyPr/>
          <a:lstStyle>
            <a:lvl1pPr>
              <a:defRPr/>
            </a:lvl1pPr>
          </a:lstStyle>
          <a:p>
            <a:r>
              <a:rPr lang="en-GB"/>
              <a:t>Hitoshi Morioka, SRC Software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May 2021</a:t>
            </a:r>
            <a:endParaRPr lang="en-GB"/>
          </a:p>
        </p:txBody>
      </p:sp>
      <p:sp>
        <p:nvSpPr>
          <p:cNvPr id="3" name="Footer Placeholder 2"/>
          <p:cNvSpPr>
            <a:spLocks noGrp="1"/>
          </p:cNvSpPr>
          <p:nvPr>
            <p:ph type="ftr" idx="11"/>
          </p:nvPr>
        </p:nvSpPr>
        <p:spPr/>
        <p:txBody>
          <a:bodyPr/>
          <a:lstStyle>
            <a:lvl1pPr>
              <a:defRPr/>
            </a:lvl1pPr>
          </a:lstStyle>
          <a:p>
            <a:r>
              <a:rPr lang="en-GB"/>
              <a:t>Hitoshi Morioka, SRC Software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May 2021</a:t>
            </a:r>
            <a:endParaRPr lang="en-GB"/>
          </a:p>
        </p:txBody>
      </p:sp>
      <p:sp>
        <p:nvSpPr>
          <p:cNvPr id="5" name="Footer Placeholder 4"/>
          <p:cNvSpPr>
            <a:spLocks noGrp="1"/>
          </p:cNvSpPr>
          <p:nvPr>
            <p:ph type="ftr" idx="11"/>
          </p:nvPr>
        </p:nvSpPr>
        <p:spPr/>
        <p:txBody>
          <a:bodyPr/>
          <a:lstStyle>
            <a:lvl1pPr>
              <a:defRPr/>
            </a:lvl1pPr>
          </a:lstStyle>
          <a:p>
            <a:r>
              <a:rPr lang="en-GB"/>
              <a:t>Hitoshi Morioka, SRC Software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Hitoshi Morioka, SRC Software</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802.11-21/0791r0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Clause 11 Discussion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2021-05-09</a:t>
            </a:r>
          </a:p>
        </p:txBody>
      </p:sp>
      <p:sp>
        <p:nvSpPr>
          <p:cNvPr id="6" name="Date Placeholder 3"/>
          <p:cNvSpPr>
            <a:spLocks noGrp="1"/>
          </p:cNvSpPr>
          <p:nvPr>
            <p:ph type="dt" idx="10"/>
          </p:nvPr>
        </p:nvSpPr>
        <p:spPr/>
        <p:txBody>
          <a:bodyPr/>
          <a:lstStyle/>
          <a:p>
            <a:r>
              <a:rPr lang="en-US" altLang="ja-JP"/>
              <a:t>May 2021</a:t>
            </a:r>
            <a:endParaRPr lang="en-GB" dirty="0"/>
          </a:p>
        </p:txBody>
      </p:sp>
      <p:sp>
        <p:nvSpPr>
          <p:cNvPr id="7" name="Footer Placeholder 4"/>
          <p:cNvSpPr>
            <a:spLocks noGrp="1"/>
          </p:cNvSpPr>
          <p:nvPr>
            <p:ph type="ftr" idx="11"/>
          </p:nvPr>
        </p:nvSpPr>
        <p:spPr/>
        <p:txBody>
          <a:bodyPr/>
          <a:lstStyle/>
          <a:p>
            <a:r>
              <a:rPr lang="en-GB"/>
              <a:t>Hitoshi Morioka, SRC Software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74231867"/>
              </p:ext>
            </p:extLst>
          </p:nvPr>
        </p:nvGraphicFramePr>
        <p:xfrm>
          <a:off x="993775" y="2490788"/>
          <a:ext cx="10272713" cy="2333625"/>
        </p:xfrm>
        <a:graphic>
          <a:graphicData uri="http://schemas.openxmlformats.org/presentationml/2006/ole">
            <mc:AlternateContent xmlns:mc="http://schemas.openxmlformats.org/markup-compatibility/2006">
              <mc:Choice xmlns:v="urn:schemas-microsoft-com:vml" Requires="v">
                <p:oleObj spid="_x0000_s1025" name="文書" r:id="rId4" imgW="10439400" imgH="2387600" progId="Word.Document.8">
                  <p:embed/>
                </p:oleObj>
              </mc:Choice>
              <mc:Fallback>
                <p:oleObj name="文書" r:id="rId4" imgW="10439400" imgH="2387600" progId="Word.Document.8">
                  <p:embed/>
                  <p:pic>
                    <p:nvPicPr>
                      <p:cNvPr id="3075" name="Object 3"/>
                      <p:cNvPicPr>
                        <a:picLocks noChangeAspect="1" noChangeArrowheads="1"/>
                      </p:cNvPicPr>
                      <p:nvPr/>
                    </p:nvPicPr>
                    <p:blipFill>
                      <a:blip r:embed="rId5"/>
                      <a:srcRect/>
                      <a:stretch>
                        <a:fillRect/>
                      </a:stretch>
                    </p:blipFill>
                    <p:spPr bwMode="auto">
                      <a:xfrm>
                        <a:off x="993775" y="24907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describes discussion items to prepare resolutions for Clause 11.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Hitoshi Morioka, SRC Software</a:t>
            </a:r>
            <a:endParaRPr lang="en-GB" dirty="0"/>
          </a:p>
        </p:txBody>
      </p:sp>
      <p:sp>
        <p:nvSpPr>
          <p:cNvPr id="4" name="Date Placeholder 3"/>
          <p:cNvSpPr>
            <a:spLocks noGrp="1"/>
          </p:cNvSpPr>
          <p:nvPr>
            <p:ph type="dt" idx="15"/>
          </p:nvPr>
        </p:nvSpPr>
        <p:spPr/>
        <p:txBody>
          <a:bodyPr/>
          <a:lstStyle/>
          <a:p>
            <a:r>
              <a:rPr lang="en-US" altLang="ja-JP"/>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Architecture description</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1596951689"/>
              </p:ext>
            </p:extLst>
          </p:nvPr>
        </p:nvGraphicFramePr>
        <p:xfrm>
          <a:off x="914400" y="1981200"/>
          <a:ext cx="10475384" cy="137668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1409</a:t>
                      </a:r>
                      <a:endParaRPr kumimoji="1" lang="ja-JP" altLang="en-US" sz="1200"/>
                    </a:p>
                  </a:txBody>
                  <a:tcPr/>
                </a:tc>
                <a:tc>
                  <a:txBody>
                    <a:bodyPr/>
                    <a:lstStyle/>
                    <a:p>
                      <a:r>
                        <a:rPr kumimoji="1" lang="en-US" altLang="ja-JP" sz="1200" dirty="0" err="1"/>
                        <a:t>Rgw</a:t>
                      </a:r>
                      <a:r>
                        <a:rPr kumimoji="1" lang="en-US" altLang="ja-JP" sz="1200" dirty="0"/>
                        <a:t> The architecture for this feature is incomplete (making this draft really difficult to review). For </a:t>
                      </a:r>
                      <a:r>
                        <a:rPr kumimoji="1" lang="en-US" altLang="ja-JP" sz="1200" dirty="0" err="1"/>
                        <a:t>eBCS</a:t>
                      </a:r>
                      <a:r>
                        <a:rPr kumimoji="1" lang="en-US" altLang="ja-JP" sz="1200" dirty="0"/>
                        <a:t> procedures, some component of the MAC needs to manage these services and provide a protocol endpoint for setup, security and data transfer. Please define this component.</a:t>
                      </a:r>
                      <a:endParaRPr kumimoji="1" lang="ja-JP" altLang="en-US" sz="1200"/>
                    </a:p>
                  </a:txBody>
                  <a:tcPr/>
                </a:tc>
                <a:tc>
                  <a:txBody>
                    <a:bodyPr/>
                    <a:lstStyle/>
                    <a:p>
                      <a:r>
                        <a:rPr kumimoji="1" lang="en-US" altLang="ja-JP" sz="1200" dirty="0"/>
                        <a:t>Define a logical component in the AP (and possibly the STA) that acts as the </a:t>
                      </a:r>
                      <a:r>
                        <a:rPr kumimoji="1" lang="en-US" altLang="ja-JP" sz="1200" dirty="0" err="1"/>
                        <a:t>eBCS</a:t>
                      </a:r>
                      <a:r>
                        <a:rPr kumimoji="1" lang="en-US" altLang="ja-JP" sz="1200" dirty="0"/>
                        <a:t> service instance. It would encapsulate the broadcast traffic streams in </a:t>
                      </a:r>
                      <a:r>
                        <a:rPr kumimoji="1" lang="en-US" altLang="ja-JP" sz="1200" dirty="0" err="1"/>
                        <a:t>eBCS</a:t>
                      </a:r>
                      <a:r>
                        <a:rPr kumimoji="1" lang="en-US" altLang="ja-JP" sz="1200" dirty="0"/>
                        <a:t> frames, maintain the state of </a:t>
                      </a:r>
                      <a:r>
                        <a:rPr kumimoji="1" lang="en-US" altLang="ja-JP" sz="1200" dirty="0" err="1"/>
                        <a:t>eBCS</a:t>
                      </a:r>
                      <a:r>
                        <a:rPr kumimoji="1" lang="en-US" altLang="ja-JP" sz="1200" dirty="0"/>
                        <a:t> broadcasts, and on the AP side, forward or receive frames from the broadcast source or </a:t>
                      </a:r>
                      <a:r>
                        <a:rPr kumimoji="1" lang="en-US" altLang="ja-JP" sz="1200" dirty="0" err="1"/>
                        <a:t>destnation</a:t>
                      </a:r>
                      <a:r>
                        <a:rPr kumimoji="1" lang="en-US" altLang="ja-JP" sz="1200" dirty="0"/>
                        <a:t> in the network.</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E312D249-F3FE-724B-B91A-C3AEFDF4BAD5}"/>
              </a:ext>
            </a:extLst>
          </p:cNvPr>
          <p:cNvSpPr txBox="1"/>
          <p:nvPr/>
        </p:nvSpPr>
        <p:spPr>
          <a:xfrm>
            <a:off x="929217" y="3861048"/>
            <a:ext cx="6513193" cy="369332"/>
          </a:xfrm>
          <a:prstGeom prst="rect">
            <a:avLst/>
          </a:prstGeom>
          <a:noFill/>
        </p:spPr>
        <p:txBody>
          <a:bodyPr wrap="none" rtlCol="0">
            <a:spAutoFit/>
          </a:bodyPr>
          <a:lstStyle/>
          <a:p>
            <a:r>
              <a:rPr kumimoji="1" lang="en-US" altLang="ja-JP" sz="1800" dirty="0">
                <a:solidFill>
                  <a:schemeClr val="tx1"/>
                </a:solidFill>
              </a:rPr>
              <a:t>Describe architecture in 11.100.2.1 for DL and in 11.100.3.1 for UL.</a:t>
            </a:r>
          </a:p>
        </p:txBody>
      </p:sp>
    </p:spTree>
    <p:extLst>
      <p:ext uri="{BB962C8B-B14F-4D97-AF65-F5344CB8AC3E}">
        <p14:creationId xmlns:p14="http://schemas.microsoft.com/office/powerpoint/2010/main" val="2043625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S1G and DMG</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3786384057"/>
              </p:ext>
            </p:extLst>
          </p:nvPr>
        </p:nvGraphicFramePr>
        <p:xfrm>
          <a:off x="914400" y="1981200"/>
          <a:ext cx="10475384" cy="192532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1203</a:t>
                      </a:r>
                    </a:p>
                  </a:txBody>
                  <a:tcPr/>
                </a:tc>
                <a:tc>
                  <a:txBody>
                    <a:bodyPr/>
                    <a:lstStyle/>
                    <a:p>
                      <a:r>
                        <a:rPr kumimoji="1" lang="en-US" altLang="ja-JP" sz="1200" dirty="0"/>
                        <a:t>Why would </a:t>
                      </a:r>
                      <a:r>
                        <a:rPr kumimoji="1" lang="en-US" altLang="ja-JP" sz="1200" dirty="0" err="1"/>
                        <a:t>eBCS</a:t>
                      </a:r>
                      <a:r>
                        <a:rPr kumimoji="1" lang="en-US" altLang="ja-JP" sz="1200" dirty="0"/>
                        <a:t> not be allowed in S1G?</a:t>
                      </a:r>
                      <a:endParaRPr kumimoji="1" lang="ja-JP" altLang="en-US" sz="1200"/>
                    </a:p>
                  </a:txBody>
                  <a:tcPr/>
                </a:tc>
                <a:tc>
                  <a:txBody>
                    <a:bodyPr/>
                    <a:lstStyle/>
                    <a:p>
                      <a:r>
                        <a:rPr kumimoji="1" lang="en-US" altLang="ja-JP" sz="1200" dirty="0"/>
                        <a:t>Replace "</a:t>
                      </a:r>
                      <a:r>
                        <a:rPr kumimoji="1" lang="en-US" altLang="ja-JP" sz="1200" dirty="0" err="1"/>
                        <a:t>eBCS</a:t>
                      </a:r>
                      <a:r>
                        <a:rPr kumimoji="1" lang="en-US" altLang="ja-JP" sz="1200" dirty="0"/>
                        <a:t> is only supported in a non-DMG non-S1G infrastructure BSS" with "</a:t>
                      </a:r>
                      <a:r>
                        <a:rPr kumimoji="1" lang="en-US" altLang="ja-JP" sz="1200" dirty="0" err="1"/>
                        <a:t>eBCS</a:t>
                      </a:r>
                      <a:r>
                        <a:rPr kumimoji="1" lang="en-US" altLang="ja-JP" sz="1200" dirty="0"/>
                        <a:t> is only supported in a non-DMG infrastructure BSS".</a:t>
                      </a:r>
                      <a:endParaRPr kumimoji="1" lang="ja-JP" altLang="en-US" sz="1200"/>
                    </a:p>
                  </a:txBody>
                  <a:tcPr/>
                </a:tc>
                <a:extLst>
                  <a:ext uri="{0D108BD9-81ED-4DB2-BD59-A6C34878D82A}">
                    <a16:rowId xmlns:a16="http://schemas.microsoft.com/office/drawing/2014/main" val="1786237149"/>
                  </a:ext>
                </a:extLst>
              </a:tr>
              <a:tr h="370840">
                <a:tc>
                  <a:txBody>
                    <a:bodyPr/>
                    <a:lstStyle/>
                    <a:p>
                      <a:r>
                        <a:rPr kumimoji="1" lang="en-US" altLang="ja-JP" sz="1200" dirty="0"/>
                        <a:t>1470</a:t>
                      </a:r>
                      <a:endParaRPr kumimoji="1" lang="ja-JP" altLang="en-US" sz="1200"/>
                    </a:p>
                  </a:txBody>
                  <a:tcPr/>
                </a:tc>
                <a:tc>
                  <a:txBody>
                    <a:bodyPr/>
                    <a:lstStyle/>
                    <a:p>
                      <a:r>
                        <a:rPr kumimoji="1" lang="en-US" altLang="ja-JP" sz="1200" dirty="0"/>
                        <a:t>The sentence states that </a:t>
                      </a:r>
                      <a:r>
                        <a:rPr kumimoji="1" lang="en-US" altLang="ja-JP" sz="1200" dirty="0" err="1"/>
                        <a:t>eBCS</a:t>
                      </a:r>
                      <a:r>
                        <a:rPr kumimoji="1" lang="en-US" altLang="ja-JP" sz="1200" dirty="0"/>
                        <a:t> is not supported for 60 GHz and sub 1 GHZ operation. Why not?</a:t>
                      </a:r>
                      <a:endParaRPr kumimoji="1" lang="ja-JP" altLang="en-US" sz="1200"/>
                    </a:p>
                  </a:txBody>
                  <a:tcPr/>
                </a:tc>
                <a:tc>
                  <a:txBody>
                    <a:bodyPr/>
                    <a:lstStyle/>
                    <a:p>
                      <a:r>
                        <a:rPr kumimoji="1" lang="en-US" altLang="ja-JP" sz="1200" dirty="0"/>
                        <a:t>Delete the cited sentence. New text needs to be added to the draft to describe </a:t>
                      </a:r>
                      <a:r>
                        <a:rPr kumimoji="1" lang="en-US" altLang="ja-JP" sz="1200" dirty="0" err="1"/>
                        <a:t>eBCS</a:t>
                      </a:r>
                      <a:r>
                        <a:rPr kumimoji="1" lang="en-US" altLang="ja-JP" sz="1200" dirty="0"/>
                        <a:t> operation in both the 60 GHz and sub 1 GHz bands.</a:t>
                      </a:r>
                      <a:endParaRPr kumimoji="1" lang="ja-JP" altLang="en-US" sz="1200"/>
                    </a:p>
                  </a:txBody>
                  <a:tcPr/>
                </a:tc>
                <a:extLst>
                  <a:ext uri="{0D108BD9-81ED-4DB2-BD59-A6C34878D82A}">
                    <a16:rowId xmlns:a16="http://schemas.microsoft.com/office/drawing/2014/main" val="1143484632"/>
                  </a:ext>
                </a:extLst>
              </a:tr>
              <a:tr h="370840">
                <a:tc>
                  <a:txBody>
                    <a:bodyPr/>
                    <a:lstStyle/>
                    <a:p>
                      <a:r>
                        <a:rPr kumimoji="1" lang="en-US" altLang="ja-JP" sz="1200" dirty="0"/>
                        <a:t>1628</a:t>
                      </a:r>
                      <a:endParaRPr kumimoji="1" lang="ja-JP" altLang="en-US" sz="1200"/>
                    </a:p>
                  </a:txBody>
                  <a:tcPr/>
                </a:tc>
                <a:tc>
                  <a:txBody>
                    <a:bodyPr/>
                    <a:lstStyle/>
                    <a:p>
                      <a:r>
                        <a:rPr kumimoji="1" lang="en-US" altLang="ja-JP" sz="1200" dirty="0"/>
                        <a:t>"This subclause describes </a:t>
                      </a:r>
                      <a:r>
                        <a:rPr kumimoji="1" lang="en-US" altLang="ja-JP" sz="1200" dirty="0" err="1"/>
                        <a:t>eBCS</a:t>
                      </a:r>
                      <a:r>
                        <a:rPr kumimoji="1" lang="en-US" altLang="ja-JP" sz="1200" dirty="0"/>
                        <a:t> procedures that are used for </a:t>
                      </a:r>
                      <a:r>
                        <a:rPr kumimoji="1" lang="en-US" altLang="ja-JP" sz="1200" dirty="0" err="1"/>
                        <a:t>eBCS</a:t>
                      </a:r>
                      <a:r>
                        <a:rPr kumimoji="1" lang="en-US" altLang="ja-JP" sz="1200" dirty="0"/>
                        <a:t> STAs. </a:t>
                      </a:r>
                      <a:r>
                        <a:rPr kumimoji="1" lang="en-US" altLang="ja-JP" sz="1200" dirty="0" err="1"/>
                        <a:t>eBCS</a:t>
                      </a:r>
                      <a:r>
                        <a:rPr kumimoji="1" lang="en-US" altLang="ja-JP" sz="1200" dirty="0"/>
                        <a:t> is only supported in a non-DMG non-S1G infrastructure BSS."</a:t>
                      </a:r>
                    </a:p>
                    <a:p>
                      <a:r>
                        <a:rPr kumimoji="1" lang="en-US" altLang="ja-JP" sz="1200" dirty="0"/>
                        <a:t>Not sure why S1G infrastructure BSS cannot support </a:t>
                      </a:r>
                      <a:r>
                        <a:rPr kumimoji="1" lang="en-US" altLang="ja-JP" sz="1200" dirty="0" err="1"/>
                        <a:t>eBCS</a:t>
                      </a:r>
                      <a:r>
                        <a:rPr kumimoji="1" lang="en-US" altLang="ja-JP" sz="1200" dirty="0"/>
                        <a:t> feature.</a:t>
                      </a:r>
                      <a:endParaRPr kumimoji="1" lang="ja-JP" altLang="en-US" sz="1200"/>
                    </a:p>
                  </a:txBody>
                  <a:tcPr/>
                </a:tc>
                <a:tc>
                  <a:txBody>
                    <a:bodyPr/>
                    <a:lstStyle/>
                    <a:p>
                      <a:r>
                        <a:rPr kumimoji="1" lang="en-US" altLang="ja-JP" sz="1200" dirty="0"/>
                        <a:t>Remove the "non-S1G"</a:t>
                      </a:r>
                      <a:endParaRPr kumimoji="1" lang="ja-JP" altLang="en-US" sz="1200"/>
                    </a:p>
                  </a:txBody>
                  <a:tcPr/>
                </a:tc>
                <a:extLst>
                  <a:ext uri="{0D108BD9-81ED-4DB2-BD59-A6C34878D82A}">
                    <a16:rowId xmlns:a16="http://schemas.microsoft.com/office/drawing/2014/main" val="2519193941"/>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0DA4FB1D-3A3F-8847-8262-004E8F5E8016}"/>
              </a:ext>
            </a:extLst>
          </p:cNvPr>
          <p:cNvSpPr txBox="1"/>
          <p:nvPr/>
        </p:nvSpPr>
        <p:spPr>
          <a:xfrm>
            <a:off x="839416" y="4156463"/>
            <a:ext cx="6019597" cy="1077218"/>
          </a:xfrm>
          <a:prstGeom prst="rect">
            <a:avLst/>
          </a:prstGeom>
          <a:noFill/>
        </p:spPr>
        <p:txBody>
          <a:bodyPr wrap="none" rtlCol="0">
            <a:spAutoFit/>
          </a:bodyPr>
          <a:lstStyle/>
          <a:p>
            <a:r>
              <a:rPr kumimoji="1" lang="en-US" altLang="ja-JP" sz="1600" dirty="0">
                <a:solidFill>
                  <a:schemeClr val="tx1"/>
                </a:solidFill>
              </a:rPr>
              <a:t>“EBCS is only supported in a non-DMG non-S1G infrastructure BSS.”</a:t>
            </a:r>
          </a:p>
          <a:p>
            <a:endParaRPr kumimoji="1" lang="en-US" altLang="ja-JP" sz="1600" dirty="0">
              <a:solidFill>
                <a:schemeClr val="tx1"/>
              </a:solidFill>
            </a:endParaRPr>
          </a:p>
          <a:p>
            <a:r>
              <a:rPr kumimoji="1" lang="en-US" altLang="ja-JP" sz="1600" dirty="0">
                <a:solidFill>
                  <a:schemeClr val="tx1"/>
                </a:solidFill>
              </a:rPr>
              <a:t>S1G: For sensor use case?</a:t>
            </a:r>
          </a:p>
          <a:p>
            <a:r>
              <a:rPr kumimoji="1" lang="en-US" altLang="ja-JP" sz="1600" dirty="0">
                <a:solidFill>
                  <a:schemeClr val="tx1"/>
                </a:solidFill>
              </a:rPr>
              <a:t>DMG: DMG is “directional”. It is not suitable for broadcast.</a:t>
            </a:r>
            <a:endParaRPr kumimoji="1" lang="ja-JP" altLang="en-US" sz="1600">
              <a:solidFill>
                <a:schemeClr val="tx1"/>
              </a:solidFill>
            </a:endParaRPr>
          </a:p>
        </p:txBody>
      </p:sp>
    </p:spTree>
    <p:extLst>
      <p:ext uri="{BB962C8B-B14F-4D97-AF65-F5344CB8AC3E}">
        <p14:creationId xmlns:p14="http://schemas.microsoft.com/office/powerpoint/2010/main" val="3459615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OCB or Public Action frame</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2206670768"/>
              </p:ext>
            </p:extLst>
          </p:nvPr>
        </p:nvGraphicFramePr>
        <p:xfrm>
          <a:off x="914400" y="1981200"/>
          <a:ext cx="10475384" cy="201676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1412</a:t>
                      </a:r>
                      <a:endParaRPr kumimoji="1" lang="ja-JP" altLang="en-US" sz="1200"/>
                    </a:p>
                  </a:txBody>
                  <a:tcPr/>
                </a:tc>
                <a:tc>
                  <a:txBody>
                    <a:bodyPr/>
                    <a:lstStyle/>
                    <a:p>
                      <a:r>
                        <a:rPr kumimoji="1" lang="en-US" altLang="ja-JP" sz="1200" dirty="0"/>
                        <a:t>Its not clear to me why </a:t>
                      </a:r>
                      <a:r>
                        <a:rPr kumimoji="1" lang="en-US" altLang="ja-JP" sz="1200" dirty="0" err="1"/>
                        <a:t>eBCS</a:t>
                      </a:r>
                      <a:r>
                        <a:rPr kumimoji="1" lang="en-US" altLang="ja-JP" sz="1200" dirty="0"/>
                        <a:t> DL procedures use data frames but </a:t>
                      </a:r>
                      <a:r>
                        <a:rPr kumimoji="1" lang="en-US" altLang="ja-JP" sz="1200" dirty="0" err="1"/>
                        <a:t>eBCS</a:t>
                      </a:r>
                      <a:r>
                        <a:rPr kumimoji="1" lang="en-US" altLang="ja-JP" sz="1200" dirty="0"/>
                        <a:t> UL procedures use action frames. Given that these frames originate and terminate at the AP and never are bridged to the LAN, it would make more sense to define an Action frame that could be used for either UL or DL. This would also make security protocols easier to define.</a:t>
                      </a:r>
                      <a:endParaRPr kumimoji="1" lang="ja-JP" altLang="en-US" sz="1200"/>
                    </a:p>
                  </a:txBody>
                  <a:tcPr/>
                </a:tc>
                <a:tc>
                  <a:txBody>
                    <a:bodyPr/>
                    <a:lstStyle/>
                    <a:p>
                      <a:r>
                        <a:rPr kumimoji="1" lang="en-US" altLang="ja-JP" sz="1200" dirty="0"/>
                        <a:t>Define both uplink and downlink to use the </a:t>
                      </a:r>
                      <a:r>
                        <a:rPr kumimoji="1" lang="en-US" altLang="ja-JP" sz="1200" dirty="0" err="1"/>
                        <a:t>eBCS</a:t>
                      </a:r>
                      <a:r>
                        <a:rPr kumimoji="1" lang="en-US" altLang="ja-JP" sz="1200" dirty="0"/>
                        <a:t> frame (given that this information is proxied by an AP anyway. If the use of data frames is absolutely necessary, the 802.11 </a:t>
                      </a:r>
                      <a:r>
                        <a:rPr kumimoji="1" lang="en-US" altLang="ja-JP" sz="1200" dirty="0" err="1"/>
                        <a:t>stnadard</a:t>
                      </a:r>
                      <a:r>
                        <a:rPr kumimoji="1" lang="en-US" altLang="ja-JP" sz="1200" dirty="0"/>
                        <a:t> defines OCB operations which accomplish this task.</a:t>
                      </a:r>
                      <a:endParaRPr kumimoji="1" lang="ja-JP" altLang="en-US" sz="1200"/>
                    </a:p>
                  </a:txBody>
                  <a:tcPr/>
                </a:tc>
                <a:extLst>
                  <a:ext uri="{0D108BD9-81ED-4DB2-BD59-A6C34878D82A}">
                    <a16:rowId xmlns:a16="http://schemas.microsoft.com/office/drawing/2014/main" val="2519193941"/>
                  </a:ext>
                </a:extLst>
              </a:tr>
              <a:tr h="370840">
                <a:tc>
                  <a:txBody>
                    <a:bodyPr/>
                    <a:lstStyle/>
                    <a:p>
                      <a:r>
                        <a:rPr kumimoji="1" lang="en-US" altLang="ja-JP" sz="1200" dirty="0"/>
                        <a:t>1415</a:t>
                      </a:r>
                      <a:endParaRPr kumimoji="1" lang="ja-JP" altLang="en-US" sz="1200"/>
                    </a:p>
                  </a:txBody>
                  <a:tcPr/>
                </a:tc>
                <a:tc>
                  <a:txBody>
                    <a:bodyPr/>
                    <a:lstStyle/>
                    <a:p>
                      <a:r>
                        <a:rPr kumimoji="1" lang="en-US" altLang="ja-JP" sz="1200" dirty="0"/>
                        <a:t>If the AP is sending data frames, how is this different from OCB? The AP?</a:t>
                      </a:r>
                      <a:endParaRPr kumimoji="1" lang="ja-JP" altLang="en-US" sz="1200"/>
                    </a:p>
                  </a:txBody>
                  <a:tcPr/>
                </a:tc>
                <a:tc>
                  <a:txBody>
                    <a:bodyPr/>
                    <a:lstStyle/>
                    <a:p>
                      <a:r>
                        <a:rPr kumimoji="1" lang="en-US" altLang="ja-JP" sz="1200" dirty="0"/>
                        <a:t>If </a:t>
                      </a:r>
                      <a:r>
                        <a:rPr kumimoji="1" lang="en-US" altLang="ja-JP" sz="1200" dirty="0" err="1"/>
                        <a:t>eBCS</a:t>
                      </a:r>
                      <a:r>
                        <a:rPr kumimoji="1" lang="en-US" altLang="ja-JP" sz="1200" dirty="0"/>
                        <a:t> DL uses data frames, if they are part of the BSS they would be no different from other data frames. If they are not part of the BSS, they should be defined as OCB frames.</a:t>
                      </a:r>
                      <a:endParaRPr kumimoji="1" lang="ja-JP" altLang="en-US" sz="1200"/>
                    </a:p>
                  </a:txBody>
                  <a:tcPr/>
                </a:tc>
                <a:extLst>
                  <a:ext uri="{0D108BD9-81ED-4DB2-BD59-A6C34878D82A}">
                    <a16:rowId xmlns:a16="http://schemas.microsoft.com/office/drawing/2014/main" val="54517728"/>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0DA4FB1D-3A3F-8847-8262-004E8F5E8016}"/>
              </a:ext>
            </a:extLst>
          </p:cNvPr>
          <p:cNvSpPr txBox="1"/>
          <p:nvPr/>
        </p:nvSpPr>
        <p:spPr>
          <a:xfrm>
            <a:off x="929217" y="4941168"/>
            <a:ext cx="7180042" cy="830997"/>
          </a:xfrm>
          <a:prstGeom prst="rect">
            <a:avLst/>
          </a:prstGeom>
          <a:noFill/>
        </p:spPr>
        <p:txBody>
          <a:bodyPr wrap="none" rtlCol="0">
            <a:spAutoFit/>
          </a:bodyPr>
          <a:lstStyle/>
          <a:p>
            <a:r>
              <a:rPr kumimoji="1" lang="en-US" altLang="ja-JP" sz="1600" dirty="0">
                <a:solidFill>
                  <a:schemeClr val="tx1"/>
                </a:solidFill>
              </a:rPr>
              <a:t>Option 1: Use OCB.</a:t>
            </a:r>
          </a:p>
          <a:p>
            <a:r>
              <a:rPr kumimoji="1" lang="en-US" altLang="ja-JP" sz="1600" dirty="0">
                <a:solidFill>
                  <a:schemeClr val="tx1"/>
                </a:solidFill>
              </a:rPr>
              <a:t>Option 2: Use Public Action frames to deliver content stream instead of Data frames.</a:t>
            </a:r>
          </a:p>
          <a:p>
            <a:r>
              <a:rPr kumimoji="1" lang="en-US" altLang="ja-JP" sz="1600" dirty="0">
                <a:solidFill>
                  <a:schemeClr val="tx1"/>
                </a:solidFill>
              </a:rPr>
              <a:t>Option 3: other</a:t>
            </a:r>
            <a:endParaRPr kumimoji="1" lang="ja-JP" altLang="en-US" sz="1600">
              <a:solidFill>
                <a:schemeClr val="tx1"/>
              </a:solidFill>
            </a:endParaRPr>
          </a:p>
        </p:txBody>
      </p:sp>
    </p:spTree>
    <p:extLst>
      <p:ext uri="{BB962C8B-B14F-4D97-AF65-F5344CB8AC3E}">
        <p14:creationId xmlns:p14="http://schemas.microsoft.com/office/powerpoint/2010/main" val="181875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AP-to-AP</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4117838048"/>
              </p:ext>
            </p:extLst>
          </p:nvPr>
        </p:nvGraphicFramePr>
        <p:xfrm>
          <a:off x="914400" y="1981200"/>
          <a:ext cx="10475384" cy="101092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1000</a:t>
                      </a:r>
                      <a:endParaRPr kumimoji="1" lang="ja-JP" altLang="en-US" sz="1200"/>
                    </a:p>
                  </a:txBody>
                  <a:tcPr/>
                </a:tc>
                <a:tc>
                  <a:txBody>
                    <a:bodyPr/>
                    <a:lstStyle/>
                    <a:p>
                      <a:r>
                        <a:rPr kumimoji="1" lang="en-US" altLang="ja-JP" sz="1200" dirty="0" err="1"/>
                        <a:t>eBCS</a:t>
                      </a:r>
                      <a:r>
                        <a:rPr kumimoji="1" lang="en-US" altLang="ja-JP" sz="1200" dirty="0"/>
                        <a:t> can be useful to support AP-to-AP communication to coordinate certain activities between the APs in the same neighborhood.</a:t>
                      </a:r>
                      <a:endParaRPr kumimoji="1" lang="ja-JP" altLang="en-US" sz="1200"/>
                    </a:p>
                  </a:txBody>
                  <a:tcPr/>
                </a:tc>
                <a:tc>
                  <a:txBody>
                    <a:bodyPr/>
                    <a:lstStyle/>
                    <a:p>
                      <a:r>
                        <a:rPr kumimoji="1" lang="en-US" altLang="ja-JP" sz="1200" dirty="0"/>
                        <a:t>Update figure 11-bc1 and spec text under 11.100.2.1 to remove all reference to an unassociated non-AP STA and replace it with an </a:t>
                      </a:r>
                      <a:r>
                        <a:rPr kumimoji="1" lang="en-US" altLang="ja-JP" sz="1200" dirty="0" err="1"/>
                        <a:t>eBCS</a:t>
                      </a:r>
                      <a:r>
                        <a:rPr kumimoji="1" lang="en-US" altLang="ja-JP" sz="1200" dirty="0"/>
                        <a:t> receiver. Please update other sections of the draft to support this use case</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3" name="テキスト ボックス 2">
            <a:extLst>
              <a:ext uri="{FF2B5EF4-FFF2-40B4-BE49-F238E27FC236}">
                <a16:creationId xmlns:a16="http://schemas.microsoft.com/office/drawing/2014/main" id="{EBE1EAF4-4FB5-EB4A-8100-AC2666100CB3}"/>
              </a:ext>
            </a:extLst>
          </p:cNvPr>
          <p:cNvSpPr txBox="1"/>
          <p:nvPr/>
        </p:nvSpPr>
        <p:spPr>
          <a:xfrm>
            <a:off x="3428981" y="3393197"/>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9" name="テキスト ボックス 8">
            <a:extLst>
              <a:ext uri="{FF2B5EF4-FFF2-40B4-BE49-F238E27FC236}">
                <a16:creationId xmlns:a16="http://schemas.microsoft.com/office/drawing/2014/main" id="{E5CF08D9-230F-834B-AC69-B21ACB8AB40B}"/>
              </a:ext>
            </a:extLst>
          </p:cNvPr>
          <p:cNvSpPr txBox="1"/>
          <p:nvPr/>
        </p:nvSpPr>
        <p:spPr>
          <a:xfrm>
            <a:off x="5503815" y="3393197"/>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10" name="テキスト ボックス 9">
            <a:extLst>
              <a:ext uri="{FF2B5EF4-FFF2-40B4-BE49-F238E27FC236}">
                <a16:creationId xmlns:a16="http://schemas.microsoft.com/office/drawing/2014/main" id="{F33155AA-032A-F54C-975F-98038A4FCAD0}"/>
              </a:ext>
            </a:extLst>
          </p:cNvPr>
          <p:cNvSpPr txBox="1"/>
          <p:nvPr/>
        </p:nvSpPr>
        <p:spPr>
          <a:xfrm>
            <a:off x="2423592" y="4581128"/>
            <a:ext cx="1212191"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dirty="0"/>
              <a:t>Non-AP</a:t>
            </a:r>
            <a:endParaRPr kumimoji="1" lang="ja-JP" altLang="en-US"/>
          </a:p>
        </p:txBody>
      </p:sp>
      <p:sp>
        <p:nvSpPr>
          <p:cNvPr id="11" name="テキスト ボックス 10">
            <a:extLst>
              <a:ext uri="{FF2B5EF4-FFF2-40B4-BE49-F238E27FC236}">
                <a16:creationId xmlns:a16="http://schemas.microsoft.com/office/drawing/2014/main" id="{FF2BBC6F-1607-D644-8EBB-A47D37EBD034}"/>
              </a:ext>
            </a:extLst>
          </p:cNvPr>
          <p:cNvSpPr txBox="1"/>
          <p:nvPr/>
        </p:nvSpPr>
        <p:spPr>
          <a:xfrm>
            <a:off x="3863752" y="4581128"/>
            <a:ext cx="1212191"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dirty="0"/>
              <a:t>Non-AP</a:t>
            </a:r>
            <a:endParaRPr kumimoji="1" lang="ja-JP" altLang="en-US"/>
          </a:p>
        </p:txBody>
      </p:sp>
      <p:cxnSp>
        <p:nvCxnSpPr>
          <p:cNvPr id="13" name="直線矢印コネクタ 12">
            <a:extLst>
              <a:ext uri="{FF2B5EF4-FFF2-40B4-BE49-F238E27FC236}">
                <a16:creationId xmlns:a16="http://schemas.microsoft.com/office/drawing/2014/main" id="{3F6BB519-3FBD-E442-9946-ED8227044D74}"/>
              </a:ext>
            </a:extLst>
          </p:cNvPr>
          <p:cNvCxnSpPr/>
          <p:nvPr/>
        </p:nvCxnSpPr>
        <p:spPr bwMode="auto">
          <a:xfrm flipH="1">
            <a:off x="3287688" y="3933056"/>
            <a:ext cx="216024" cy="504056"/>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14" name="直線矢印コネクタ 13">
            <a:extLst>
              <a:ext uri="{FF2B5EF4-FFF2-40B4-BE49-F238E27FC236}">
                <a16:creationId xmlns:a16="http://schemas.microsoft.com/office/drawing/2014/main" id="{81A5358A-41D6-F04B-8834-40FF066BFFE4}"/>
              </a:ext>
            </a:extLst>
          </p:cNvPr>
          <p:cNvCxnSpPr>
            <a:cxnSpLocks/>
          </p:cNvCxnSpPr>
          <p:nvPr/>
        </p:nvCxnSpPr>
        <p:spPr bwMode="auto">
          <a:xfrm>
            <a:off x="3934507" y="3965967"/>
            <a:ext cx="217277" cy="471145"/>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16" name="直線矢印コネクタ 15">
            <a:extLst>
              <a:ext uri="{FF2B5EF4-FFF2-40B4-BE49-F238E27FC236}">
                <a16:creationId xmlns:a16="http://schemas.microsoft.com/office/drawing/2014/main" id="{7DDA915A-1064-D447-8F6A-734E314CC3B0}"/>
              </a:ext>
            </a:extLst>
          </p:cNvPr>
          <p:cNvCxnSpPr>
            <a:cxnSpLocks/>
          </p:cNvCxnSpPr>
          <p:nvPr/>
        </p:nvCxnSpPr>
        <p:spPr bwMode="auto">
          <a:xfrm>
            <a:off x="4150531" y="3621485"/>
            <a:ext cx="1225389" cy="0"/>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18" name="テキスト ボックス 17">
            <a:extLst>
              <a:ext uri="{FF2B5EF4-FFF2-40B4-BE49-F238E27FC236}">
                <a16:creationId xmlns:a16="http://schemas.microsoft.com/office/drawing/2014/main" id="{BC2E8344-B0E9-E24D-A68B-5AA2A06798FF}"/>
              </a:ext>
            </a:extLst>
          </p:cNvPr>
          <p:cNvSpPr txBox="1"/>
          <p:nvPr/>
        </p:nvSpPr>
        <p:spPr>
          <a:xfrm>
            <a:off x="4150531" y="3901029"/>
            <a:ext cx="1107996" cy="369332"/>
          </a:xfrm>
          <a:prstGeom prst="rect">
            <a:avLst/>
          </a:prstGeom>
          <a:noFill/>
        </p:spPr>
        <p:txBody>
          <a:bodyPr wrap="none" rtlCol="0">
            <a:spAutoFit/>
          </a:bodyPr>
          <a:lstStyle/>
          <a:p>
            <a:r>
              <a:rPr kumimoji="1" lang="en-US" altLang="ja-JP" sz="1800" dirty="0">
                <a:solidFill>
                  <a:schemeClr val="tx1"/>
                </a:solidFill>
              </a:rPr>
              <a:t>Broadcast</a:t>
            </a:r>
            <a:endParaRPr kumimoji="1" lang="ja-JP" altLang="en-US" sz="1800">
              <a:solidFill>
                <a:schemeClr val="tx1"/>
              </a:solidFill>
            </a:endParaRPr>
          </a:p>
        </p:txBody>
      </p:sp>
      <p:sp>
        <p:nvSpPr>
          <p:cNvPr id="19" name="テキスト ボックス 18">
            <a:extLst>
              <a:ext uri="{FF2B5EF4-FFF2-40B4-BE49-F238E27FC236}">
                <a16:creationId xmlns:a16="http://schemas.microsoft.com/office/drawing/2014/main" id="{FC63F9E4-862D-1741-B9FF-C8977C6B424A}"/>
              </a:ext>
            </a:extLst>
          </p:cNvPr>
          <p:cNvSpPr txBox="1"/>
          <p:nvPr/>
        </p:nvSpPr>
        <p:spPr>
          <a:xfrm>
            <a:off x="1271464" y="5373216"/>
            <a:ext cx="5514458" cy="707886"/>
          </a:xfrm>
          <a:prstGeom prst="rect">
            <a:avLst/>
          </a:prstGeom>
          <a:noFill/>
        </p:spPr>
        <p:txBody>
          <a:bodyPr wrap="none" rtlCol="0">
            <a:spAutoFit/>
          </a:bodyPr>
          <a:lstStyle/>
          <a:p>
            <a:r>
              <a:rPr kumimoji="1" lang="en-US" altLang="ja-JP" sz="2000" dirty="0">
                <a:solidFill>
                  <a:schemeClr val="tx1"/>
                </a:solidFill>
              </a:rPr>
              <a:t>Just non-AP STA functions are co-located in an AP.</a:t>
            </a:r>
          </a:p>
          <a:p>
            <a:r>
              <a:rPr kumimoji="1" lang="en-US" altLang="ja-JP" sz="2000" dirty="0">
                <a:solidFill>
                  <a:schemeClr val="tx1"/>
                </a:solidFill>
              </a:rPr>
              <a:t>Are specific descriptions required?</a:t>
            </a:r>
          </a:p>
        </p:txBody>
      </p:sp>
    </p:spTree>
    <p:extLst>
      <p:ext uri="{BB962C8B-B14F-4D97-AF65-F5344CB8AC3E}">
        <p14:creationId xmlns:p14="http://schemas.microsoft.com/office/powerpoint/2010/main" val="3235371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Multiple APs</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931253583"/>
              </p:ext>
            </p:extLst>
          </p:nvPr>
        </p:nvGraphicFramePr>
        <p:xfrm>
          <a:off x="914400" y="1555452"/>
          <a:ext cx="10475384" cy="283972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1002</a:t>
                      </a:r>
                      <a:endParaRPr kumimoji="1" lang="ja-JP" altLang="en-US" sz="1200"/>
                    </a:p>
                  </a:txBody>
                  <a:tcPr/>
                </a:tc>
                <a:tc>
                  <a:txBody>
                    <a:bodyPr/>
                    <a:lstStyle/>
                    <a:p>
                      <a:r>
                        <a:rPr kumimoji="1" lang="en-US" altLang="ja-JP" sz="1200" dirty="0"/>
                        <a:t>An </a:t>
                      </a:r>
                      <a:r>
                        <a:rPr kumimoji="1" lang="en-US" altLang="ja-JP" sz="1200" dirty="0" err="1"/>
                        <a:t>eBCS</a:t>
                      </a:r>
                      <a:r>
                        <a:rPr kumimoji="1" lang="en-US" altLang="ja-JP" sz="1200" dirty="0"/>
                        <a:t> receiver may be in range of more than one </a:t>
                      </a:r>
                      <a:r>
                        <a:rPr kumimoji="1" lang="en-US" altLang="ja-JP" sz="1200" dirty="0" err="1"/>
                        <a:t>eBCS</a:t>
                      </a:r>
                      <a:r>
                        <a:rPr kumimoji="1" lang="en-US" altLang="ja-JP" sz="1200" dirty="0"/>
                        <a:t> APs that provides a particular service that the receiver is interested in.</a:t>
                      </a:r>
                      <a:endParaRPr kumimoji="1" lang="ja-JP" altLang="en-US" sz="1200"/>
                    </a:p>
                  </a:txBody>
                  <a:tcPr/>
                </a:tc>
                <a:tc>
                  <a:txBody>
                    <a:bodyPr/>
                    <a:lstStyle/>
                    <a:p>
                      <a:r>
                        <a:rPr kumimoji="1" lang="en-US" altLang="ja-JP" sz="1200" dirty="0"/>
                        <a:t>The spec must provide guidance on how the receiver can seamlessly move between APs without causing service disruptions or perform duplicate detection when in range of more than one AP providing the same service.</a:t>
                      </a:r>
                      <a:endParaRPr kumimoji="1" lang="ja-JP" altLang="en-US" sz="1200"/>
                    </a:p>
                  </a:txBody>
                  <a:tcPr/>
                </a:tc>
                <a:extLst>
                  <a:ext uri="{0D108BD9-81ED-4DB2-BD59-A6C34878D82A}">
                    <a16:rowId xmlns:a16="http://schemas.microsoft.com/office/drawing/2014/main" val="2113436105"/>
                  </a:ext>
                </a:extLst>
              </a:tr>
              <a:tr h="370840">
                <a:tc>
                  <a:txBody>
                    <a:bodyPr/>
                    <a:lstStyle/>
                    <a:p>
                      <a:r>
                        <a:rPr kumimoji="1" lang="en-US" altLang="ja-JP" sz="1200" dirty="0"/>
                        <a:t>1003</a:t>
                      </a:r>
                      <a:endParaRPr kumimoji="1" lang="ja-JP" altLang="en-US" sz="1200"/>
                    </a:p>
                  </a:txBody>
                  <a:tcPr/>
                </a:tc>
                <a:tc>
                  <a:txBody>
                    <a:bodyPr/>
                    <a:lstStyle/>
                    <a:p>
                      <a:r>
                        <a:rPr kumimoji="1" lang="en-US" altLang="ja-JP" sz="1200" strike="sngStrike" dirty="0"/>
                        <a:t>When more than one </a:t>
                      </a:r>
                      <a:r>
                        <a:rPr kumimoji="1" lang="en-US" altLang="ja-JP" sz="1200" strike="sngStrike" dirty="0" err="1"/>
                        <a:t>eBCS</a:t>
                      </a:r>
                      <a:r>
                        <a:rPr kumimoji="1" lang="en-US" altLang="ja-JP" sz="1200" strike="sngStrike" dirty="0"/>
                        <a:t> APs in the neighborhood provides the same service, are the </a:t>
                      </a:r>
                      <a:r>
                        <a:rPr kumimoji="1" lang="en-US" altLang="ja-JP" sz="1200" strike="sngStrike" dirty="0" err="1"/>
                        <a:t>transnmissions</a:t>
                      </a:r>
                      <a:r>
                        <a:rPr kumimoji="1" lang="en-US" altLang="ja-JP" sz="1200" strike="sngStrike" dirty="0"/>
                        <a:t> coordinated? I suppose not, each AP can transmit independently. Spec should guidance so that the behavior is </a:t>
                      </a:r>
                      <a:r>
                        <a:rPr kumimoji="1" lang="en-US" altLang="ja-JP" sz="1200" dirty="0"/>
                        <a:t>When more than one </a:t>
                      </a:r>
                      <a:r>
                        <a:rPr kumimoji="1" lang="en-US" altLang="ja-JP" sz="1200" dirty="0" err="1"/>
                        <a:t>eBCS</a:t>
                      </a:r>
                      <a:r>
                        <a:rPr kumimoji="1" lang="en-US" altLang="ja-JP" sz="1200" dirty="0"/>
                        <a:t> APs in the neighborhood provides the same service, are the transmissions coordinated? I suppose not, each AP can transmit independently. Spec should guidance so that the behavior is deterministic to the receivers</a:t>
                      </a:r>
                      <a:endParaRPr kumimoji="1" lang="ja-JP" altLang="en-US" sz="1200"/>
                    </a:p>
                  </a:txBody>
                  <a:tcPr/>
                </a:tc>
                <a:tc>
                  <a:txBody>
                    <a:bodyPr/>
                    <a:lstStyle/>
                    <a:p>
                      <a:r>
                        <a:rPr kumimoji="1" lang="en-US" altLang="ja-JP" sz="1200" dirty="0"/>
                        <a:t>As in comment</a:t>
                      </a:r>
                      <a:endParaRPr kumimoji="1" lang="ja-JP" altLang="en-US" sz="1200"/>
                    </a:p>
                  </a:txBody>
                  <a:tcPr/>
                </a:tc>
                <a:extLst>
                  <a:ext uri="{0D108BD9-81ED-4DB2-BD59-A6C34878D82A}">
                    <a16:rowId xmlns:a16="http://schemas.microsoft.com/office/drawing/2014/main" val="1793690734"/>
                  </a:ext>
                </a:extLst>
              </a:tr>
              <a:tr h="370840">
                <a:tc>
                  <a:txBody>
                    <a:bodyPr/>
                    <a:lstStyle/>
                    <a:p>
                      <a:r>
                        <a:rPr kumimoji="1" lang="en-US" altLang="ja-JP" sz="1200" dirty="0"/>
                        <a:t>1004</a:t>
                      </a:r>
                      <a:endParaRPr kumimoji="1" lang="ja-JP" altLang="en-US" sz="1200"/>
                    </a:p>
                  </a:txBody>
                  <a:tcPr/>
                </a:tc>
                <a:tc>
                  <a:txBody>
                    <a:bodyPr/>
                    <a:lstStyle/>
                    <a:p>
                      <a:r>
                        <a:rPr kumimoji="1" lang="en-US" altLang="ja-JP" sz="1200" dirty="0"/>
                        <a:t>An </a:t>
                      </a:r>
                      <a:r>
                        <a:rPr kumimoji="1" lang="en-US" altLang="ja-JP" sz="1200" dirty="0" err="1"/>
                        <a:t>eBCS</a:t>
                      </a:r>
                      <a:r>
                        <a:rPr kumimoji="1" lang="en-US" altLang="ja-JP" sz="1200" dirty="0"/>
                        <a:t> receiver may move out of range for an </a:t>
                      </a:r>
                      <a:r>
                        <a:rPr kumimoji="1" lang="en-US" altLang="ja-JP" sz="1200" dirty="0" err="1"/>
                        <a:t>eBCS</a:t>
                      </a:r>
                      <a:r>
                        <a:rPr kumimoji="1" lang="en-US" altLang="ja-JP" sz="1200" dirty="0"/>
                        <a:t> AP from which it is currently receiving broadcast service.</a:t>
                      </a:r>
                      <a:endParaRPr kumimoji="1" lang="ja-JP" altLang="en-US" sz="1200"/>
                    </a:p>
                  </a:txBody>
                  <a:tcPr/>
                </a:tc>
                <a:tc>
                  <a:txBody>
                    <a:bodyPr/>
                    <a:lstStyle/>
                    <a:p>
                      <a:r>
                        <a:rPr kumimoji="1" lang="en-US" altLang="ja-JP" sz="1200" dirty="0"/>
                        <a:t>The spec must provide guidance on how a receiver can seamlessly move between APs without causing service disruptions.</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3" name="テキスト ボックス 2">
            <a:extLst>
              <a:ext uri="{FF2B5EF4-FFF2-40B4-BE49-F238E27FC236}">
                <a16:creationId xmlns:a16="http://schemas.microsoft.com/office/drawing/2014/main" id="{EBE1EAF4-4FB5-EB4A-8100-AC2666100CB3}"/>
              </a:ext>
            </a:extLst>
          </p:cNvPr>
          <p:cNvSpPr txBox="1"/>
          <p:nvPr/>
        </p:nvSpPr>
        <p:spPr>
          <a:xfrm>
            <a:off x="2076950" y="5134792"/>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9" name="テキスト ボックス 8">
            <a:extLst>
              <a:ext uri="{FF2B5EF4-FFF2-40B4-BE49-F238E27FC236}">
                <a16:creationId xmlns:a16="http://schemas.microsoft.com/office/drawing/2014/main" id="{E5CF08D9-230F-834B-AC69-B21ACB8AB40B}"/>
              </a:ext>
            </a:extLst>
          </p:cNvPr>
          <p:cNvSpPr txBox="1"/>
          <p:nvPr/>
        </p:nvSpPr>
        <p:spPr>
          <a:xfrm>
            <a:off x="4151784" y="5134792"/>
            <a:ext cx="579005"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kumimoji="1" lang="en-US" altLang="ja-JP" dirty="0"/>
              <a:t>AP</a:t>
            </a:r>
            <a:endParaRPr kumimoji="1" lang="ja-JP" altLang="en-US"/>
          </a:p>
        </p:txBody>
      </p:sp>
      <p:sp>
        <p:nvSpPr>
          <p:cNvPr id="11" name="テキスト ボックス 10">
            <a:extLst>
              <a:ext uri="{FF2B5EF4-FFF2-40B4-BE49-F238E27FC236}">
                <a16:creationId xmlns:a16="http://schemas.microsoft.com/office/drawing/2014/main" id="{FF2BBC6F-1607-D644-8EBB-A47D37EBD034}"/>
              </a:ext>
            </a:extLst>
          </p:cNvPr>
          <p:cNvSpPr txBox="1"/>
          <p:nvPr/>
        </p:nvSpPr>
        <p:spPr>
          <a:xfrm>
            <a:off x="2751908" y="5839191"/>
            <a:ext cx="1212191" cy="46166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rtlCol="0">
            <a:spAutoFit/>
          </a:bodyPr>
          <a:lstStyle/>
          <a:p>
            <a:r>
              <a:rPr kumimoji="1" lang="en-US" altLang="ja-JP" dirty="0"/>
              <a:t>Non-AP</a:t>
            </a:r>
            <a:endParaRPr kumimoji="1" lang="ja-JP" altLang="en-US"/>
          </a:p>
        </p:txBody>
      </p:sp>
      <p:cxnSp>
        <p:nvCxnSpPr>
          <p:cNvPr id="13" name="直線矢印コネクタ 12">
            <a:extLst>
              <a:ext uri="{FF2B5EF4-FFF2-40B4-BE49-F238E27FC236}">
                <a16:creationId xmlns:a16="http://schemas.microsoft.com/office/drawing/2014/main" id="{3F6BB519-3FBD-E442-9946-ED8227044D74}"/>
              </a:ext>
            </a:extLst>
          </p:cNvPr>
          <p:cNvCxnSpPr>
            <a:cxnSpLocks/>
          </p:cNvCxnSpPr>
          <p:nvPr/>
        </p:nvCxnSpPr>
        <p:spPr bwMode="auto">
          <a:xfrm flipH="1">
            <a:off x="3964100" y="5658148"/>
            <a:ext cx="187684" cy="197675"/>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cxnSp>
        <p:nvCxnSpPr>
          <p:cNvPr id="14" name="直線矢印コネクタ 13">
            <a:extLst>
              <a:ext uri="{FF2B5EF4-FFF2-40B4-BE49-F238E27FC236}">
                <a16:creationId xmlns:a16="http://schemas.microsoft.com/office/drawing/2014/main" id="{81A5358A-41D6-F04B-8834-40FF066BFFE4}"/>
              </a:ext>
            </a:extLst>
          </p:cNvPr>
          <p:cNvCxnSpPr>
            <a:cxnSpLocks/>
          </p:cNvCxnSpPr>
          <p:nvPr/>
        </p:nvCxnSpPr>
        <p:spPr bwMode="auto">
          <a:xfrm>
            <a:off x="2601033" y="5651132"/>
            <a:ext cx="202972" cy="204691"/>
          </a:xfrm>
          <a:prstGeom prst="straightConnector1">
            <a:avLst/>
          </a:prstGeom>
          <a:ln w="57150">
            <a:headEnd type="none" w="med" len="med"/>
            <a:tailEnd type="triangle"/>
          </a:ln>
        </p:spPr>
        <p:style>
          <a:lnRef idx="1">
            <a:schemeClr val="accent4"/>
          </a:lnRef>
          <a:fillRef idx="0">
            <a:schemeClr val="accent4"/>
          </a:fillRef>
          <a:effectRef idx="0">
            <a:schemeClr val="accent4"/>
          </a:effectRef>
          <a:fontRef idx="minor">
            <a:schemeClr val="tx1"/>
          </a:fontRef>
        </p:style>
      </p:cxnSp>
      <p:sp>
        <p:nvSpPr>
          <p:cNvPr id="18" name="テキスト ボックス 17">
            <a:extLst>
              <a:ext uri="{FF2B5EF4-FFF2-40B4-BE49-F238E27FC236}">
                <a16:creationId xmlns:a16="http://schemas.microsoft.com/office/drawing/2014/main" id="{BC2E8344-B0E9-E24D-A68B-5AA2A06798FF}"/>
              </a:ext>
            </a:extLst>
          </p:cNvPr>
          <p:cNvSpPr txBox="1"/>
          <p:nvPr/>
        </p:nvSpPr>
        <p:spPr>
          <a:xfrm>
            <a:off x="3009991" y="5500637"/>
            <a:ext cx="696024" cy="338554"/>
          </a:xfrm>
          <a:prstGeom prst="rect">
            <a:avLst/>
          </a:prstGeom>
          <a:noFill/>
        </p:spPr>
        <p:txBody>
          <a:bodyPr wrap="none" rtlCol="0">
            <a:spAutoFit/>
          </a:bodyPr>
          <a:lstStyle/>
          <a:p>
            <a:r>
              <a:rPr kumimoji="1" lang="en-US" altLang="ja-JP" sz="1600" dirty="0">
                <a:solidFill>
                  <a:schemeClr val="tx1"/>
                </a:solidFill>
              </a:rPr>
              <a:t>EBCS</a:t>
            </a:r>
            <a:endParaRPr kumimoji="1" lang="ja-JP" altLang="en-US" sz="1600">
              <a:solidFill>
                <a:schemeClr val="tx1"/>
              </a:solidFill>
            </a:endParaRPr>
          </a:p>
        </p:txBody>
      </p:sp>
      <p:sp>
        <p:nvSpPr>
          <p:cNvPr id="15" name="円柱 14">
            <a:extLst>
              <a:ext uri="{FF2B5EF4-FFF2-40B4-BE49-F238E27FC236}">
                <a16:creationId xmlns:a16="http://schemas.microsoft.com/office/drawing/2014/main" id="{8518DEF6-8FD2-764F-8EF7-99D0422B24D7}"/>
              </a:ext>
            </a:extLst>
          </p:cNvPr>
          <p:cNvSpPr/>
          <p:nvPr/>
        </p:nvSpPr>
        <p:spPr bwMode="auto">
          <a:xfrm>
            <a:off x="2752843" y="4505957"/>
            <a:ext cx="1212190" cy="504056"/>
          </a:xfrm>
          <a:prstGeom prst="can">
            <a:avLst/>
          </a:prstGeom>
          <a:ln>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400" b="0" i="0" u="none" strike="noStrike" cap="none" normalizeH="0" baseline="0" dirty="0">
                <a:ln>
                  <a:noFill/>
                </a:ln>
                <a:solidFill>
                  <a:schemeClr val="bg1"/>
                </a:solidFill>
                <a:effectLst/>
                <a:latin typeface="Times New Roman" pitchFamily="16" charset="0"/>
                <a:ea typeface="MS Gothic" charset="-128"/>
              </a:rPr>
              <a:t>Server</a:t>
            </a: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9" name="直線矢印コネクタ 18">
            <a:extLst>
              <a:ext uri="{FF2B5EF4-FFF2-40B4-BE49-F238E27FC236}">
                <a16:creationId xmlns:a16="http://schemas.microsoft.com/office/drawing/2014/main" id="{9214CDAA-7237-964C-8270-B70E9754662B}"/>
              </a:ext>
            </a:extLst>
          </p:cNvPr>
          <p:cNvCxnSpPr>
            <a:cxnSpLocks/>
          </p:cNvCxnSpPr>
          <p:nvPr/>
        </p:nvCxnSpPr>
        <p:spPr bwMode="auto">
          <a:xfrm flipH="1">
            <a:off x="2511577" y="4854415"/>
            <a:ext cx="178912" cy="218686"/>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cxnSp>
        <p:nvCxnSpPr>
          <p:cNvPr id="20" name="直線矢印コネクタ 19">
            <a:extLst>
              <a:ext uri="{FF2B5EF4-FFF2-40B4-BE49-F238E27FC236}">
                <a16:creationId xmlns:a16="http://schemas.microsoft.com/office/drawing/2014/main" id="{45075FEC-E8EE-1341-9686-6E2C181EE624}"/>
              </a:ext>
            </a:extLst>
          </p:cNvPr>
          <p:cNvCxnSpPr>
            <a:cxnSpLocks/>
          </p:cNvCxnSpPr>
          <p:nvPr/>
        </p:nvCxnSpPr>
        <p:spPr bwMode="auto">
          <a:xfrm>
            <a:off x="4022688" y="4855346"/>
            <a:ext cx="207844" cy="217755"/>
          </a:xfrm>
          <a:prstGeom prst="straightConnector1">
            <a:avLst/>
          </a:prstGeom>
          <a:solidFill>
            <a:srgbClr val="00B8FF"/>
          </a:solidFill>
          <a:ln w="57150" cap="flat" cmpd="sng" algn="ctr">
            <a:solidFill>
              <a:schemeClr val="tx1"/>
            </a:solidFill>
            <a:prstDash val="solid"/>
            <a:round/>
            <a:headEnd type="none" w="med" len="med"/>
            <a:tailEnd type="triangle"/>
          </a:ln>
          <a:effectLst/>
        </p:spPr>
      </p:cxnSp>
      <p:sp>
        <p:nvSpPr>
          <p:cNvPr id="29" name="テキスト ボックス 28">
            <a:extLst>
              <a:ext uri="{FF2B5EF4-FFF2-40B4-BE49-F238E27FC236}">
                <a16:creationId xmlns:a16="http://schemas.microsoft.com/office/drawing/2014/main" id="{7C8CE1D9-4A37-2347-84A2-EFA0B0B4694B}"/>
              </a:ext>
            </a:extLst>
          </p:cNvPr>
          <p:cNvSpPr txBox="1"/>
          <p:nvPr/>
        </p:nvSpPr>
        <p:spPr>
          <a:xfrm>
            <a:off x="5663952" y="4725144"/>
            <a:ext cx="6213689" cy="1569660"/>
          </a:xfrm>
          <a:prstGeom prst="rect">
            <a:avLst/>
          </a:prstGeom>
          <a:noFill/>
        </p:spPr>
        <p:txBody>
          <a:bodyPr wrap="none" rtlCol="0">
            <a:spAutoFit/>
          </a:bodyPr>
          <a:lstStyle/>
          <a:p>
            <a:r>
              <a:rPr kumimoji="1" lang="en-US" altLang="ja-JP" sz="1600" dirty="0">
                <a:solidFill>
                  <a:schemeClr val="tx1"/>
                </a:solidFill>
              </a:rPr>
              <a:t>The EBCS receiver can use the same content stream from multiple APs.</a:t>
            </a:r>
          </a:p>
          <a:p>
            <a:endParaRPr kumimoji="1" lang="en-US" altLang="ja-JP" sz="1600" dirty="0">
              <a:solidFill>
                <a:schemeClr val="tx1"/>
              </a:solidFill>
            </a:endParaRPr>
          </a:p>
          <a:p>
            <a:r>
              <a:rPr kumimoji="1" lang="en-US" altLang="ja-JP" sz="1600" dirty="0">
                <a:solidFill>
                  <a:schemeClr val="tx1"/>
                </a:solidFill>
              </a:rPr>
              <a:t>e.g. The Content Information in the EBCS Info frame contains </a:t>
            </a:r>
          </a:p>
          <a:p>
            <a:r>
              <a:rPr kumimoji="1" lang="en-US" altLang="ja-JP" sz="1600" dirty="0">
                <a:solidFill>
                  <a:schemeClr val="tx1"/>
                </a:solidFill>
              </a:rPr>
              <a:t>the BSSID of the neighbor APs. </a:t>
            </a:r>
          </a:p>
          <a:p>
            <a:r>
              <a:rPr kumimoji="1" lang="en-US" altLang="ja-JP" sz="1600" dirty="0">
                <a:solidFill>
                  <a:schemeClr val="tx1"/>
                </a:solidFill>
              </a:rPr>
              <a:t>Neighbor AP: AP that is considered to be in the range of the non-AP STA</a:t>
            </a:r>
          </a:p>
          <a:p>
            <a:r>
              <a:rPr kumimoji="1" lang="en-US" altLang="ja-JP" sz="1600" dirty="0">
                <a:solidFill>
                  <a:schemeClr val="tx1"/>
                </a:solidFill>
              </a:rPr>
              <a:t>that is receiving the EBCS Info frame.</a:t>
            </a:r>
            <a:endParaRPr kumimoji="1" lang="ja-JP" altLang="en-US" sz="1600">
              <a:solidFill>
                <a:schemeClr val="tx1"/>
              </a:solidFill>
            </a:endParaRPr>
          </a:p>
        </p:txBody>
      </p:sp>
      <p:sp>
        <p:nvSpPr>
          <p:cNvPr id="30" name="テキスト ボックス 29">
            <a:extLst>
              <a:ext uri="{FF2B5EF4-FFF2-40B4-BE49-F238E27FC236}">
                <a16:creationId xmlns:a16="http://schemas.microsoft.com/office/drawing/2014/main" id="{9AB649FA-020B-9C4A-9791-BEAC8ED7B2C8}"/>
              </a:ext>
            </a:extLst>
          </p:cNvPr>
          <p:cNvSpPr txBox="1"/>
          <p:nvPr/>
        </p:nvSpPr>
        <p:spPr>
          <a:xfrm>
            <a:off x="2907457" y="4963758"/>
            <a:ext cx="1040413" cy="307777"/>
          </a:xfrm>
          <a:prstGeom prst="rect">
            <a:avLst/>
          </a:prstGeom>
          <a:noFill/>
        </p:spPr>
        <p:txBody>
          <a:bodyPr wrap="none" rtlCol="0">
            <a:spAutoFit/>
          </a:bodyPr>
          <a:lstStyle/>
          <a:p>
            <a:r>
              <a:rPr kumimoji="1" lang="en-US" altLang="ja-JP" sz="1400" dirty="0">
                <a:solidFill>
                  <a:schemeClr val="tx1"/>
                </a:solidFill>
              </a:rPr>
              <a:t>IP multicast</a:t>
            </a:r>
            <a:endParaRPr kumimoji="1" lang="ja-JP" altLang="en-US" sz="1400">
              <a:solidFill>
                <a:schemeClr val="tx1"/>
              </a:solidFill>
            </a:endParaRPr>
          </a:p>
        </p:txBody>
      </p:sp>
    </p:spTree>
    <p:extLst>
      <p:ext uri="{BB962C8B-B14F-4D97-AF65-F5344CB8AC3E}">
        <p14:creationId xmlns:p14="http://schemas.microsoft.com/office/powerpoint/2010/main" val="687760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DA50DE-A179-A840-A64E-161E26C733C1}"/>
              </a:ext>
            </a:extLst>
          </p:cNvPr>
          <p:cNvSpPr>
            <a:spLocks noGrp="1"/>
          </p:cNvSpPr>
          <p:nvPr>
            <p:ph type="title"/>
          </p:nvPr>
        </p:nvSpPr>
        <p:spPr/>
        <p:txBody>
          <a:bodyPr/>
          <a:lstStyle/>
          <a:p>
            <a:r>
              <a:rPr lang="en-US" altLang="ja-JP" dirty="0"/>
              <a:t>TIM</a:t>
            </a:r>
            <a:endParaRPr kumimoji="1" lang="ja-JP" altLang="en-US"/>
          </a:p>
        </p:txBody>
      </p:sp>
      <p:graphicFrame>
        <p:nvGraphicFramePr>
          <p:cNvPr id="7" name="表 7">
            <a:extLst>
              <a:ext uri="{FF2B5EF4-FFF2-40B4-BE49-F238E27FC236}">
                <a16:creationId xmlns:a16="http://schemas.microsoft.com/office/drawing/2014/main" id="{61FFF198-BDDE-1B46-98C7-D097EF122BFF}"/>
              </a:ext>
            </a:extLst>
          </p:cNvPr>
          <p:cNvGraphicFramePr>
            <a:graphicFrameLocks noGrp="1"/>
          </p:cNvGraphicFramePr>
          <p:nvPr>
            <p:ph idx="1"/>
            <p:extLst>
              <p:ext uri="{D42A27DB-BD31-4B8C-83A1-F6EECF244321}">
                <p14:modId xmlns:p14="http://schemas.microsoft.com/office/powerpoint/2010/main" val="2415466020"/>
              </p:ext>
            </p:extLst>
          </p:nvPr>
        </p:nvGraphicFramePr>
        <p:xfrm>
          <a:off x="914400" y="1981200"/>
          <a:ext cx="10475384" cy="1376680"/>
        </p:xfrm>
        <a:graphic>
          <a:graphicData uri="http://schemas.openxmlformats.org/drawingml/2006/table">
            <a:tbl>
              <a:tblPr firstRow="1" bandRow="1">
                <a:tableStyleId>{F5AB1C69-6EDB-4FF4-983F-18BD219EF322}</a:tableStyleId>
              </a:tblPr>
              <a:tblGrid>
                <a:gridCol w="604720">
                  <a:extLst>
                    <a:ext uri="{9D8B030D-6E8A-4147-A177-3AD203B41FA5}">
                      <a16:colId xmlns:a16="http://schemas.microsoft.com/office/drawing/2014/main" val="2568832179"/>
                    </a:ext>
                  </a:extLst>
                </a:gridCol>
                <a:gridCol w="4935332">
                  <a:extLst>
                    <a:ext uri="{9D8B030D-6E8A-4147-A177-3AD203B41FA5}">
                      <a16:colId xmlns:a16="http://schemas.microsoft.com/office/drawing/2014/main" val="1057324228"/>
                    </a:ext>
                  </a:extLst>
                </a:gridCol>
                <a:gridCol w="4935332">
                  <a:extLst>
                    <a:ext uri="{9D8B030D-6E8A-4147-A177-3AD203B41FA5}">
                      <a16:colId xmlns:a16="http://schemas.microsoft.com/office/drawing/2014/main" val="246391426"/>
                    </a:ext>
                  </a:extLst>
                </a:gridCol>
              </a:tblGrid>
              <a:tr h="370840">
                <a:tc>
                  <a:txBody>
                    <a:bodyPr/>
                    <a:lstStyle/>
                    <a:p>
                      <a:r>
                        <a:rPr kumimoji="1" lang="en-US" altLang="ja-JP" sz="1200" dirty="0"/>
                        <a:t>CID</a:t>
                      </a:r>
                      <a:endParaRPr kumimoji="1" lang="ja-JP" altLang="en-US" sz="1200"/>
                    </a:p>
                  </a:txBody>
                  <a:tcPr/>
                </a:tc>
                <a:tc>
                  <a:txBody>
                    <a:bodyPr/>
                    <a:lstStyle/>
                    <a:p>
                      <a:r>
                        <a:rPr kumimoji="1" lang="en-US" altLang="ja-JP" sz="1200" dirty="0"/>
                        <a:t>Comment</a:t>
                      </a:r>
                      <a:endParaRPr kumimoji="1" lang="ja-JP" altLang="en-US" sz="1200"/>
                    </a:p>
                  </a:txBody>
                  <a:tcPr/>
                </a:tc>
                <a:tc>
                  <a:txBody>
                    <a:bodyPr/>
                    <a:lstStyle/>
                    <a:p>
                      <a:r>
                        <a:rPr kumimoji="1" lang="en-US" altLang="ja-JP" sz="1200" dirty="0"/>
                        <a:t>Proposed Change</a:t>
                      </a:r>
                      <a:endParaRPr kumimoji="1" lang="ja-JP" altLang="en-US" sz="1200"/>
                    </a:p>
                  </a:txBody>
                  <a:tcPr/>
                </a:tc>
                <a:extLst>
                  <a:ext uri="{0D108BD9-81ED-4DB2-BD59-A6C34878D82A}">
                    <a16:rowId xmlns:a16="http://schemas.microsoft.com/office/drawing/2014/main" val="3153709510"/>
                  </a:ext>
                </a:extLst>
              </a:tr>
              <a:tr h="370840">
                <a:tc>
                  <a:txBody>
                    <a:bodyPr/>
                    <a:lstStyle/>
                    <a:p>
                      <a:r>
                        <a:rPr kumimoji="1" lang="en-US" altLang="ja-JP" sz="1200" dirty="0"/>
                        <a:t>1005</a:t>
                      </a:r>
                      <a:endParaRPr kumimoji="1" lang="ja-JP" altLang="en-US" sz="1200"/>
                    </a:p>
                  </a:txBody>
                  <a:tcPr/>
                </a:tc>
                <a:tc>
                  <a:txBody>
                    <a:bodyPr/>
                    <a:lstStyle/>
                    <a:p>
                      <a:r>
                        <a:rPr kumimoji="1" lang="en-US" altLang="ja-JP" sz="1200" dirty="0"/>
                        <a:t>What is the RA field of an </a:t>
                      </a:r>
                      <a:r>
                        <a:rPr kumimoji="1" lang="en-US" altLang="ja-JP" sz="1200" dirty="0" err="1"/>
                        <a:t>eBCS</a:t>
                      </a:r>
                      <a:r>
                        <a:rPr kumimoji="1" lang="en-US" altLang="ja-JP" sz="1200" dirty="0"/>
                        <a:t> Data frame set to? If it is set to broadcast address, it means that all STAs including legacy (non-</a:t>
                      </a:r>
                      <a:r>
                        <a:rPr kumimoji="1" lang="en-US" altLang="ja-JP" sz="1200" dirty="0" err="1"/>
                        <a:t>eBCS</a:t>
                      </a:r>
                      <a:r>
                        <a:rPr kumimoji="1" lang="en-US" altLang="ja-JP" sz="1200" dirty="0"/>
                        <a:t>) STAs would attempt to parse the frame. This can have a power impact on the STAs. It may also confuse legacy STAs when they see broadcast Data frames from its associated AP during non-DTIM intervals.</a:t>
                      </a:r>
                      <a:endParaRPr kumimoji="1" lang="ja-JP" altLang="en-US" sz="1200"/>
                    </a:p>
                  </a:txBody>
                  <a:tcPr/>
                </a:tc>
                <a:tc>
                  <a:txBody>
                    <a:bodyPr/>
                    <a:lstStyle/>
                    <a:p>
                      <a:r>
                        <a:rPr kumimoji="1" lang="en-US" altLang="ja-JP" sz="1200" dirty="0"/>
                        <a:t>As in comment</a:t>
                      </a:r>
                      <a:endParaRPr kumimoji="1" lang="ja-JP" altLang="en-US" sz="1200"/>
                    </a:p>
                  </a:txBody>
                  <a:tcPr/>
                </a:tc>
                <a:extLst>
                  <a:ext uri="{0D108BD9-81ED-4DB2-BD59-A6C34878D82A}">
                    <a16:rowId xmlns:a16="http://schemas.microsoft.com/office/drawing/2014/main" val="2784216039"/>
                  </a:ext>
                </a:extLst>
              </a:tr>
            </a:tbl>
          </a:graphicData>
        </a:graphic>
      </p:graphicFrame>
      <p:sp>
        <p:nvSpPr>
          <p:cNvPr id="4" name="スライド番号プレースホルダー 3">
            <a:extLst>
              <a:ext uri="{FF2B5EF4-FFF2-40B4-BE49-F238E27FC236}">
                <a16:creationId xmlns:a16="http://schemas.microsoft.com/office/drawing/2014/main" id="{F6D18E34-F9DC-1343-9CA3-EEDD81D829F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a:extLst>
              <a:ext uri="{FF2B5EF4-FFF2-40B4-BE49-F238E27FC236}">
                <a16:creationId xmlns:a16="http://schemas.microsoft.com/office/drawing/2014/main" id="{4D7716C1-AF06-9640-BAB8-7D0DD0746A94}"/>
              </a:ext>
            </a:extLst>
          </p:cNvPr>
          <p:cNvSpPr>
            <a:spLocks noGrp="1"/>
          </p:cNvSpPr>
          <p:nvPr>
            <p:ph type="ftr" idx="14"/>
          </p:nvPr>
        </p:nvSpPr>
        <p:spPr/>
        <p:txBody>
          <a:bodyPr/>
          <a:lstStyle/>
          <a:p>
            <a:r>
              <a:rPr lang="en-GB"/>
              <a:t>Hitoshi Morioka, SRC Software</a:t>
            </a:r>
            <a:endParaRPr lang="en-GB" dirty="0"/>
          </a:p>
        </p:txBody>
      </p:sp>
      <p:sp>
        <p:nvSpPr>
          <p:cNvPr id="6" name="日付プレースホルダー 5">
            <a:extLst>
              <a:ext uri="{FF2B5EF4-FFF2-40B4-BE49-F238E27FC236}">
                <a16:creationId xmlns:a16="http://schemas.microsoft.com/office/drawing/2014/main" id="{958459A7-2352-7044-A2F4-116B9C20E286}"/>
              </a:ext>
            </a:extLst>
          </p:cNvPr>
          <p:cNvSpPr>
            <a:spLocks noGrp="1"/>
          </p:cNvSpPr>
          <p:nvPr>
            <p:ph type="dt" idx="15"/>
          </p:nvPr>
        </p:nvSpPr>
        <p:spPr/>
        <p:txBody>
          <a:bodyPr/>
          <a:lstStyle/>
          <a:p>
            <a:r>
              <a:rPr lang="en-US" altLang="ja-JP"/>
              <a:t>May 2021</a:t>
            </a:r>
            <a:endParaRPr lang="en-GB" dirty="0"/>
          </a:p>
        </p:txBody>
      </p:sp>
      <p:sp>
        <p:nvSpPr>
          <p:cNvPr id="8" name="テキスト ボックス 7">
            <a:extLst>
              <a:ext uri="{FF2B5EF4-FFF2-40B4-BE49-F238E27FC236}">
                <a16:creationId xmlns:a16="http://schemas.microsoft.com/office/drawing/2014/main" id="{E312D249-F3FE-724B-B91A-C3AEFDF4BAD5}"/>
              </a:ext>
            </a:extLst>
          </p:cNvPr>
          <p:cNvSpPr txBox="1"/>
          <p:nvPr/>
        </p:nvSpPr>
        <p:spPr>
          <a:xfrm>
            <a:off x="929217" y="3861048"/>
            <a:ext cx="8127738" cy="1477328"/>
          </a:xfrm>
          <a:prstGeom prst="rect">
            <a:avLst/>
          </a:prstGeom>
          <a:noFill/>
        </p:spPr>
        <p:txBody>
          <a:bodyPr wrap="none" rtlCol="0">
            <a:spAutoFit/>
          </a:bodyPr>
          <a:lstStyle/>
          <a:p>
            <a:r>
              <a:rPr kumimoji="1" lang="en-US" altLang="ja-JP" sz="1800" dirty="0">
                <a:solidFill>
                  <a:schemeClr val="tx1"/>
                </a:solidFill>
              </a:rPr>
              <a:t>Modify not to use the Traffic Indicator in the TIM element for the EBCS Data frames.</a:t>
            </a:r>
          </a:p>
          <a:p>
            <a:r>
              <a:rPr kumimoji="1" lang="en-US" altLang="ja-JP" sz="1800" dirty="0">
                <a:solidFill>
                  <a:schemeClr val="tx1"/>
                </a:solidFill>
              </a:rPr>
              <a:t>(EBCS Info frame uses the Traffic Indicator in the TIM element.)</a:t>
            </a:r>
          </a:p>
          <a:p>
            <a:endParaRPr kumimoji="1" lang="en-US" altLang="ja-JP" sz="1800" dirty="0">
              <a:solidFill>
                <a:schemeClr val="tx1"/>
              </a:solidFill>
            </a:endParaRPr>
          </a:p>
          <a:p>
            <a:r>
              <a:rPr kumimoji="1" lang="en-US" altLang="ja-JP" sz="1800" dirty="0">
                <a:solidFill>
                  <a:schemeClr val="tx1"/>
                </a:solidFill>
              </a:rPr>
              <a:t>And</a:t>
            </a:r>
          </a:p>
          <a:p>
            <a:r>
              <a:rPr kumimoji="1" lang="en-US" altLang="ja-JP" sz="1800" dirty="0">
                <a:solidFill>
                  <a:schemeClr val="tx1"/>
                </a:solidFill>
              </a:rPr>
              <a:t>Make EBCS TIM element (similar to the TIM element) for the EBCS Data frames.</a:t>
            </a:r>
          </a:p>
        </p:txBody>
      </p:sp>
    </p:spTree>
    <p:extLst>
      <p:ext uri="{BB962C8B-B14F-4D97-AF65-F5344CB8AC3E}">
        <p14:creationId xmlns:p14="http://schemas.microsoft.com/office/powerpoint/2010/main" val="3736403402"/>
      </p:ext>
    </p:extLst>
  </p:cSld>
  <p:clrMapOvr>
    <a:masterClrMapping/>
  </p:clrMapOvr>
</p:sld>
</file>

<file path=ppt/theme/theme1.xml><?xml version="1.0" encoding="utf-8"?>
<a:theme xmlns:a="http://schemas.openxmlformats.org/drawingml/2006/main" name="Office テーマ">
  <a:themeElements>
    <a:clrScheme name="ユーザー定義 6">
      <a:dk1>
        <a:srgbClr val="000000"/>
      </a:dk1>
      <a:lt1>
        <a:srgbClr val="FFFFFF"/>
      </a:lt1>
      <a:dk2>
        <a:srgbClr val="4C4C4C"/>
      </a:dk2>
      <a:lt2>
        <a:srgbClr val="808080"/>
      </a:lt2>
      <a:accent1>
        <a:srgbClr val="FF3B30"/>
      </a:accent1>
      <a:accent2>
        <a:srgbClr val="4CD964"/>
      </a:accent2>
      <a:accent3>
        <a:srgbClr val="0079FF"/>
      </a:accent3>
      <a:accent4>
        <a:srgbClr val="FF9500"/>
      </a:accent4>
      <a:accent5>
        <a:srgbClr val="5856D6"/>
      </a:accent5>
      <a:accent6>
        <a:srgbClr val="59C8FA"/>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Template>
  <TotalTime>32933</TotalTime>
  <Words>1086</Words>
  <Application>Microsoft Macintosh PowerPoint</Application>
  <PresentationFormat>ワイド画面</PresentationFormat>
  <Paragraphs>127</Paragraphs>
  <Slides>8</Slides>
  <Notes>2</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2" baseType="lpstr">
      <vt:lpstr>Arial</vt:lpstr>
      <vt:lpstr>Times New Roman</vt:lpstr>
      <vt:lpstr>Office テーマ</vt:lpstr>
      <vt:lpstr>文書</vt:lpstr>
      <vt:lpstr>Clause 11 Discussion</vt:lpstr>
      <vt:lpstr>Abstract</vt:lpstr>
      <vt:lpstr>Architecture description</vt:lpstr>
      <vt:lpstr>S1G and DMG</vt:lpstr>
      <vt:lpstr>OCB or Public Action frame</vt:lpstr>
      <vt:lpstr>AP-to-AP</vt:lpstr>
      <vt:lpstr>Multiple APs</vt:lpstr>
      <vt:lpstr>TIM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森岡仁志</dc:creator>
  <cp:lastModifiedBy>森岡仁志</cp:lastModifiedBy>
  <cp:revision>131</cp:revision>
  <cp:lastPrinted>1601-01-01T00:00:00Z</cp:lastPrinted>
  <dcterms:created xsi:type="dcterms:W3CDTF">2019-03-11T15:18:40Z</dcterms:created>
  <dcterms:modified xsi:type="dcterms:W3CDTF">2021-05-09T06:49:36Z</dcterms:modified>
</cp:coreProperties>
</file>