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3" r:id="rId3"/>
    <p:sldId id="264" r:id="rId4"/>
    <p:sldId id="267" r:id="rId5"/>
    <p:sldId id="265"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varScale="1">
        <p:scale>
          <a:sx n="94" d="100"/>
          <a:sy n="94" d="100"/>
        </p:scale>
        <p:origin x="37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802.11-21/0789r1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0" y="685800"/>
            <a:ext cx="9144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Capitalization Topics:</a:t>
            </a:r>
            <a:br>
              <a:rPr lang="en-GB" dirty="0"/>
            </a:br>
            <a:r>
              <a:rPr lang="en-GB" dirty="0"/>
              <a:t>Entities that are Erratically (or not) Called Fields</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0254581"/>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sz="2400" dirty="0"/>
              <a:t>Desire for Distinct PHY Entities to Have Initial Capitalization Despite the 802.11 Editorial Style Guide</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p:txBody>
          <a:bodyPr/>
          <a:lstStyle/>
          <a:p>
            <a:pPr>
              <a:buFont typeface="Arial" panose="020B0604020202020204" pitchFamily="34" charset="0"/>
              <a:buChar char="•"/>
            </a:pPr>
            <a:r>
              <a:rPr lang="en-US" sz="1800" b="0" dirty="0"/>
              <a:t>Under the 802.11 Editorial Style Guide, 09/1034r17, initial capitalization is allowed for frames/ (sub)elements/ (sub)fields, enumerated values, and some other exceptions</a:t>
            </a:r>
          </a:p>
          <a:p>
            <a:pPr>
              <a:buFont typeface="Arial" panose="020B0604020202020204" pitchFamily="34" charset="0"/>
              <a:buChar char="•"/>
            </a:pPr>
            <a:r>
              <a:rPr lang="en-US" sz="1800" b="0" dirty="0"/>
              <a:t>This rule seems focused on the MAC sections and likely sufficient there</a:t>
            </a:r>
          </a:p>
          <a:p>
            <a:pPr>
              <a:buFont typeface="Arial" panose="020B0604020202020204" pitchFamily="34" charset="0"/>
              <a:buChar char="•"/>
            </a:pPr>
            <a:r>
              <a:rPr lang="en-US" sz="1800" b="0" dirty="0"/>
              <a:t>However, the PHY sections have several terms for distinct entities, yet these entities are erratically or indirectly labelled as “fields”. PHY experts might wish that the entities to keep their initial capitals and that the editor is empowered to editorially make whatever changes are needed to keep the initial caps while complying with the Style Guide</a:t>
            </a:r>
          </a:p>
          <a:p>
            <a:pPr>
              <a:buFont typeface="Arial" panose="020B0604020202020204" pitchFamily="34" charset="0"/>
              <a:buChar char="•"/>
            </a:pPr>
            <a:r>
              <a:rPr lang="en-US" sz="1800" b="0" dirty="0"/>
              <a:t>As well, the PHY sections have several terms for distinct entities, yet these entities are never labelled as “fields” (</a:t>
            </a:r>
            <a:r>
              <a:rPr lang="en-US" sz="1800" b="0" dirty="0" err="1"/>
              <a:t>etc</a:t>
            </a:r>
            <a:r>
              <a:rPr lang="en-US" sz="1800" b="0" dirty="0"/>
              <a:t>), and the PHY experts (although not this author) might wish for them to stay as “non-fields” yet still use initial capitalization for their names.</a:t>
            </a:r>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5665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sz="2800" dirty="0"/>
              <a:t>Example 1 – Tail </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a:xfrm>
            <a:off x="381000" y="1830388"/>
            <a:ext cx="8382000" cy="4264026"/>
          </a:xfrm>
        </p:spPr>
        <p:txBody>
          <a:bodyPr/>
          <a:lstStyle/>
          <a:p>
            <a:pPr>
              <a:buFont typeface="Arial" panose="020B0604020202020204" pitchFamily="34" charset="0"/>
              <a:buChar char="•"/>
            </a:pPr>
            <a:r>
              <a:rPr lang="en-US" sz="1600" b="0" dirty="0"/>
              <a:t>For fields encoded by BCC, the input is appended (and sometimes mid-pended) by a 6-bit Tail entity made up of 6 zero bits. </a:t>
            </a:r>
          </a:p>
          <a:p>
            <a:pPr lvl="1">
              <a:buFont typeface="Arial" panose="020B0604020202020204" pitchFamily="34" charset="0"/>
              <a:buChar char="•"/>
            </a:pPr>
            <a:r>
              <a:rPr lang="en-US" sz="1400" dirty="0"/>
              <a:t>Clause 17 uses “tail bits”, “Tail 6 bits”, “Tail bits” “SIGNAL TAIL field”, “PPDU TAIL field”, “tail … parts”, </a:t>
            </a:r>
            <a:r>
              <a:rPr lang="en-US" sz="1400" dirty="0" err="1"/>
              <a:t>etc</a:t>
            </a:r>
            <a:endParaRPr lang="en-US" sz="1400" dirty="0"/>
          </a:p>
          <a:p>
            <a:pPr lvl="1">
              <a:buFont typeface="Arial" panose="020B0604020202020204" pitchFamily="34" charset="0"/>
              <a:buChar char="•"/>
            </a:pPr>
            <a:r>
              <a:rPr lang="en-US" sz="1400" dirty="0"/>
              <a:t>Clause 19 uses “tail bits”, “Tail 6 bits”, “TAIL bits” “PPDU TAIL field”, “tail … parts”, </a:t>
            </a:r>
            <a:r>
              <a:rPr lang="en-US" sz="1400" dirty="0" err="1"/>
              <a:t>etc</a:t>
            </a:r>
            <a:endParaRPr lang="en-US" sz="1400" dirty="0"/>
          </a:p>
          <a:p>
            <a:pPr lvl="1">
              <a:buFont typeface="Arial" panose="020B0604020202020204" pitchFamily="34" charset="0"/>
              <a:buChar char="•"/>
            </a:pPr>
            <a:r>
              <a:rPr lang="en-US" sz="1400" dirty="0"/>
              <a:t>Clause 21 uses “tail bits”, “SIGNAL TAIL”, “Tail”, “Field … Tail”</a:t>
            </a:r>
          </a:p>
          <a:p>
            <a:pPr lvl="1">
              <a:buFont typeface="Arial" panose="020B0604020202020204" pitchFamily="34" charset="0"/>
              <a:buChar char="•"/>
            </a:pPr>
            <a:r>
              <a:rPr lang="en-US" sz="1400" dirty="0"/>
              <a:t>Clause 27 uses “Tail fields”, “tail bits”, “SIGNAL TAIL”, “Field … Tail”, “Tail”, “Subfield … Tail”, “Tail Bits”, “Tail bits”, “TAIL”</a:t>
            </a:r>
          </a:p>
          <a:p>
            <a:pPr lvl="1">
              <a:buFont typeface="Arial" panose="020B0604020202020204" pitchFamily="34" charset="0"/>
              <a:buChar char="•"/>
            </a:pPr>
            <a:r>
              <a:rPr lang="en-US" sz="1400" dirty="0"/>
              <a:t>Clause 36D0.4 has “Tail field”, “tail bits”, “SIGNAL TAIL”, “Field .. Tail”, “tail”, “Tail”, “Subfield … Tail”, “Tail subfield”, “tail … part”. “TAIL”</a:t>
            </a:r>
          </a:p>
          <a:p>
            <a:pPr>
              <a:buFont typeface="Arial" panose="020B0604020202020204" pitchFamily="34" charset="0"/>
              <a:buChar char="•"/>
            </a:pPr>
            <a:r>
              <a:rPr lang="en-US" sz="1600" b="0" dirty="0"/>
              <a:t>Some level of agreement that the Tail is a field, but “field” is rarely appended</a:t>
            </a:r>
          </a:p>
          <a:p>
            <a:pPr>
              <a:buFont typeface="Arial" panose="020B0604020202020204" pitchFamily="34" charset="0"/>
              <a:buChar char="•"/>
            </a:pPr>
            <a:r>
              <a:rPr lang="en-US" sz="1600" b="0" dirty="0"/>
              <a:t>Initial caps (and all-caps for specific field names) are used frequently</a:t>
            </a:r>
          </a:p>
          <a:p>
            <a:pPr>
              <a:buFont typeface="Arial" panose="020B0604020202020204" pitchFamily="34" charset="0"/>
              <a:buChar char="•"/>
            </a:pPr>
            <a:r>
              <a:rPr lang="en-US" sz="1600" b="0" dirty="0"/>
              <a:t>11be Editor reports that “Tail” without “field” must be changed to “tail”. Although this term is crying out for some uniformity, changing “Tail” to “tail” is not the preferred solution. </a:t>
            </a:r>
          </a:p>
          <a:p>
            <a:pPr>
              <a:buFont typeface="Arial" panose="020B0604020202020204" pitchFamily="34" charset="0"/>
              <a:buChar char="•"/>
            </a:pPr>
            <a:r>
              <a:rPr lang="en-US" sz="1600" b="0" dirty="0"/>
              <a:t>For 11be, changing any of “Tail”, “Tail part”, “tail bits” or “Tail bits” to “Tail (sub)field” would be much more acceptable. </a:t>
            </a:r>
          </a:p>
          <a:p>
            <a:pPr lvl="1">
              <a:buFont typeface="Arial" panose="020B0604020202020204" pitchFamily="34" charset="0"/>
              <a:buChar char="•"/>
            </a:pPr>
            <a:r>
              <a:rPr lang="en-US" sz="1400" b="0" dirty="0"/>
              <a:t>Also, this topic might come up as a future comment in </a:t>
            </a:r>
            <a:r>
              <a:rPr lang="en-US" sz="1400" b="0" dirty="0" err="1"/>
              <a:t>REVme</a:t>
            </a:r>
            <a:r>
              <a:rPr lang="en-US" sz="1400" b="0" dirty="0"/>
              <a:t> </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6721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sz="2800" dirty="0"/>
              <a:t>Example 2 – Encoding blocks </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p:txBody>
          <a:bodyPr/>
          <a:lstStyle/>
          <a:p>
            <a:pPr>
              <a:buFont typeface="Arial" panose="020B0604020202020204" pitchFamily="34" charset="0"/>
              <a:buChar char="•"/>
            </a:pPr>
            <a:r>
              <a:rPr lang="en-US" sz="1600" b="0" dirty="0"/>
              <a:t>The HESIGB field is composed of a Common field then a User Specific field. The latter is divided into User Block fields. Encoding is performed on the Common field and User Block fields. So far so good.</a:t>
            </a:r>
          </a:p>
          <a:p>
            <a:pPr>
              <a:buFont typeface="Arial" panose="020B0604020202020204" pitchFamily="34" charset="0"/>
              <a:buChar char="•"/>
            </a:pPr>
            <a:r>
              <a:rPr lang="en-US" sz="1600" b="0" dirty="0"/>
              <a:t>The EHT-SIG field is an evolution of the HESIGB field but with a twist: the Common field is divided into “encoding block(s)” / “Encoding block(s)” / “Encoding Block(s)”. </a:t>
            </a:r>
          </a:p>
          <a:p>
            <a:pPr>
              <a:buFont typeface="Arial" panose="020B0604020202020204" pitchFamily="34" charset="0"/>
              <a:buChar char="•"/>
            </a:pPr>
            <a:r>
              <a:rPr lang="en-US" sz="1600" b="0" dirty="0"/>
              <a:t>Editor reports that the only way for “Encoding Block” to keep its initial caps is for it to be renamed as “Encoding Block field” (which would be fine with this author)</a:t>
            </a:r>
          </a:p>
          <a:p>
            <a:pPr>
              <a:buFont typeface="Arial" panose="020B0604020202020204" pitchFamily="34" charset="0"/>
              <a:buChar char="•"/>
            </a:pPr>
            <a:r>
              <a:rPr lang="en-US" sz="1600" b="0" dirty="0"/>
              <a:t>Although there are still User Block fields, reportedly some PHY experts “do not like” to change “Encoding Block” to “Encoding Block field” (because it’s a block not a field) </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pic>
        <p:nvPicPr>
          <p:cNvPr id="8" name="Picture 7">
            <a:extLst>
              <a:ext uri="{FF2B5EF4-FFF2-40B4-BE49-F238E27FC236}">
                <a16:creationId xmlns:a16="http://schemas.microsoft.com/office/drawing/2014/main" id="{8914AB99-4961-4A87-81D9-2B03003EA919}"/>
              </a:ext>
            </a:extLst>
          </p:cNvPr>
          <p:cNvPicPr>
            <a:picLocks noChangeAspect="1"/>
          </p:cNvPicPr>
          <p:nvPr/>
        </p:nvPicPr>
        <p:blipFill>
          <a:blip r:embed="rId2"/>
          <a:stretch>
            <a:fillRect/>
          </a:stretch>
        </p:blipFill>
        <p:spPr>
          <a:xfrm>
            <a:off x="1126333" y="4490487"/>
            <a:ext cx="7416005" cy="2367513"/>
          </a:xfrm>
          <a:prstGeom prst="rect">
            <a:avLst/>
          </a:prstGeom>
        </p:spPr>
      </p:pic>
    </p:spTree>
    <p:extLst>
      <p:ext uri="{BB962C8B-B14F-4D97-AF65-F5344CB8AC3E}">
        <p14:creationId xmlns:p14="http://schemas.microsoft.com/office/powerpoint/2010/main" val="45791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dirty="0"/>
              <a:t>Questions and </a:t>
            </a:r>
            <a:br>
              <a:rPr lang="en-US" dirty="0"/>
            </a:br>
            <a:r>
              <a:rPr lang="en-US" dirty="0"/>
              <a:t>Possible Options</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a:xfrm>
            <a:off x="270272" y="1752600"/>
            <a:ext cx="8149431" cy="4339431"/>
          </a:xfrm>
        </p:spPr>
        <p:txBody>
          <a:bodyPr/>
          <a:lstStyle/>
          <a:p>
            <a:pPr>
              <a:buFont typeface="Arial" panose="020B0604020202020204" pitchFamily="34" charset="0"/>
              <a:buChar char="•"/>
            </a:pPr>
            <a:r>
              <a:rPr lang="en-US" sz="1600" b="0" dirty="0"/>
              <a:t>Question A: For PHY clauses such as clause 36, can the list of </a:t>
            </a:r>
            <a:br>
              <a:rPr lang="en-US" sz="1600" b="0" dirty="0"/>
            </a:br>
            <a:r>
              <a:rPr lang="en-US" sz="1600" b="0" dirty="0"/>
              <a:t>entities in the Style Guide that are allowed initial capitals be </a:t>
            </a:r>
            <a:br>
              <a:rPr lang="en-US" sz="1600" b="0" dirty="0"/>
            </a:br>
            <a:r>
              <a:rPr lang="en-US" sz="1600" b="0" dirty="0"/>
              <a:t>extended to include “block”? (Other such categories can be </a:t>
            </a:r>
            <a:br>
              <a:rPr lang="en-US" sz="1600" b="0" dirty="0"/>
            </a:br>
            <a:r>
              <a:rPr lang="en-US" sz="1600" b="0" dirty="0"/>
              <a:t>considered from time to time as they arise in the PHY).</a:t>
            </a:r>
          </a:p>
          <a:p>
            <a:pPr>
              <a:buFont typeface="Arial" panose="020B0604020202020204" pitchFamily="34" charset="0"/>
              <a:buChar char="•"/>
            </a:pPr>
            <a:r>
              <a:rPr lang="en-US" sz="1600" b="0" dirty="0"/>
              <a:t>Question B: How much leeway does a TG editor get?</a:t>
            </a:r>
          </a:p>
          <a:p>
            <a:pPr lvl="1">
              <a:buFont typeface="Arial" panose="020B0604020202020204" pitchFamily="34" charset="0"/>
              <a:buChar char="•"/>
            </a:pPr>
            <a:r>
              <a:rPr lang="en-US" sz="1400" b="0" dirty="0"/>
              <a:t>Option B1: If an entity shows symptoms of being a (sub)field: i.e., it is</a:t>
            </a:r>
          </a:p>
          <a:p>
            <a:pPr lvl="2">
              <a:buFont typeface="Arial" panose="020B0604020202020204" pitchFamily="34" charset="0"/>
              <a:buChar char="•"/>
            </a:pPr>
            <a:r>
              <a:rPr lang="en-US" sz="1400" dirty="0"/>
              <a:t>L</a:t>
            </a:r>
            <a:r>
              <a:rPr lang="en-US" sz="1400" b="0" dirty="0"/>
              <a:t>isted in a table with header “(Sub)field”, or </a:t>
            </a:r>
          </a:p>
          <a:p>
            <a:pPr lvl="2">
              <a:buFont typeface="Arial" panose="020B0604020202020204" pitchFamily="34" charset="0"/>
              <a:buChar char="•"/>
            </a:pPr>
            <a:r>
              <a:rPr lang="en-US" sz="1400" b="0" dirty="0"/>
              <a:t>Playing an equivalent role as a parameter in a previous PHY clause that </a:t>
            </a:r>
            <a:br>
              <a:rPr lang="en-US" sz="1400" b="0" dirty="0"/>
            </a:br>
            <a:r>
              <a:rPr lang="en-US" sz="1400" b="0" dirty="0"/>
              <a:t>was called a field there, or</a:t>
            </a:r>
          </a:p>
          <a:p>
            <a:pPr lvl="2">
              <a:buFont typeface="Arial" panose="020B0604020202020204" pitchFamily="34" charset="0"/>
              <a:buChar char="•"/>
            </a:pPr>
            <a:r>
              <a:rPr lang="en-US" sz="1400" i="1" dirty="0"/>
              <a:t>Composed </a:t>
            </a:r>
            <a:r>
              <a:rPr lang="en-US" sz="1400" dirty="0"/>
              <a:t>of bits/(sub)fields and also </a:t>
            </a:r>
            <a:r>
              <a:rPr lang="en-US" sz="1400" i="1" dirty="0"/>
              <a:t>contained </a:t>
            </a:r>
            <a:r>
              <a:rPr lang="en-US" sz="1400" dirty="0"/>
              <a:t>within a (sub)field</a:t>
            </a:r>
            <a:endParaRPr lang="en-US" sz="1400" b="0" dirty="0"/>
          </a:p>
          <a:p>
            <a:pPr lvl="2">
              <a:buFont typeface="Arial" panose="020B0604020202020204" pitchFamily="34" charset="0"/>
              <a:buChar char="•"/>
            </a:pPr>
            <a:r>
              <a:rPr lang="en-US" sz="1400" dirty="0"/>
              <a:t>… </a:t>
            </a:r>
            <a:r>
              <a:rPr lang="en-US" sz="1400" b="0" dirty="0"/>
              <a:t>then can the TG editor auto-infer that the new entity is indeed a field and </a:t>
            </a:r>
            <a:br>
              <a:rPr lang="en-US" sz="1400" b="0" dirty="0"/>
            </a:br>
            <a:r>
              <a:rPr lang="en-US" sz="1400" b="0" dirty="0"/>
              <a:t>editorially convert “&lt;</a:t>
            </a:r>
            <a:r>
              <a:rPr lang="en-US" sz="1400" dirty="0"/>
              <a:t>E</a:t>
            </a:r>
            <a:r>
              <a:rPr lang="en-US" sz="1400" b="0" dirty="0"/>
              <a:t>ntity &gt;” into “&lt;Entity&gt; field” (and also tidy up “&lt;entity&gt;” to “&lt;Entity&gt; field” at the same time)?</a:t>
            </a:r>
          </a:p>
          <a:p>
            <a:pPr lvl="1">
              <a:buFont typeface="Arial" panose="020B0604020202020204" pitchFamily="34" charset="0"/>
              <a:buChar char="•"/>
            </a:pPr>
            <a:r>
              <a:rPr lang="en-US" sz="1400" b="0" dirty="0"/>
              <a:t>Option B2: Or is it that these kind of changes are sufficiently technical and/or contentious that TG members need to vote to determine if these entities should be written as:</a:t>
            </a:r>
          </a:p>
          <a:p>
            <a:pPr lvl="2">
              <a:buFont typeface="Arial" panose="020B0604020202020204" pitchFamily="34" charset="0"/>
              <a:buChar char="•"/>
            </a:pPr>
            <a:r>
              <a:rPr lang="en-US" sz="1400" dirty="0"/>
              <a:t>“tail” or “Tail field”</a:t>
            </a:r>
          </a:p>
          <a:p>
            <a:pPr lvl="2">
              <a:buFont typeface="Arial" panose="020B0604020202020204" pitchFamily="34" charset="0"/>
              <a:buChar char="•"/>
            </a:pPr>
            <a:r>
              <a:rPr lang="en-US" sz="1400" dirty="0"/>
              <a:t>“encoding block or “Encoding Block field”; or, if Question A is affirmed, “Encoding block”</a:t>
            </a:r>
          </a:p>
          <a:p>
            <a:pPr lvl="1">
              <a:buFont typeface="Arial" panose="020B0604020202020204" pitchFamily="34" charset="0"/>
              <a:buChar char="•"/>
            </a:pPr>
            <a:r>
              <a:rPr lang="en-US" sz="1600" dirty="0"/>
              <a:t>Option C: Grandfather “Tail” (but not available AFAIK for “Encoding block”)? </a:t>
            </a:r>
          </a:p>
          <a:p>
            <a:pPr lvl="1">
              <a:buFont typeface="Arial" panose="020B0604020202020204" pitchFamily="34" charset="0"/>
              <a:buChar char="•"/>
            </a:pPr>
            <a:endParaRPr lang="en-US" sz="1200" b="0" dirty="0"/>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sp>
        <p:nvSpPr>
          <p:cNvPr id="7" name="Speech Bubble: Rectangle with Corners Rounded 6">
            <a:extLst>
              <a:ext uri="{FF2B5EF4-FFF2-40B4-BE49-F238E27FC236}">
                <a16:creationId xmlns:a16="http://schemas.microsoft.com/office/drawing/2014/main" id="{106E0894-9511-47D0-831C-E34B51830DB9}"/>
              </a:ext>
            </a:extLst>
          </p:cNvPr>
          <p:cNvSpPr/>
          <p:nvPr/>
        </p:nvSpPr>
        <p:spPr bwMode="auto">
          <a:xfrm>
            <a:off x="7863840" y="3187024"/>
            <a:ext cx="1219200" cy="457200"/>
          </a:xfrm>
          <a:prstGeom prst="wedgeRoundRectCallout">
            <a:avLst>
              <a:gd name="adj1" fmla="val -283397"/>
              <a:gd name="adj2" fmla="val 26137"/>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e.g., “Tail”</a:t>
            </a:r>
          </a:p>
        </p:txBody>
      </p:sp>
      <p:sp>
        <p:nvSpPr>
          <p:cNvPr id="8" name="Speech Bubble: Rectangle with Corners Rounded 7">
            <a:extLst>
              <a:ext uri="{FF2B5EF4-FFF2-40B4-BE49-F238E27FC236}">
                <a16:creationId xmlns:a16="http://schemas.microsoft.com/office/drawing/2014/main" id="{B8BDAA75-5916-44B4-86B4-82F80BCF0116}"/>
              </a:ext>
            </a:extLst>
          </p:cNvPr>
          <p:cNvSpPr/>
          <p:nvPr/>
        </p:nvSpPr>
        <p:spPr bwMode="auto">
          <a:xfrm>
            <a:off x="6553200" y="1295400"/>
            <a:ext cx="2611120" cy="1311832"/>
          </a:xfrm>
          <a:prstGeom prst="wedgeRoundRectCallout">
            <a:avLst>
              <a:gd name="adj1" fmla="val -67850"/>
              <a:gd name="adj2" fmla="val 21524"/>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So “Encoding Block” would become “Encoding block” (which is a very general name and so 11be should probably update the name, such as to “EHTSIG Encoding block”)</a:t>
            </a:r>
          </a:p>
        </p:txBody>
      </p:sp>
      <p:sp>
        <p:nvSpPr>
          <p:cNvPr id="9" name="Speech Bubble: Rectangle with Corners Rounded 8">
            <a:extLst>
              <a:ext uri="{FF2B5EF4-FFF2-40B4-BE49-F238E27FC236}">
                <a16:creationId xmlns:a16="http://schemas.microsoft.com/office/drawing/2014/main" id="{5ACF56A1-BD9D-4CEF-ABD2-A3A5F1D1761F}"/>
              </a:ext>
            </a:extLst>
          </p:cNvPr>
          <p:cNvSpPr/>
          <p:nvPr/>
        </p:nvSpPr>
        <p:spPr bwMode="auto">
          <a:xfrm>
            <a:off x="6781800" y="3846512"/>
            <a:ext cx="2362200" cy="647700"/>
          </a:xfrm>
          <a:prstGeom prst="wedgeRoundRectCallout">
            <a:avLst>
              <a:gd name="adj1" fmla="val -63293"/>
              <a:gd name="adj2" fmla="val 16772"/>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In fact, isn’t “composed of bits/(sub)fields” the definition of a (sub)field?</a:t>
            </a:r>
          </a:p>
        </p:txBody>
      </p:sp>
    </p:spTree>
    <p:extLst>
      <p:ext uri="{BB962C8B-B14F-4D97-AF65-F5344CB8AC3E}">
        <p14:creationId xmlns:p14="http://schemas.microsoft.com/office/powerpoint/2010/main" val="19389656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20826</TotalTime>
  <Words>1066</Words>
  <Application>Microsoft Office PowerPoint</Application>
  <PresentationFormat>On-screen Show (4:3)</PresentationFormat>
  <Paragraphs>59</Paragraphs>
  <Slides>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Office Theme</vt:lpstr>
      <vt:lpstr>Document</vt:lpstr>
      <vt:lpstr>Capitalization Topics: Entities that are Erratically (or not) Called Fields</vt:lpstr>
      <vt:lpstr>Desire for Distinct PHY Entities to Have Initial Capitalization Despite the 802.11 Editorial Style Guide</vt:lpstr>
      <vt:lpstr>Example 1 – Tail </vt:lpstr>
      <vt:lpstr>Example 2 – Encoding blocks </vt:lpstr>
      <vt:lpstr>Questions and  Possible Options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310</cp:revision>
  <cp:lastPrinted>1601-01-01T00:00:00Z</cp:lastPrinted>
  <dcterms:created xsi:type="dcterms:W3CDTF">2020-10-02T06:29:14Z</dcterms:created>
  <dcterms:modified xsi:type="dcterms:W3CDTF">2021-05-10T19:37:41Z</dcterms:modified>
  <cp:category/>
</cp:coreProperties>
</file>