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tiff" ContentType="image/tif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83" r:id="rId2"/>
    <p:sldId id="554" r:id="rId3"/>
    <p:sldId id="715" r:id="rId4"/>
    <p:sldId id="717" r:id="rId5"/>
    <p:sldId id="718" r:id="rId6"/>
    <p:sldId id="716" r:id="rId7"/>
    <p:sldId id="736" r:id="rId8"/>
    <p:sldId id="734" r:id="rId9"/>
    <p:sldId id="737" r:id="rId10"/>
    <p:sldId id="738" r:id="rId11"/>
    <p:sldId id="739" r:id="rId12"/>
    <p:sldId id="701" r:id="rId13"/>
    <p:sldId id="708" r:id="rId14"/>
    <p:sldId id="743" r:id="rId15"/>
    <p:sldId id="744" r:id="rId16"/>
    <p:sldId id="741" r:id="rId17"/>
    <p:sldId id="681" r:id="rId18"/>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CC00FF"/>
    <a:srgbClr val="A50021"/>
    <a:srgbClr val="006C31"/>
    <a:srgbClr val="00863D"/>
    <a:srgbClr val="168420"/>
    <a:srgbClr val="990099"/>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950" autoAdjust="0"/>
    <p:restoredTop sz="95034" autoAdjust="0"/>
  </p:normalViewPr>
  <p:slideViewPr>
    <p:cSldViewPr>
      <p:cViewPr varScale="1">
        <p:scale>
          <a:sx n="64" d="100"/>
          <a:sy n="64" d="100"/>
        </p:scale>
        <p:origin x="1410" y="60"/>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28547332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ltLang="zh-CN" smtClean="0"/>
              <a:t>May 2021</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smtClean="0"/>
              <a:t>May 2021</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smtClean="0"/>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smtClean="0"/>
              <a:t>May 2021</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Junghoon Suh, et. al, Huawei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249112" y="381000"/>
            <a:ext cx="2195858" cy="215444"/>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802.11-21/0771r0</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smtClean="0"/>
              <a:t>May 2021</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152400" y="685800"/>
            <a:ext cx="8839200" cy="1143000"/>
          </a:xfrm>
        </p:spPr>
        <p:txBody>
          <a:bodyPr/>
          <a:lstStyle/>
          <a:p>
            <a:r>
              <a:rPr lang="en-US" dirty="0" smtClean="0"/>
              <a:t>Trellis Coded Quantization for CSI Feedback</a:t>
            </a:r>
            <a:br>
              <a:rPr lang="en-US" dirty="0" smtClean="0"/>
            </a:br>
            <a:r>
              <a:rPr lang="en-US" dirty="0" smtClean="0"/>
              <a:t>Part 2: Quantization for the Magnitude of CSI</a:t>
            </a:r>
            <a:endParaRPr lang="en-US" altLang="ko-KR" dirty="0" smtClean="0">
              <a:ea typeface="Gulim" panose="020B0600000101010101" pitchFamily="34" charset="-127"/>
            </a:endParaRPr>
          </a:p>
        </p:txBody>
      </p:sp>
      <p:sp>
        <p:nvSpPr>
          <p:cNvPr id="4102" name="Rectangle 6"/>
          <p:cNvSpPr>
            <a:spLocks noGrp="1" noChangeArrowheads="1"/>
          </p:cNvSpPr>
          <p:nvPr>
            <p:ph type="body" idx="1"/>
          </p:nvPr>
        </p:nvSpPr>
        <p:spPr>
          <a:xfrm>
            <a:off x="685800" y="2135185"/>
            <a:ext cx="7772400" cy="381000"/>
          </a:xfrm>
        </p:spPr>
        <p:txBody>
          <a:bodyPr/>
          <a:lstStyle/>
          <a:p>
            <a:pPr algn="ctr">
              <a:buFontTx/>
              <a:buNone/>
            </a:pPr>
            <a:r>
              <a:rPr lang="en-US" altLang="ko-KR" sz="2000" dirty="0" smtClean="0">
                <a:ea typeface="Gulim" panose="020B0600000101010101" pitchFamily="34" charset="-127"/>
              </a:rPr>
              <a:t>Date:</a:t>
            </a:r>
            <a:r>
              <a:rPr lang="en-US" altLang="ko-KR" sz="2000" b="0" dirty="0" smtClean="0">
                <a:ea typeface="Gulim" panose="020B0600000101010101" pitchFamily="34" charset="-127"/>
              </a:rPr>
              <a:t> 2021-05-10</a:t>
            </a:r>
          </a:p>
        </p:txBody>
      </p:sp>
      <p:sp>
        <p:nvSpPr>
          <p:cNvPr id="4103" name="Rectangle 12"/>
          <p:cNvSpPr>
            <a:spLocks noChangeArrowheads="1"/>
          </p:cNvSpPr>
          <p:nvPr/>
        </p:nvSpPr>
        <p:spPr bwMode="auto">
          <a:xfrm>
            <a:off x="533400" y="274478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a:t>Authors:</a:t>
            </a:r>
            <a:endParaRPr kumimoji="0" lang="en-US" altLang="ko-KR" sz="2000" b="0"/>
          </a:p>
        </p:txBody>
      </p:sp>
      <p:graphicFrame>
        <p:nvGraphicFramePr>
          <p:cNvPr id="11" name="Table 12"/>
          <p:cNvGraphicFramePr>
            <a:graphicFrameLocks noGrp="1"/>
          </p:cNvGraphicFramePr>
          <p:nvPr>
            <p:extLst>
              <p:ext uri="{D42A27DB-BD31-4B8C-83A1-F6EECF244321}">
                <p14:modId xmlns:p14="http://schemas.microsoft.com/office/powerpoint/2010/main" val="341815828"/>
              </p:ext>
            </p:extLst>
          </p:nvPr>
        </p:nvGraphicFramePr>
        <p:xfrm>
          <a:off x="762000" y="3278185"/>
          <a:ext cx="7620000" cy="1803403"/>
        </p:xfrm>
        <a:graphic>
          <a:graphicData uri="http://schemas.openxmlformats.org/drawingml/2006/table">
            <a:tbl>
              <a:tblPr/>
              <a:tblGrid>
                <a:gridCol w="1524000"/>
                <a:gridCol w="1203325"/>
                <a:gridCol w="1684338"/>
                <a:gridCol w="1150937"/>
                <a:gridCol w="2057400"/>
              </a:tblGrid>
              <a:tr h="3984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5">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CA"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Edward Au</a:t>
                      </a: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0988">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p:cNvSpPr>
                <a:spLocks noGrp="1"/>
              </p:cNvSpPr>
              <p:nvPr>
                <p:ph type="title"/>
              </p:nvPr>
            </p:nvSpPr>
            <p:spPr>
              <a:xfrm>
                <a:off x="685800" y="609600"/>
                <a:ext cx="7772400" cy="533400"/>
              </a:xfrm>
            </p:spPr>
            <p:txBody>
              <a:bodyPr/>
              <a:lstStyle/>
              <a:p>
                <a:r>
                  <a:rPr lang="en-CA" altLang="zh-CN" dirty="0" smtClean="0"/>
                  <a:t>Quantization of scaling factor ( </a:t>
                </a:r>
                <a14:m>
                  <m:oMath xmlns:m="http://schemas.openxmlformats.org/officeDocument/2006/math">
                    <m:r>
                      <a:rPr lang="zh-CN" altLang="en-CA" i="1" smtClean="0">
                        <a:latin typeface="Cambria Math" panose="02040503050406030204" pitchFamily="18" charset="0"/>
                      </a:rPr>
                      <m:t>𝝈</m:t>
                    </m:r>
                  </m:oMath>
                </a14:m>
                <a:r>
                  <a:rPr lang="en-CA" altLang="zh-CN" dirty="0" smtClean="0"/>
                  <a:t> )</a:t>
                </a:r>
                <a:endParaRPr lang="zh-CN" altLang="en-US" dirty="0"/>
              </a:p>
            </p:txBody>
          </p:sp>
        </mc:Choice>
        <mc:Fallback xmlns="">
          <p:sp>
            <p:nvSpPr>
              <p:cNvPr id="2" name="Title 1"/>
              <p:cNvSpPr>
                <a:spLocks noGrp="1" noRot="1" noChangeAspect="1" noMove="1" noResize="1" noEditPoints="1" noAdjustHandles="1" noChangeArrowheads="1" noChangeShapeType="1" noTextEdit="1"/>
              </p:cNvSpPr>
              <p:nvPr>
                <p:ph type="title"/>
              </p:nvPr>
            </p:nvSpPr>
            <p:spPr>
              <a:xfrm>
                <a:off x="685800" y="609600"/>
                <a:ext cx="7772400" cy="533400"/>
              </a:xfrm>
              <a:blipFill rotWithShape="0">
                <a:blip r:embed="rId2"/>
                <a:stretch>
                  <a:fillRect t="-20455" b="-39773"/>
                </a:stretch>
              </a:blipFill>
            </p:spPr>
            <p:txBody>
              <a:bodyPr/>
              <a:lstStyle/>
              <a:p>
                <a:r>
                  <a:rPr lang="zh-CN" altLang="en-US">
                    <a:noFill/>
                  </a:rPr>
                  <a:t> </a:t>
                </a:r>
              </a:p>
            </p:txBody>
          </p:sp>
        </mc:Fallback>
      </mc:AlternateContent>
      <p:sp>
        <p:nvSpPr>
          <p:cNvPr id="3" name="Content Placeholder 2"/>
          <p:cNvSpPr>
            <a:spLocks noGrp="1"/>
          </p:cNvSpPr>
          <p:nvPr>
            <p:ph idx="1"/>
          </p:nvPr>
        </p:nvSpPr>
        <p:spPr>
          <a:xfrm>
            <a:off x="76200" y="1143000"/>
            <a:ext cx="8991600" cy="5181600"/>
          </a:xfrm>
        </p:spPr>
        <p:txBody>
          <a:bodyPr/>
          <a:lstStyle/>
          <a:p>
            <a:r>
              <a:rPr lang="en-CA" altLang="zh-CN" dirty="0" smtClean="0"/>
              <a:t>The range of scaling factor can be any number beyond 0, usually ranged between 1 and 16 </a:t>
            </a:r>
          </a:p>
          <a:p>
            <a:r>
              <a:rPr lang="en-CA" altLang="zh-CN" dirty="0" smtClean="0"/>
              <a:t>This scaling factor is quantized once per sensing frame, and without being fed-back per each sub-carrier</a:t>
            </a:r>
          </a:p>
          <a:p>
            <a:r>
              <a:rPr lang="en-CA" altLang="zh-CN" dirty="0" smtClean="0"/>
              <a:t>The scaling factor can be any real number greater than 0, so we propose to quantize the Decimal number and the fractional value below decimal point separately.</a:t>
            </a:r>
          </a:p>
          <a:p>
            <a:pPr lvl="1"/>
            <a:r>
              <a:rPr lang="en-CA" altLang="zh-CN" dirty="0" smtClean="0"/>
              <a:t>We assign M bits for the decimal number, and assign K bits for the value below the decimal points</a:t>
            </a:r>
          </a:p>
          <a:p>
            <a:pPr lvl="1"/>
            <a:r>
              <a:rPr lang="en-CA" altLang="zh-CN" dirty="0" smtClean="0"/>
              <a:t>E.g. M is 4 bits, and K is 12 bits. Then, M bits represent the decimal points from 1 to 16, and K bits provide 2</a:t>
            </a:r>
            <a:r>
              <a:rPr lang="en-CA" altLang="zh-CN" baseline="30000" dirty="0" smtClean="0"/>
              <a:t>12 </a:t>
            </a:r>
            <a:r>
              <a:rPr lang="en-CA" altLang="zh-CN" dirty="0" smtClean="0"/>
              <a:t>,</a:t>
            </a:r>
            <a:r>
              <a:rPr lang="en-CA" altLang="zh-CN" baseline="30000" dirty="0" smtClean="0"/>
              <a:t> </a:t>
            </a:r>
            <a:r>
              <a:rPr lang="en-CA" altLang="zh-CN" dirty="0" smtClean="0"/>
              <a:t>4096 quantization steps between 0 and 1</a:t>
            </a:r>
          </a:p>
          <a:p>
            <a:pPr lvl="1"/>
            <a:r>
              <a:rPr lang="en-CA" altLang="zh-CN" dirty="0" smtClean="0"/>
              <a:t>For the scaling factor 4.7125762 as an e.g., the decimal number is 0100, and the fractional value below decimal point is quantized by choosing an 12 digit index closest to .7125762 </a:t>
            </a:r>
            <a:endParaRPr lang="zh-CN" altLang="en-US" dirty="0"/>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Slide Number Placeholder 4"/>
          <p:cNvSpPr>
            <a:spLocks noGrp="1"/>
          </p:cNvSpPr>
          <p:nvPr>
            <p:ph type="sldNum" sz="quarter" idx="12"/>
          </p:nvPr>
        </p:nvSpPr>
        <p:spPr/>
        <p:txBody>
          <a:bodyPr/>
          <a:lstStyle/>
          <a:p>
            <a:r>
              <a:rPr lang="en-US" altLang="ko-KR" smtClean="0"/>
              <a:t>Slide </a:t>
            </a:r>
            <a:fld id="{E792CD62-9AAA-4B66-A216-7F1F565D5B47}" type="slidenum">
              <a:rPr lang="en-US" altLang="ko-KR" smtClean="0"/>
              <a:pPr/>
              <a:t>10</a:t>
            </a:fld>
            <a:endParaRPr lang="en-US" altLang="ko-KR"/>
          </a:p>
        </p:txBody>
      </p:sp>
      <p:sp>
        <p:nvSpPr>
          <p:cNvPr id="6" name="Footer Placeholder 5"/>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0035940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533400"/>
            <a:ext cx="7772400" cy="533400"/>
          </a:xfrm>
        </p:spPr>
        <p:txBody>
          <a:bodyPr/>
          <a:lstStyle/>
          <a:p>
            <a:r>
              <a:rPr lang="en-CA" altLang="zh-CN" dirty="0" smtClean="0"/>
              <a:t>Simulation</a:t>
            </a:r>
            <a:endParaRPr lang="zh-CN" altLang="en-US" dirty="0"/>
          </a:p>
        </p:txBody>
      </p:sp>
      <p:sp>
        <p:nvSpPr>
          <p:cNvPr id="3" name="Content Placeholder 2"/>
          <p:cNvSpPr>
            <a:spLocks noGrp="1"/>
          </p:cNvSpPr>
          <p:nvPr>
            <p:ph idx="1"/>
          </p:nvPr>
        </p:nvSpPr>
        <p:spPr>
          <a:xfrm>
            <a:off x="76201" y="990600"/>
            <a:ext cx="8962868" cy="3688080"/>
          </a:xfrm>
        </p:spPr>
        <p:txBody>
          <a:bodyPr/>
          <a:lstStyle/>
          <a:p>
            <a:r>
              <a:rPr lang="en-CA" altLang="zh-CN" sz="2200" dirty="0" smtClean="0"/>
              <a:t>We used the same convolutional scheme as in 802.11 (Slide 5)</a:t>
            </a:r>
          </a:p>
          <a:p>
            <a:r>
              <a:rPr lang="en-CA" altLang="zh-CN" sz="2200" dirty="0" smtClean="0"/>
              <a:t>We generated the Chan D to measure the CSI information</a:t>
            </a:r>
          </a:p>
          <a:p>
            <a:pPr lvl="1"/>
            <a:r>
              <a:rPr lang="en-CA" altLang="zh-CN" dirty="0" smtClean="0"/>
              <a:t>Magnitude information is computed per each subcarrier </a:t>
            </a:r>
            <a:r>
              <a:rPr lang="en-CA" altLang="zh-CN" dirty="0" smtClean="0">
                <a:sym typeface="Wingdings" panose="05000000000000000000" pitchFamily="2" charset="2"/>
              </a:rPr>
              <a:t> Rayleigh Distribution  Convert it into Uniform Distribution</a:t>
            </a:r>
          </a:p>
          <a:p>
            <a:r>
              <a:rPr lang="en-CA" altLang="zh-CN" sz="2200" dirty="0" smtClean="0">
                <a:sym typeface="Wingdings" panose="05000000000000000000" pitchFamily="2" charset="2"/>
              </a:rPr>
              <a:t>8 bit TCQ  n = 8 and N=2</a:t>
            </a:r>
            <a:r>
              <a:rPr lang="en-CA" altLang="zh-CN" sz="2200" baseline="30000" dirty="0" smtClean="0">
                <a:sym typeface="Wingdings" panose="05000000000000000000" pitchFamily="2" charset="2"/>
              </a:rPr>
              <a:t>8</a:t>
            </a:r>
            <a:r>
              <a:rPr lang="en-CA" altLang="zh-CN" sz="2200" dirty="0" smtClean="0">
                <a:sym typeface="Wingdings" panose="05000000000000000000" pitchFamily="2" charset="2"/>
              </a:rPr>
              <a:t>=256</a:t>
            </a:r>
            <a:r>
              <a:rPr lang="en-CA" altLang="zh-CN" sz="2200" dirty="0">
                <a:sym typeface="Wingdings" panose="05000000000000000000" pitchFamily="2" charset="2"/>
              </a:rPr>
              <a:t>, </a:t>
            </a:r>
            <a:endParaRPr lang="en-CA" altLang="zh-CN" sz="2200" dirty="0" smtClean="0">
              <a:sym typeface="Wingdings" panose="05000000000000000000" pitchFamily="2" charset="2"/>
            </a:endParaRPr>
          </a:p>
          <a:p>
            <a:r>
              <a:rPr lang="en-CA" altLang="zh-CN" sz="2200" dirty="0" smtClean="0">
                <a:sym typeface="Wingdings" panose="05000000000000000000" pitchFamily="2" charset="2"/>
              </a:rPr>
              <a:t>9 </a:t>
            </a:r>
            <a:r>
              <a:rPr lang="en-CA" altLang="zh-CN" sz="2200" dirty="0">
                <a:sym typeface="Wingdings" panose="05000000000000000000" pitchFamily="2" charset="2"/>
              </a:rPr>
              <a:t>bit TCQ  n = </a:t>
            </a:r>
            <a:r>
              <a:rPr lang="en-CA" altLang="zh-CN" sz="2200" dirty="0" smtClean="0">
                <a:sym typeface="Wingdings" panose="05000000000000000000" pitchFamily="2" charset="2"/>
              </a:rPr>
              <a:t>9 </a:t>
            </a:r>
            <a:r>
              <a:rPr lang="en-CA" altLang="zh-CN" sz="2200" dirty="0">
                <a:sym typeface="Wingdings" panose="05000000000000000000" pitchFamily="2" charset="2"/>
              </a:rPr>
              <a:t>and </a:t>
            </a:r>
            <a:r>
              <a:rPr lang="en-CA" altLang="zh-CN" sz="2200" dirty="0" smtClean="0">
                <a:sym typeface="Wingdings" panose="05000000000000000000" pitchFamily="2" charset="2"/>
              </a:rPr>
              <a:t>N=2</a:t>
            </a:r>
            <a:r>
              <a:rPr lang="en-CA" altLang="zh-CN" sz="2200" baseline="30000" dirty="0" smtClean="0">
                <a:sym typeface="Wingdings" panose="05000000000000000000" pitchFamily="2" charset="2"/>
              </a:rPr>
              <a:t>9</a:t>
            </a:r>
            <a:r>
              <a:rPr lang="en-CA" altLang="zh-CN" sz="2200" dirty="0" smtClean="0">
                <a:sym typeface="Wingdings" panose="05000000000000000000" pitchFamily="2" charset="2"/>
              </a:rPr>
              <a:t>=512</a:t>
            </a:r>
          </a:p>
          <a:p>
            <a:r>
              <a:rPr lang="en-CA" altLang="zh-CN" sz="2200" dirty="0" smtClean="0">
                <a:sym typeface="Wingdings" panose="05000000000000000000" pitchFamily="2" charset="2"/>
              </a:rPr>
              <a:t>Source to Quantization Noise Ratio (SQNR) : 10log(E(x</a:t>
            </a:r>
            <a:r>
              <a:rPr lang="en-CA" altLang="zh-CN" sz="2200" baseline="30000" dirty="0" smtClean="0">
                <a:sym typeface="Wingdings" panose="05000000000000000000" pitchFamily="2" charset="2"/>
              </a:rPr>
              <a:t>2</a:t>
            </a:r>
            <a:r>
              <a:rPr lang="en-CA" altLang="zh-CN" sz="2200" dirty="0" smtClean="0">
                <a:sym typeface="Wingdings" panose="05000000000000000000" pitchFamily="2" charset="2"/>
              </a:rPr>
              <a:t>)/E(q</a:t>
            </a:r>
            <a:r>
              <a:rPr lang="en-CA" altLang="zh-CN" sz="2200" baseline="30000" dirty="0" smtClean="0">
                <a:sym typeface="Wingdings" panose="05000000000000000000" pitchFamily="2" charset="2"/>
              </a:rPr>
              <a:t>2</a:t>
            </a:r>
            <a:r>
              <a:rPr lang="en-CA" altLang="zh-CN" sz="2200" dirty="0" smtClean="0">
                <a:sym typeface="Wingdings" panose="05000000000000000000" pitchFamily="2" charset="2"/>
              </a:rPr>
              <a:t>)) (dB), where x is the source data and q is the quantization noise</a:t>
            </a:r>
          </a:p>
          <a:p>
            <a:r>
              <a:rPr lang="en-CA" altLang="zh-CN" sz="2200" dirty="0" smtClean="0">
                <a:sym typeface="Wingdings" panose="05000000000000000000" pitchFamily="2" charset="2"/>
              </a:rPr>
              <a:t>TCQ shows 1 dB gain compared to the Scalar Quantization (SQ)</a:t>
            </a:r>
            <a:endParaRPr lang="en-CA" altLang="zh-CN" dirty="0" smtClean="0">
              <a:sym typeface="Wingdings" panose="05000000000000000000" pitchFamily="2" charset="2"/>
            </a:endParaRPr>
          </a:p>
          <a:p>
            <a:endParaRPr lang="zh-CN" altLang="en-US" dirty="0"/>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11</a:t>
            </a:fld>
            <a:endParaRPr lang="en-US" altLang="ko-KR"/>
          </a:p>
        </p:txBody>
      </p:sp>
      <p:graphicFrame>
        <p:nvGraphicFramePr>
          <p:cNvPr id="7" name="Table 6"/>
          <p:cNvGraphicFramePr>
            <a:graphicFrameLocks noGrp="1"/>
          </p:cNvGraphicFramePr>
          <p:nvPr>
            <p:extLst/>
          </p:nvPr>
        </p:nvGraphicFramePr>
        <p:xfrm>
          <a:off x="609600" y="4495800"/>
          <a:ext cx="7924800" cy="1854200"/>
        </p:xfrm>
        <a:graphic>
          <a:graphicData uri="http://schemas.openxmlformats.org/drawingml/2006/table">
            <a:tbl>
              <a:tblPr firstRow="1" bandRow="1">
                <a:tableStyleId>{5C22544A-7EE6-4342-B048-85BDC9FD1C3A}</a:tableStyleId>
              </a:tblPr>
              <a:tblGrid>
                <a:gridCol w="2895600"/>
                <a:gridCol w="2387600"/>
                <a:gridCol w="2641600"/>
              </a:tblGrid>
              <a:tr h="370840">
                <a:tc>
                  <a:txBody>
                    <a:bodyPr/>
                    <a:lstStyle/>
                    <a:p>
                      <a:pPr algn="ctr"/>
                      <a:endParaRPr lang="zh-CN" altLang="en-US" dirty="0"/>
                    </a:p>
                  </a:txBody>
                  <a:tcPr/>
                </a:tc>
                <a:tc>
                  <a:txBody>
                    <a:bodyPr/>
                    <a:lstStyle/>
                    <a:p>
                      <a:pPr algn="ctr"/>
                      <a:r>
                        <a:rPr lang="en-CA" altLang="zh-CN" dirty="0" smtClean="0"/>
                        <a:t>MSE (</a:t>
                      </a:r>
                      <a:r>
                        <a:rPr lang="en-CA" altLang="zh-CN" dirty="0" smtClean="0">
                          <a:sym typeface="Wingdings" panose="05000000000000000000" pitchFamily="2" charset="2"/>
                        </a:rPr>
                        <a:t>E(q</a:t>
                      </a:r>
                      <a:r>
                        <a:rPr lang="en-CA" altLang="zh-CN" baseline="30000" dirty="0" smtClean="0">
                          <a:sym typeface="Wingdings" panose="05000000000000000000" pitchFamily="2" charset="2"/>
                        </a:rPr>
                        <a:t>2</a:t>
                      </a:r>
                      <a:r>
                        <a:rPr lang="en-CA" altLang="zh-CN" dirty="0" smtClean="0">
                          <a:sym typeface="Wingdings" panose="05000000000000000000" pitchFamily="2" charset="2"/>
                        </a:rPr>
                        <a:t>))</a:t>
                      </a:r>
                      <a:endParaRPr lang="zh-CN" altLang="en-US" dirty="0"/>
                    </a:p>
                  </a:txBody>
                  <a:tcPr/>
                </a:tc>
                <a:tc>
                  <a:txBody>
                    <a:bodyPr/>
                    <a:lstStyle/>
                    <a:p>
                      <a:pPr algn="ctr"/>
                      <a:r>
                        <a:rPr lang="en-CA" altLang="zh-CN" dirty="0" smtClean="0"/>
                        <a:t>SQNR (dB)</a:t>
                      </a:r>
                      <a:endParaRPr lang="zh-CN" altLang="en-US" dirty="0"/>
                    </a:p>
                  </a:txBody>
                  <a:tcPr/>
                </a:tc>
              </a:tr>
              <a:tr h="370840">
                <a:tc>
                  <a:txBody>
                    <a:bodyPr/>
                    <a:lstStyle/>
                    <a:p>
                      <a:pPr algn="ctr"/>
                      <a:r>
                        <a:rPr lang="en-CA" altLang="zh-CN" dirty="0" smtClean="0"/>
                        <a:t>TCQ (</a:t>
                      </a:r>
                      <a:r>
                        <a:rPr lang="en-CA" altLang="zh-CN" dirty="0" smtClean="0">
                          <a:solidFill>
                            <a:srgbClr val="FF0000"/>
                          </a:solidFill>
                        </a:rPr>
                        <a:t>8bit</a:t>
                      </a:r>
                      <a:r>
                        <a:rPr lang="en-CA" altLang="zh-CN" dirty="0" smtClean="0"/>
                        <a:t>)</a:t>
                      </a:r>
                      <a:endParaRPr lang="zh-CN" altLang="en-US" dirty="0"/>
                    </a:p>
                  </a:txBody>
                  <a:tcPr/>
                </a:tc>
                <a:tc>
                  <a:txBody>
                    <a:bodyPr/>
                    <a:lstStyle/>
                    <a:p>
                      <a:pPr algn="ctr"/>
                      <a:r>
                        <a:rPr lang="en-CA" altLang="zh-CN" dirty="0" smtClean="0"/>
                        <a:t>2.236e</a:t>
                      </a:r>
                      <a:r>
                        <a:rPr lang="en-CA" altLang="zh-CN" baseline="30000" dirty="0" smtClean="0"/>
                        <a:t>-4</a:t>
                      </a:r>
                      <a:endParaRPr lang="zh-CN" altLang="en-US" dirty="0"/>
                    </a:p>
                  </a:txBody>
                  <a:tcPr/>
                </a:tc>
                <a:tc>
                  <a:txBody>
                    <a:bodyPr/>
                    <a:lstStyle/>
                    <a:p>
                      <a:pPr algn="ctr"/>
                      <a:r>
                        <a:rPr lang="en-CA" altLang="zh-CN" dirty="0" smtClean="0"/>
                        <a:t>53.5077</a:t>
                      </a:r>
                      <a:endParaRPr lang="zh-CN" altLang="en-US" dirty="0"/>
                    </a:p>
                  </a:txBody>
                  <a:tcPr/>
                </a:tc>
              </a:tr>
              <a:tr h="370840">
                <a:tc>
                  <a:txBody>
                    <a:bodyPr/>
                    <a:lstStyle/>
                    <a:p>
                      <a:pPr algn="ctr"/>
                      <a:r>
                        <a:rPr lang="en-CA" altLang="zh-CN" dirty="0" smtClean="0"/>
                        <a:t>SQ (</a:t>
                      </a:r>
                      <a:r>
                        <a:rPr lang="en-CA" altLang="zh-CN" dirty="0" smtClean="0">
                          <a:solidFill>
                            <a:srgbClr val="FF0000"/>
                          </a:solidFill>
                        </a:rPr>
                        <a:t>8bit</a:t>
                      </a:r>
                      <a:r>
                        <a:rPr lang="en-CA" altLang="zh-CN" dirty="0" smtClean="0"/>
                        <a:t> Scalar Quantization)</a:t>
                      </a:r>
                      <a:endParaRPr lang="zh-CN" altLang="en-US" dirty="0"/>
                    </a:p>
                  </a:txBody>
                  <a:tcPr/>
                </a:tc>
                <a:tc>
                  <a:txBody>
                    <a:bodyPr/>
                    <a:lstStyle/>
                    <a:p>
                      <a:pPr algn="ctr"/>
                      <a:r>
                        <a:rPr lang="en-CA" altLang="zh-CN" dirty="0" smtClean="0"/>
                        <a:t>2.894e</a:t>
                      </a:r>
                      <a:r>
                        <a:rPr lang="en-CA" altLang="zh-CN" baseline="30000" dirty="0" smtClean="0"/>
                        <a:t>-4</a:t>
                      </a:r>
                      <a:endParaRPr lang="zh-CN" altLang="en-US" dirty="0"/>
                    </a:p>
                  </a:txBody>
                  <a:tcPr/>
                </a:tc>
                <a:tc>
                  <a:txBody>
                    <a:bodyPr/>
                    <a:lstStyle/>
                    <a:p>
                      <a:pPr algn="ctr"/>
                      <a:r>
                        <a:rPr lang="en-CA" altLang="zh-CN" dirty="0" smtClean="0"/>
                        <a:t>52.3948</a:t>
                      </a:r>
                      <a:endParaRPr lang="zh-CN" altLang="en-US" dirty="0"/>
                    </a:p>
                  </a:txBody>
                  <a:tcPr/>
                </a:tc>
              </a:tr>
              <a:tr h="370840">
                <a:tc>
                  <a:txBody>
                    <a:bodyPr/>
                    <a:lstStyle/>
                    <a:p>
                      <a:pPr algn="ctr"/>
                      <a:r>
                        <a:rPr lang="en-CA" altLang="zh-CN" dirty="0" smtClean="0"/>
                        <a:t>TCQ (</a:t>
                      </a:r>
                      <a:r>
                        <a:rPr lang="en-CA" altLang="zh-CN" dirty="0" smtClean="0">
                          <a:solidFill>
                            <a:srgbClr val="0000FF"/>
                          </a:solidFill>
                        </a:rPr>
                        <a:t>9bit</a:t>
                      </a:r>
                      <a:r>
                        <a:rPr lang="en-CA" altLang="zh-CN" dirty="0" smtClean="0"/>
                        <a:t>)</a:t>
                      </a:r>
                      <a:endParaRPr lang="zh-CN" altLang="en-US" dirty="0"/>
                    </a:p>
                  </a:txBody>
                  <a:tcPr/>
                </a:tc>
                <a:tc>
                  <a:txBody>
                    <a:bodyPr/>
                    <a:lstStyle/>
                    <a:p>
                      <a:pPr algn="ctr"/>
                      <a:r>
                        <a:rPr lang="en-CA" altLang="zh-CN" dirty="0" smtClean="0"/>
                        <a:t>5.587e</a:t>
                      </a:r>
                      <a:r>
                        <a:rPr lang="en-CA" altLang="zh-CN" baseline="30000" dirty="0" smtClean="0"/>
                        <a:t>-5</a:t>
                      </a:r>
                      <a:endParaRPr lang="zh-CN" altLang="en-US" dirty="0"/>
                    </a:p>
                  </a:txBody>
                  <a:tcPr/>
                </a:tc>
                <a:tc>
                  <a:txBody>
                    <a:bodyPr/>
                    <a:lstStyle/>
                    <a:p>
                      <a:pPr algn="ctr"/>
                      <a:r>
                        <a:rPr lang="en-CA" altLang="zh-CN" dirty="0" smtClean="0"/>
                        <a:t>59.529</a:t>
                      </a:r>
                      <a:endParaRPr lang="zh-CN" altLang="en-US" dirty="0"/>
                    </a:p>
                  </a:txBody>
                  <a:tcPr/>
                </a:tc>
              </a:tr>
              <a:tr h="370840">
                <a:tc>
                  <a:txBody>
                    <a:bodyPr/>
                    <a:lstStyle/>
                    <a:p>
                      <a:pPr algn="ctr"/>
                      <a:r>
                        <a:rPr lang="en-CA" altLang="zh-CN" dirty="0" smtClean="0"/>
                        <a:t>SQ (</a:t>
                      </a:r>
                      <a:r>
                        <a:rPr lang="en-CA" altLang="zh-CN" dirty="0" smtClean="0">
                          <a:solidFill>
                            <a:srgbClr val="0000FF"/>
                          </a:solidFill>
                        </a:rPr>
                        <a:t>9bit</a:t>
                      </a:r>
                      <a:r>
                        <a:rPr lang="en-CA" altLang="zh-CN" baseline="0" dirty="0" smtClean="0"/>
                        <a:t> Scalar Quantization)</a:t>
                      </a:r>
                      <a:endParaRPr lang="zh-CN" altLang="en-US" dirty="0"/>
                    </a:p>
                  </a:txBody>
                  <a:tcPr/>
                </a:tc>
                <a:tc>
                  <a:txBody>
                    <a:bodyPr/>
                    <a:lstStyle/>
                    <a:p>
                      <a:pPr algn="ctr"/>
                      <a:r>
                        <a:rPr lang="en-CA" altLang="zh-CN" dirty="0" smtClean="0"/>
                        <a:t>7.775e</a:t>
                      </a:r>
                      <a:r>
                        <a:rPr lang="en-CA" altLang="zh-CN" baseline="30000" dirty="0" smtClean="0"/>
                        <a:t>-5</a:t>
                      </a:r>
                      <a:endParaRPr lang="zh-CN" altLang="en-US" dirty="0"/>
                    </a:p>
                  </a:txBody>
                  <a:tcPr/>
                </a:tc>
                <a:tc>
                  <a:txBody>
                    <a:bodyPr/>
                    <a:lstStyle/>
                    <a:p>
                      <a:pPr algn="ctr"/>
                      <a:r>
                        <a:rPr lang="en-CA" altLang="zh-CN" dirty="0" smtClean="0"/>
                        <a:t>58.1106</a:t>
                      </a:r>
                      <a:endParaRPr lang="zh-CN" altLang="en-US" dirty="0"/>
                    </a:p>
                  </a:txBody>
                  <a:tcPr/>
                </a:tc>
              </a:tr>
            </a:tbl>
          </a:graphicData>
        </a:graphic>
      </p:graphicFrame>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18892337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Summary</a:t>
            </a:r>
            <a:endParaRPr lang="en-CA" dirty="0"/>
          </a:p>
        </p:txBody>
      </p:sp>
      <p:sp>
        <p:nvSpPr>
          <p:cNvPr id="3" name="Content Placeholder 2"/>
          <p:cNvSpPr>
            <a:spLocks noGrp="1"/>
          </p:cNvSpPr>
          <p:nvPr>
            <p:ph idx="1"/>
          </p:nvPr>
        </p:nvSpPr>
        <p:spPr/>
        <p:txBody>
          <a:bodyPr/>
          <a:lstStyle/>
          <a:p>
            <a:r>
              <a:rPr lang="en-CA" altLang="zh-CN" dirty="0">
                <a:sym typeface="Wingdings" panose="05000000000000000000" pitchFamily="2" charset="2"/>
              </a:rPr>
              <a:t>We proposed to use the TCQ scheme to quantize the magnitudes of the measured CSI</a:t>
            </a:r>
          </a:p>
          <a:p>
            <a:pPr lvl="1"/>
            <a:r>
              <a:rPr lang="en-CA" altLang="zh-CN" dirty="0">
                <a:sym typeface="Wingdings" panose="05000000000000000000" pitchFamily="2" charset="2"/>
              </a:rPr>
              <a:t>It is provided how to convert the Rayleigh-distributed samples into the Uniformly-distributed samples</a:t>
            </a:r>
          </a:p>
          <a:p>
            <a:pPr lvl="1"/>
            <a:endParaRPr lang="en-CA" altLang="zh-CN" dirty="0">
              <a:sym typeface="Wingdings" panose="05000000000000000000" pitchFamily="2" charset="2"/>
            </a:endParaRPr>
          </a:p>
          <a:p>
            <a:r>
              <a:rPr lang="en-CA" altLang="zh-CN" dirty="0">
                <a:sym typeface="Wingdings" panose="05000000000000000000" pitchFamily="2" charset="2"/>
              </a:rPr>
              <a:t>This result shows 1 dB better SQNR gain than using the Scalar Quantization</a:t>
            </a:r>
          </a:p>
          <a:p>
            <a:pPr marL="0" indent="0">
              <a:buNone/>
            </a:pPr>
            <a:endParaRPr lang="en-CA" dirty="0" smtClean="0"/>
          </a:p>
          <a:p>
            <a:pPr lvl="1"/>
            <a:endParaRPr lang="en-CA" dirty="0" smtClean="0"/>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12</a:t>
            </a:fld>
            <a:endParaRPr lang="en-US" altLang="ko-KR"/>
          </a:p>
        </p:txBody>
      </p:sp>
    </p:spTree>
    <p:extLst>
      <p:ext uri="{BB962C8B-B14F-4D97-AF65-F5344CB8AC3E}">
        <p14:creationId xmlns:p14="http://schemas.microsoft.com/office/powerpoint/2010/main" val="10088215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4987"/>
          </a:xfrm>
        </p:spPr>
        <p:txBody>
          <a:bodyPr/>
          <a:lstStyle/>
          <a:p>
            <a:r>
              <a:rPr lang="en-CA" dirty="0" smtClean="0"/>
              <a:t>SP1</a:t>
            </a:r>
            <a:endParaRPr lang="en-CA" dirty="0"/>
          </a:p>
        </p:txBody>
      </p:sp>
      <p:sp>
        <p:nvSpPr>
          <p:cNvPr id="3" name="Content Placeholder 2"/>
          <p:cNvSpPr>
            <a:spLocks noGrp="1"/>
          </p:cNvSpPr>
          <p:nvPr>
            <p:ph idx="1"/>
          </p:nvPr>
        </p:nvSpPr>
        <p:spPr>
          <a:xfrm>
            <a:off x="304800" y="1600200"/>
            <a:ext cx="8534400" cy="4495800"/>
          </a:xfrm>
        </p:spPr>
        <p:txBody>
          <a:bodyPr/>
          <a:lstStyle/>
          <a:p>
            <a:r>
              <a:rPr lang="en-CA" dirty="0" smtClean="0"/>
              <a:t>Do you support to convert the </a:t>
            </a:r>
            <a:r>
              <a:rPr lang="en-CA" dirty="0" smtClean="0"/>
              <a:t>CSI (CFR) in complex number to the CSI (CFR) in phase &amp; magnitude for the Quantization of CSI ?</a:t>
            </a:r>
            <a:endParaRPr lang="en-CA" dirty="0" smtClean="0"/>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13</a:t>
            </a:fld>
            <a:endParaRPr lang="en-US" altLang="ko-KR"/>
          </a:p>
        </p:txBody>
      </p:sp>
    </p:spTree>
    <p:extLst>
      <p:ext uri="{BB962C8B-B14F-4D97-AF65-F5344CB8AC3E}">
        <p14:creationId xmlns:p14="http://schemas.microsoft.com/office/powerpoint/2010/main" val="1249805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4987"/>
          </a:xfrm>
        </p:spPr>
        <p:txBody>
          <a:bodyPr/>
          <a:lstStyle/>
          <a:p>
            <a:r>
              <a:rPr lang="en-CA" dirty="0" smtClean="0"/>
              <a:t>SP2</a:t>
            </a:r>
            <a:endParaRPr lang="en-CA" dirty="0"/>
          </a:p>
        </p:txBody>
      </p:sp>
      <p:sp>
        <p:nvSpPr>
          <p:cNvPr id="3" name="Content Placeholder 2"/>
          <p:cNvSpPr>
            <a:spLocks noGrp="1"/>
          </p:cNvSpPr>
          <p:nvPr>
            <p:ph idx="1"/>
          </p:nvPr>
        </p:nvSpPr>
        <p:spPr>
          <a:xfrm>
            <a:off x="304800" y="1600200"/>
            <a:ext cx="8534400" cy="4495800"/>
          </a:xfrm>
        </p:spPr>
        <p:txBody>
          <a:bodyPr/>
          <a:lstStyle/>
          <a:p>
            <a:r>
              <a:rPr lang="en-CA" dirty="0" smtClean="0"/>
              <a:t>Do you support to convert the Rayleigh Samples of CSI Magnitudes to the Uniform Distributed Samples before applying a Quantization as described in slide 5?</a:t>
            </a:r>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1832741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4987"/>
          </a:xfrm>
        </p:spPr>
        <p:txBody>
          <a:bodyPr/>
          <a:lstStyle/>
          <a:p>
            <a:r>
              <a:rPr lang="en-CA" dirty="0" smtClean="0"/>
              <a:t>SP3</a:t>
            </a:r>
            <a:endParaRPr lang="en-CA" dirty="0"/>
          </a:p>
        </p:txBody>
      </p:sp>
      <p:sp>
        <p:nvSpPr>
          <p:cNvPr id="3" name="Content Placeholder 2"/>
          <p:cNvSpPr>
            <a:spLocks noGrp="1"/>
          </p:cNvSpPr>
          <p:nvPr>
            <p:ph idx="1"/>
          </p:nvPr>
        </p:nvSpPr>
        <p:spPr>
          <a:xfrm>
            <a:off x="304800" y="1600200"/>
            <a:ext cx="8534400" cy="4495800"/>
          </a:xfrm>
        </p:spPr>
        <p:txBody>
          <a:bodyPr/>
          <a:lstStyle/>
          <a:p>
            <a:r>
              <a:rPr lang="en-CA" dirty="0" smtClean="0"/>
              <a:t>Do you support the TCQ for the Quantization of CSI </a:t>
            </a:r>
            <a:r>
              <a:rPr lang="en-CA" dirty="0" smtClean="0"/>
              <a:t>?</a:t>
            </a:r>
          </a:p>
          <a:p>
            <a:pPr lvl="1"/>
            <a:r>
              <a:rPr lang="en-CA" dirty="0" err="1" smtClean="0"/>
              <a:t>Codeword</a:t>
            </a:r>
            <a:r>
              <a:rPr lang="en-CA" dirty="0" smtClean="0"/>
              <a:t> generation of Sub-Codebooks is described in Slide 6 of 21/770r0</a:t>
            </a:r>
          </a:p>
          <a:p>
            <a:pPr lvl="1"/>
            <a:r>
              <a:rPr lang="en-CA" dirty="0" smtClean="0"/>
              <a:t>FB </a:t>
            </a:r>
            <a:r>
              <a:rPr lang="en-CA" dirty="0" err="1" smtClean="0"/>
              <a:t>informations</a:t>
            </a:r>
            <a:r>
              <a:rPr lang="en-CA" dirty="0" smtClean="0"/>
              <a:t> of the TCQ are </a:t>
            </a:r>
            <a:r>
              <a:rPr lang="en-US" dirty="0"/>
              <a:t>Beginning </a:t>
            </a:r>
            <a:r>
              <a:rPr lang="en-US" dirty="0" smtClean="0"/>
              <a:t>State</a:t>
            </a:r>
            <a:r>
              <a:rPr lang="en-US" dirty="0"/>
              <a:t>, input </a:t>
            </a:r>
            <a:r>
              <a:rPr lang="en-US" dirty="0" smtClean="0"/>
              <a:t>bits, and </a:t>
            </a:r>
            <a:r>
              <a:rPr lang="en-US" dirty="0" err="1" smtClean="0"/>
              <a:t>Codewords</a:t>
            </a:r>
            <a:r>
              <a:rPr lang="en-US" dirty="0" smtClean="0"/>
              <a:t> index of the corresponding Sub-codebook </a:t>
            </a:r>
            <a:endParaRPr lang="en-US" dirty="0"/>
          </a:p>
          <a:p>
            <a:pPr lvl="1"/>
            <a:endParaRPr lang="en-CA" dirty="0" smtClean="0"/>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15</a:t>
            </a:fld>
            <a:endParaRPr lang="en-US" altLang="ko-KR"/>
          </a:p>
        </p:txBody>
      </p:sp>
    </p:spTree>
    <p:extLst>
      <p:ext uri="{BB962C8B-B14F-4D97-AF65-F5344CB8AC3E}">
        <p14:creationId xmlns:p14="http://schemas.microsoft.com/office/powerpoint/2010/main" val="11927085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smtClean="0"/>
              <a:t>SP4</a:t>
            </a:r>
            <a:endParaRPr lang="zh-CN" altLang="en-US" dirty="0"/>
          </a:p>
        </p:txBody>
      </p:sp>
      <p:sp>
        <p:nvSpPr>
          <p:cNvPr id="3" name="Content Placeholder 2"/>
          <p:cNvSpPr>
            <a:spLocks noGrp="1"/>
          </p:cNvSpPr>
          <p:nvPr>
            <p:ph idx="1"/>
          </p:nvPr>
        </p:nvSpPr>
        <p:spPr/>
        <p:txBody>
          <a:bodyPr/>
          <a:lstStyle/>
          <a:p>
            <a:r>
              <a:rPr lang="en-CA" altLang="zh-CN" dirty="0" smtClean="0"/>
              <a:t>Do you support the Quantization of Scaling Factor as described in slide 10?</a:t>
            </a:r>
            <a:endParaRPr lang="zh-CN" altLang="en-US" dirty="0"/>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16</a:t>
            </a:fld>
            <a:endParaRPr lang="en-US" altLang="ko-KR"/>
          </a:p>
        </p:txBody>
      </p:sp>
    </p:spTree>
    <p:extLst>
      <p:ext uri="{BB962C8B-B14F-4D97-AF65-F5344CB8AC3E}">
        <p14:creationId xmlns:p14="http://schemas.microsoft.com/office/powerpoint/2010/main" val="191094963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smtClean="0"/>
              <a:t>Reference</a:t>
            </a:r>
            <a:endParaRPr lang="zh-CN" altLang="en-US" dirty="0"/>
          </a:p>
        </p:txBody>
      </p:sp>
      <p:sp>
        <p:nvSpPr>
          <p:cNvPr id="3" name="Content Placeholder 2"/>
          <p:cNvSpPr>
            <a:spLocks noGrp="1"/>
          </p:cNvSpPr>
          <p:nvPr>
            <p:ph idx="1"/>
          </p:nvPr>
        </p:nvSpPr>
        <p:spPr>
          <a:xfrm>
            <a:off x="76200" y="1752600"/>
            <a:ext cx="8991600" cy="4343400"/>
          </a:xfrm>
        </p:spPr>
        <p:txBody>
          <a:bodyPr/>
          <a:lstStyle/>
          <a:p>
            <a:r>
              <a:rPr lang="en-US" altLang="zh-CN" b="0" dirty="0" smtClean="0"/>
              <a:t>[1] C. da Silva, </a:t>
            </a:r>
            <a:r>
              <a:rPr lang="en-US" altLang="zh-CN" b="0" dirty="0"/>
              <a:t>et. al., “Discussion </a:t>
            </a:r>
            <a:r>
              <a:rPr lang="en-US" altLang="zh-CN" b="0" dirty="0" smtClean="0"/>
              <a:t>of </a:t>
            </a:r>
            <a:r>
              <a:rPr lang="en-US" altLang="zh-CN" b="0" dirty="0"/>
              <a:t>Sensing Measurement Result Types”, </a:t>
            </a:r>
            <a:r>
              <a:rPr lang="en-US" altLang="zh-CN" b="0" dirty="0" smtClean="0"/>
              <a:t>802.11-21/0357r1, Mar. 2021</a:t>
            </a:r>
          </a:p>
          <a:p>
            <a:r>
              <a:rPr lang="en-US" altLang="zh-CN" b="0" dirty="0"/>
              <a:t>[2] </a:t>
            </a:r>
            <a:r>
              <a:rPr lang="en-US" altLang="zh-CN" b="0" dirty="0" smtClean="0"/>
              <a:t>J. Zhang, et. al., </a:t>
            </a:r>
            <a:r>
              <a:rPr lang="en-US" altLang="zh-CN" b="0" dirty="0"/>
              <a:t>“Trellis-Coded Quantization of Phases in MISO Wireless </a:t>
            </a:r>
            <a:r>
              <a:rPr lang="en-US" altLang="zh-CN" b="0" dirty="0" smtClean="0"/>
              <a:t>Systems</a:t>
            </a:r>
            <a:r>
              <a:rPr lang="en-US" altLang="zh-CN" b="0" dirty="0"/>
              <a:t>”, TELKOMNIKA, Vol.10, No.7, November 2012, pp. </a:t>
            </a:r>
            <a:r>
              <a:rPr lang="en-US" altLang="zh-CN" b="0" dirty="0" smtClean="0"/>
              <a:t>1808~1814</a:t>
            </a:r>
          </a:p>
          <a:p>
            <a:r>
              <a:rPr lang="en-US" altLang="zh-CN" b="0" dirty="0" smtClean="0"/>
              <a:t>[3] M. Marcellin, </a:t>
            </a:r>
            <a:r>
              <a:rPr lang="en-US" altLang="zh-CN" b="0" dirty="0"/>
              <a:t>et. al., “Trellis Coded Quantization of Memoryless and </a:t>
            </a:r>
            <a:r>
              <a:rPr lang="en-US" altLang="zh-CN" b="0" dirty="0" smtClean="0"/>
              <a:t>Gauss-Markov </a:t>
            </a:r>
            <a:r>
              <a:rPr lang="en-US" altLang="zh-CN" b="0" dirty="0"/>
              <a:t>Sources”, IEEE TRANSACTIONS ON COMMUNICATIONS, VOL. 38, NO. 1, JANUARY 1990</a:t>
            </a:r>
            <a:endParaRPr lang="en-US" altLang="zh-CN" b="0" dirty="0" smtClean="0"/>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17</a:t>
            </a:fld>
            <a:endParaRPr lang="en-US" altLang="ko-KR"/>
          </a:p>
        </p:txBody>
      </p:sp>
    </p:spTree>
    <p:extLst>
      <p:ext uri="{BB962C8B-B14F-4D97-AF65-F5344CB8AC3E}">
        <p14:creationId xmlns:p14="http://schemas.microsoft.com/office/powerpoint/2010/main" val="10245215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제목 1"/>
          <p:cNvSpPr>
            <a:spLocks noGrp="1"/>
          </p:cNvSpPr>
          <p:nvPr>
            <p:ph type="title"/>
          </p:nvPr>
        </p:nvSpPr>
        <p:spPr>
          <a:xfrm>
            <a:off x="685800" y="609600"/>
            <a:ext cx="7772400" cy="608013"/>
          </a:xfrm>
        </p:spPr>
        <p:txBody>
          <a:bodyPr/>
          <a:lstStyle/>
          <a:p>
            <a:r>
              <a:rPr lang="en-US" altLang="ko-KR" dirty="0" smtClean="0">
                <a:ea typeface="Gulim" panose="020B0600000101010101" pitchFamily="34" charset="-127"/>
              </a:rPr>
              <a:t>Background</a:t>
            </a:r>
            <a:endParaRPr lang="ko-KR" altLang="en-US" dirty="0" smtClean="0">
              <a:ea typeface="Gulim" panose="020B0600000101010101" pitchFamily="34" charset="-127"/>
            </a:endParaRPr>
          </a:p>
        </p:txBody>
      </p:sp>
      <p:sp>
        <p:nvSpPr>
          <p:cNvPr id="4" name="날짜 개체 틀 3"/>
          <p:cNvSpPr>
            <a:spLocks noGrp="1"/>
          </p:cNvSpPr>
          <p:nvPr>
            <p:ph type="dt" sz="quarter" idx="10"/>
          </p:nvPr>
        </p:nvSpPr>
        <p:spPr/>
        <p:txBody>
          <a:bodyPr/>
          <a:lstStyle/>
          <a:p>
            <a:pPr>
              <a:defRPr/>
            </a:pPr>
            <a:r>
              <a:rPr lang="en-US" altLang="zh-CN" smtClean="0"/>
              <a:t>May 2021</a:t>
            </a:r>
            <a:endParaRPr lang="en-US" altLang="ko-KR"/>
          </a:p>
        </p:txBody>
      </p:sp>
      <p:sp>
        <p:nvSpPr>
          <p:cNvPr id="5126" name="슬라이드 번호 개체 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5128BAC4-F7E3-4930-9F5B-4136CA8B6505}" type="slidenum">
              <a:rPr lang="en-US" altLang="ko-KR" sz="1200" b="0"/>
              <a:pPr>
                <a:spcBef>
                  <a:spcPct val="0"/>
                </a:spcBef>
                <a:buFontTx/>
                <a:buNone/>
              </a:pPr>
              <a:t>2</a:t>
            </a:fld>
            <a:endParaRPr lang="en-US" altLang="ko-KR" sz="1200" b="0"/>
          </a:p>
        </p:txBody>
      </p:sp>
      <p:sp>
        <p:nvSpPr>
          <p:cNvPr id="7" name="바닥글 개체 틀 4"/>
          <p:cNvSpPr>
            <a:spLocks noGrp="1"/>
          </p:cNvSpPr>
          <p:nvPr>
            <p:ph type="ftr" sz="quarter" idx="11"/>
          </p:nvPr>
        </p:nvSpPr>
        <p:spPr>
          <a:xfrm>
            <a:off x="6859489" y="6475413"/>
            <a:ext cx="1684436" cy="184666"/>
          </a:xfrm>
        </p:spPr>
        <p:txBody>
          <a:bodyPr/>
          <a:lstStyle/>
          <a:p>
            <a:pPr>
              <a:defRPr/>
            </a:pPr>
            <a:r>
              <a:rPr lang="en-US" altLang="ko-KR" smtClean="0"/>
              <a:t>Junghoon Suh, et. al, Huawei</a:t>
            </a:r>
            <a:endParaRPr lang="en-US" altLang="ko-KR" dirty="0"/>
          </a:p>
        </p:txBody>
      </p:sp>
      <p:sp>
        <p:nvSpPr>
          <p:cNvPr id="9" name="Content Placeholder 2"/>
          <p:cNvSpPr>
            <a:spLocks noGrp="1"/>
          </p:cNvSpPr>
          <p:nvPr>
            <p:ph idx="1"/>
          </p:nvPr>
        </p:nvSpPr>
        <p:spPr>
          <a:xfrm>
            <a:off x="152400" y="1295400"/>
            <a:ext cx="8839200" cy="4876800"/>
          </a:xfrm>
        </p:spPr>
        <p:txBody>
          <a:bodyPr/>
          <a:lstStyle/>
          <a:p>
            <a:r>
              <a:rPr lang="en-US" altLang="zh-CN" dirty="0"/>
              <a:t>This PPT slides continue to describe the application of TCQ to the CSI Feedback</a:t>
            </a:r>
          </a:p>
          <a:p>
            <a:r>
              <a:rPr lang="en-CA" altLang="zh-CN" dirty="0">
                <a:sym typeface="Wingdings" pitchFamily="2" charset="2"/>
              </a:rPr>
              <a:t>In the Part 1, we described on how to apply the TCQ for the phase of the measured CSI</a:t>
            </a:r>
          </a:p>
          <a:p>
            <a:r>
              <a:rPr lang="en-CA" altLang="zh-CN" dirty="0">
                <a:sym typeface="Wingdings" pitchFamily="2" charset="2"/>
              </a:rPr>
              <a:t>We propose how to convert the Rayleigh distributed samples into a uniform distributed samples and apply the TCQ for the quantization </a:t>
            </a:r>
            <a:r>
              <a:rPr lang="en-CA" altLang="zh-CN" dirty="0" smtClean="0">
                <a:sym typeface="Wingdings" pitchFamily="2" charset="2"/>
              </a:rPr>
              <a:t>of the CSI Magnitude in </a:t>
            </a:r>
            <a:r>
              <a:rPr lang="en-CA" altLang="zh-CN" dirty="0">
                <a:sym typeface="Wingdings" pitchFamily="2" charset="2"/>
              </a:rPr>
              <a:t>this Part </a:t>
            </a:r>
            <a:r>
              <a:rPr lang="en-CA" altLang="zh-CN" dirty="0" smtClean="0">
                <a:sym typeface="Wingdings" pitchFamily="2" charset="2"/>
              </a:rPr>
              <a:t>2</a:t>
            </a:r>
          </a:p>
          <a:p>
            <a:r>
              <a:rPr lang="en-US" altLang="zh-CN" b="0" dirty="0"/>
              <a:t>CSI matrix should be considered as a sensing measurement result type for sub-7 GHz </a:t>
            </a:r>
            <a:r>
              <a:rPr lang="en-US" altLang="zh-CN" b="0" dirty="0" smtClean="0"/>
              <a:t>applications [1]</a:t>
            </a:r>
          </a:p>
          <a:p>
            <a:pPr lvl="1">
              <a:buFont typeface="Arial" panose="020B0604020202020204" pitchFamily="34" charset="0"/>
              <a:buChar char="•"/>
            </a:pPr>
            <a:r>
              <a:rPr lang="en-US" altLang="zh-CN" sz="1800" b="0" dirty="0"/>
              <a:t>CSI matrix</a:t>
            </a:r>
          </a:p>
          <a:p>
            <a:pPr lvl="2">
              <a:buFont typeface="Arial" panose="020B0604020202020204" pitchFamily="34" charset="0"/>
              <a:buChar char="•"/>
            </a:pPr>
            <a:r>
              <a:rPr lang="en-US" altLang="zh-CN" sz="1600" dirty="0"/>
              <a:t>Real and imaginary parts of each element of the matrix (that is, sub-carrier for each antenna/antenna pair).</a:t>
            </a:r>
          </a:p>
          <a:p>
            <a:pPr lvl="2">
              <a:buFont typeface="Arial" panose="020B0604020202020204" pitchFamily="34" charset="0"/>
              <a:buChar char="•"/>
            </a:pPr>
            <a:r>
              <a:rPr lang="en-US" altLang="zh-CN" sz="1600" dirty="0"/>
              <a:t>Report would be the estimated CFR – no loss of information as in the compressed beamforming feedback matrix.</a:t>
            </a:r>
          </a:p>
          <a:p>
            <a:pPr lvl="1"/>
            <a:endParaRPr lang="en-US" altLang="zh-CN" dirty="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685800"/>
            <a:ext cx="8915400" cy="533400"/>
          </a:xfrm>
        </p:spPr>
        <p:txBody>
          <a:bodyPr/>
          <a:lstStyle/>
          <a:p>
            <a:r>
              <a:rPr lang="en-CA" altLang="zh-CN" dirty="0"/>
              <a:t>Statistics of Rayleigh </a:t>
            </a:r>
            <a:r>
              <a:rPr lang="en-CA" altLang="zh-CN" dirty="0" smtClean="0"/>
              <a:t>Distribution</a:t>
            </a:r>
            <a:endParaRPr lang="zh-CN" alt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65334" y="1447800"/>
                <a:ext cx="8673865" cy="4343400"/>
              </a:xfrm>
            </p:spPr>
            <p:txBody>
              <a:bodyPr/>
              <a:lstStyle/>
              <a:p>
                <a:r>
                  <a:rPr lang="en-CA" altLang="zh-CN" sz="2000" dirty="0"/>
                  <a:t>When the measured CSI (CFR) are represented in the magnitudes and phases, the magnitudes are approximately Rayleigh-distributed </a:t>
                </a:r>
              </a:p>
              <a:p>
                <a:r>
                  <a:rPr lang="en-CA" altLang="zh-CN" sz="2000" dirty="0"/>
                  <a:t>PDF of Rayleigh-Distributed Random Variable (</a:t>
                </a:r>
                <a:r>
                  <a:rPr lang="en-CA" altLang="zh-CN" sz="2000" i="1" dirty="0"/>
                  <a:t>x</a:t>
                </a:r>
                <a:r>
                  <a:rPr lang="en-CA" altLang="zh-CN" sz="2000" dirty="0"/>
                  <a:t>) is </a:t>
                </a:r>
              </a:p>
              <a:p>
                <a:pPr lvl="1"/>
                <a14:m>
                  <m:oMath xmlns:m="http://schemas.openxmlformats.org/officeDocument/2006/math">
                    <m:r>
                      <a:rPr lang="en-CA" altLang="zh-CN" sz="2400" i="1">
                        <a:latin typeface="Cambria Math" panose="02040503050406030204" pitchFamily="18" charset="0"/>
                      </a:rPr>
                      <m:t>𝑓</m:t>
                    </m:r>
                    <m:d>
                      <m:dPr>
                        <m:ctrlPr>
                          <a:rPr lang="en-CA" altLang="zh-CN" sz="2400" i="1">
                            <a:latin typeface="Cambria Math" panose="02040503050406030204" pitchFamily="18" charset="0"/>
                          </a:rPr>
                        </m:ctrlPr>
                      </m:dPr>
                      <m:e>
                        <m:r>
                          <a:rPr lang="en-CA" altLang="zh-CN" sz="2400" i="1">
                            <a:latin typeface="Cambria Math" panose="02040503050406030204" pitchFamily="18" charset="0"/>
                          </a:rPr>
                          <m:t>𝑥</m:t>
                        </m:r>
                        <m:r>
                          <a:rPr lang="en-CA" altLang="zh-CN" sz="2400" i="1">
                            <a:latin typeface="Cambria Math" panose="02040503050406030204" pitchFamily="18" charset="0"/>
                          </a:rPr>
                          <m:t>,</m:t>
                        </m:r>
                        <m:r>
                          <a:rPr lang="zh-CN" altLang="en-CA" sz="2400" i="1">
                            <a:latin typeface="Cambria Math" panose="02040503050406030204" pitchFamily="18" charset="0"/>
                          </a:rPr>
                          <m:t>𝜎</m:t>
                        </m:r>
                      </m:e>
                    </m:d>
                  </m:oMath>
                </a14:m>
                <a:r>
                  <a:rPr lang="en-CA" altLang="zh-CN" sz="2400" dirty="0"/>
                  <a:t>=</a:t>
                </a:r>
                <a14:m>
                  <m:oMath xmlns:m="http://schemas.openxmlformats.org/officeDocument/2006/math">
                    <m:f>
                      <m:fPr>
                        <m:ctrlPr>
                          <a:rPr lang="en-CA" altLang="zh-CN" sz="2400" i="1" dirty="0">
                            <a:latin typeface="Cambria Math" panose="02040503050406030204" pitchFamily="18" charset="0"/>
                          </a:rPr>
                        </m:ctrlPr>
                      </m:fPr>
                      <m:num>
                        <m:r>
                          <a:rPr lang="en-CA" altLang="zh-CN" sz="2400" i="1" dirty="0">
                            <a:latin typeface="Cambria Math" panose="02040503050406030204" pitchFamily="18" charset="0"/>
                          </a:rPr>
                          <m:t>𝑥</m:t>
                        </m:r>
                      </m:num>
                      <m:den>
                        <m:sSup>
                          <m:sSupPr>
                            <m:ctrlPr>
                              <a:rPr lang="en-CA" altLang="zh-CN" sz="2400" i="1" dirty="0">
                                <a:latin typeface="Cambria Math" panose="02040503050406030204" pitchFamily="18" charset="0"/>
                              </a:rPr>
                            </m:ctrlPr>
                          </m:sSupPr>
                          <m:e>
                            <m:r>
                              <a:rPr lang="zh-CN" altLang="en-CA" sz="2400" i="1" dirty="0">
                                <a:latin typeface="Cambria Math" panose="02040503050406030204" pitchFamily="18" charset="0"/>
                              </a:rPr>
                              <m:t>𝜎</m:t>
                            </m:r>
                          </m:e>
                          <m:sup>
                            <m:r>
                              <a:rPr lang="en-CA" altLang="zh-CN" sz="2400" i="1" dirty="0">
                                <a:latin typeface="Cambria Math" panose="02040503050406030204" pitchFamily="18" charset="0"/>
                              </a:rPr>
                              <m:t>2</m:t>
                            </m:r>
                          </m:sup>
                        </m:sSup>
                      </m:den>
                    </m:f>
                    <m:sSup>
                      <m:sSupPr>
                        <m:ctrlPr>
                          <a:rPr lang="en-CA" altLang="zh-CN" sz="2400" i="1" dirty="0">
                            <a:latin typeface="Cambria Math" panose="02040503050406030204" pitchFamily="18" charset="0"/>
                          </a:rPr>
                        </m:ctrlPr>
                      </m:sSupPr>
                      <m:e>
                        <m:r>
                          <a:rPr lang="en-CA" altLang="zh-CN" sz="2400" i="1" dirty="0">
                            <a:latin typeface="Cambria Math" panose="02040503050406030204" pitchFamily="18" charset="0"/>
                          </a:rPr>
                          <m:t>𝑒</m:t>
                        </m:r>
                      </m:e>
                      <m:sup>
                        <m:r>
                          <a:rPr lang="en-CA" altLang="zh-CN" sz="2400" i="1" dirty="0">
                            <a:latin typeface="Cambria Math" panose="02040503050406030204" pitchFamily="18" charset="0"/>
                          </a:rPr>
                          <m:t>−</m:t>
                        </m:r>
                        <m:sSup>
                          <m:sSupPr>
                            <m:ctrlPr>
                              <a:rPr lang="en-CA" altLang="zh-CN" sz="2400" i="1" dirty="0">
                                <a:latin typeface="Cambria Math" panose="02040503050406030204" pitchFamily="18" charset="0"/>
                              </a:rPr>
                            </m:ctrlPr>
                          </m:sSupPr>
                          <m:e>
                            <m:r>
                              <a:rPr lang="en-CA" altLang="zh-CN" sz="2400" i="1" dirty="0">
                                <a:latin typeface="Cambria Math" panose="02040503050406030204" pitchFamily="18" charset="0"/>
                              </a:rPr>
                              <m:t>𝑥</m:t>
                            </m:r>
                          </m:e>
                          <m:sup>
                            <m:r>
                              <a:rPr lang="en-CA" altLang="zh-CN" sz="2400" i="1" dirty="0">
                                <a:latin typeface="Cambria Math" panose="02040503050406030204" pitchFamily="18" charset="0"/>
                              </a:rPr>
                              <m:t>2</m:t>
                            </m:r>
                          </m:sup>
                        </m:sSup>
                        <m:r>
                          <a:rPr lang="en-CA" altLang="zh-CN" sz="2400" i="1" dirty="0">
                            <a:latin typeface="Cambria Math" panose="02040503050406030204" pitchFamily="18" charset="0"/>
                          </a:rPr>
                          <m:t>/</m:t>
                        </m:r>
                        <m:d>
                          <m:dPr>
                            <m:ctrlPr>
                              <a:rPr lang="en-CA" altLang="zh-CN" sz="2400" i="1" dirty="0">
                                <a:latin typeface="Cambria Math" panose="02040503050406030204" pitchFamily="18" charset="0"/>
                              </a:rPr>
                            </m:ctrlPr>
                          </m:dPr>
                          <m:e>
                            <m:r>
                              <a:rPr lang="en-CA" altLang="zh-CN" sz="2400" i="1" dirty="0">
                                <a:latin typeface="Cambria Math" panose="02040503050406030204" pitchFamily="18" charset="0"/>
                              </a:rPr>
                              <m:t>2</m:t>
                            </m:r>
                            <m:sSup>
                              <m:sSupPr>
                                <m:ctrlPr>
                                  <a:rPr lang="en-CA" altLang="zh-CN" sz="2400" i="1" dirty="0">
                                    <a:latin typeface="Cambria Math" panose="02040503050406030204" pitchFamily="18" charset="0"/>
                                  </a:rPr>
                                </m:ctrlPr>
                              </m:sSupPr>
                              <m:e>
                                <m:r>
                                  <a:rPr lang="zh-CN" altLang="en-CA" sz="2400" i="1" dirty="0">
                                    <a:latin typeface="Cambria Math" panose="02040503050406030204" pitchFamily="18" charset="0"/>
                                  </a:rPr>
                                  <m:t>𝜎</m:t>
                                </m:r>
                              </m:e>
                              <m:sup>
                                <m:r>
                                  <a:rPr lang="en-CA" altLang="zh-CN" sz="2400" i="1" dirty="0">
                                    <a:latin typeface="Cambria Math" panose="02040503050406030204" pitchFamily="18" charset="0"/>
                                  </a:rPr>
                                  <m:t>2</m:t>
                                </m:r>
                              </m:sup>
                            </m:sSup>
                          </m:e>
                        </m:d>
                      </m:sup>
                    </m:sSup>
                  </m:oMath>
                </a14:m>
                <a:r>
                  <a:rPr lang="en-CA" altLang="zh-CN" sz="2400" dirty="0"/>
                  <a:t>, where </a:t>
                </a:r>
                <a:r>
                  <a:rPr lang="en-CA" altLang="zh-CN" sz="2400" i="1" dirty="0"/>
                  <a:t>x</a:t>
                </a:r>
                <a:r>
                  <a:rPr lang="en-CA" altLang="zh-CN" sz="2400" dirty="0"/>
                  <a:t> is greater than or equal to 0 and</a:t>
                </a:r>
                <a14:m>
                  <m:oMath xmlns:m="http://schemas.openxmlformats.org/officeDocument/2006/math">
                    <m:r>
                      <a:rPr lang="en-CA" altLang="zh-CN" sz="2400">
                        <a:latin typeface="Cambria Math" panose="02040503050406030204" pitchFamily="18" charset="0"/>
                      </a:rPr>
                      <m:t> </m:t>
                    </m:r>
                    <m:r>
                      <a:rPr lang="zh-CN" altLang="en-CA" sz="2400" i="1">
                        <a:latin typeface="Cambria Math" panose="02040503050406030204" pitchFamily="18" charset="0"/>
                      </a:rPr>
                      <m:t>𝜎</m:t>
                    </m:r>
                  </m:oMath>
                </a14:m>
                <a:r>
                  <a:rPr lang="zh-CN" altLang="en-US" sz="2400" dirty="0"/>
                  <a:t> </a:t>
                </a:r>
                <a:r>
                  <a:rPr lang="en-CA" altLang="zh-CN" sz="2400" dirty="0"/>
                  <a:t>is a scaling factor</a:t>
                </a:r>
              </a:p>
              <a:p>
                <a:pPr lvl="1"/>
                <a:r>
                  <a:rPr lang="en-CA" altLang="zh-CN" sz="2400" dirty="0"/>
                  <a:t>Mean of </a:t>
                </a:r>
                <a:r>
                  <a:rPr lang="en-CA" altLang="zh-CN" sz="2400" i="1" dirty="0"/>
                  <a:t>x</a:t>
                </a:r>
                <a:r>
                  <a:rPr lang="en-CA" altLang="zh-CN" sz="2400" dirty="0"/>
                  <a:t> is, </a:t>
                </a:r>
                <a14:m>
                  <m:oMath xmlns:m="http://schemas.openxmlformats.org/officeDocument/2006/math">
                    <m:r>
                      <a:rPr lang="zh-CN" altLang="en-CA" sz="2400" i="1">
                        <a:latin typeface="Cambria Math" panose="02040503050406030204" pitchFamily="18" charset="0"/>
                      </a:rPr>
                      <m:t>𝜇</m:t>
                    </m:r>
                    <m:d>
                      <m:dPr>
                        <m:ctrlPr>
                          <a:rPr lang="en-US" altLang="zh-CN" sz="2400" i="1">
                            <a:latin typeface="Cambria Math" panose="02040503050406030204" pitchFamily="18" charset="0"/>
                          </a:rPr>
                        </m:ctrlPr>
                      </m:dPr>
                      <m:e>
                        <m:r>
                          <a:rPr lang="en-CA" altLang="zh-CN" sz="2400" i="1">
                            <a:latin typeface="Cambria Math" panose="02040503050406030204" pitchFamily="18" charset="0"/>
                          </a:rPr>
                          <m:t>𝑥</m:t>
                        </m:r>
                      </m:e>
                    </m:d>
                    <m:r>
                      <a:rPr lang="en-CA" altLang="zh-CN" sz="2400" i="1">
                        <a:latin typeface="Cambria Math" panose="02040503050406030204" pitchFamily="18" charset="0"/>
                      </a:rPr>
                      <m:t>=</m:t>
                    </m:r>
                    <m:r>
                      <a:rPr lang="zh-CN" altLang="en-CA" sz="2400" i="1">
                        <a:latin typeface="Cambria Math" panose="02040503050406030204" pitchFamily="18" charset="0"/>
                      </a:rPr>
                      <m:t>𝜎</m:t>
                    </m:r>
                    <m:rad>
                      <m:radPr>
                        <m:degHide m:val="on"/>
                        <m:ctrlPr>
                          <a:rPr lang="zh-CN" altLang="en-US" sz="2400" i="1">
                            <a:latin typeface="Cambria Math" panose="02040503050406030204" pitchFamily="18" charset="0"/>
                          </a:rPr>
                        </m:ctrlPr>
                      </m:radPr>
                      <m:deg/>
                      <m:e>
                        <m:f>
                          <m:fPr>
                            <m:ctrlPr>
                              <a:rPr lang="en-US" altLang="zh-CN" sz="2400" i="1">
                                <a:latin typeface="Cambria Math" panose="02040503050406030204" pitchFamily="18" charset="0"/>
                              </a:rPr>
                            </m:ctrlPr>
                          </m:fPr>
                          <m:num>
                            <m:r>
                              <a:rPr lang="zh-CN" altLang="en-US" sz="2400" i="1">
                                <a:latin typeface="Cambria Math" panose="02040503050406030204" pitchFamily="18" charset="0"/>
                              </a:rPr>
                              <m:t>𝜋</m:t>
                            </m:r>
                          </m:num>
                          <m:den>
                            <m:r>
                              <a:rPr lang="en-CA" altLang="zh-CN" sz="2400" i="1">
                                <a:latin typeface="Cambria Math" panose="02040503050406030204" pitchFamily="18" charset="0"/>
                              </a:rPr>
                              <m:t>2</m:t>
                            </m:r>
                          </m:den>
                        </m:f>
                      </m:e>
                    </m:rad>
                  </m:oMath>
                </a14:m>
                <a:endParaRPr lang="en-CA" altLang="zh-CN" sz="2400" dirty="0"/>
              </a:p>
              <a:p>
                <a:r>
                  <a:rPr lang="en-CA" altLang="zh-CN" sz="2000" dirty="0"/>
                  <a:t>The generation of Rayleigh-Distributed samples is given from the following equation, </a:t>
                </a:r>
                <a14:m>
                  <m:oMath xmlns:m="http://schemas.openxmlformats.org/officeDocument/2006/math">
                    <m:r>
                      <a:rPr lang="en-CA" altLang="zh-CN" sz="2000" i="1">
                        <a:latin typeface="Cambria Math" panose="02040503050406030204" pitchFamily="18" charset="0"/>
                      </a:rPr>
                      <m:t>𝒙</m:t>
                    </m:r>
                    <m:r>
                      <a:rPr lang="en-CA" altLang="zh-CN" sz="2000" i="1">
                        <a:latin typeface="Cambria Math" panose="02040503050406030204" pitchFamily="18" charset="0"/>
                      </a:rPr>
                      <m:t>=</m:t>
                    </m:r>
                    <m:r>
                      <a:rPr lang="zh-CN" altLang="en-CA" sz="2000" i="1">
                        <a:latin typeface="Cambria Math" panose="02040503050406030204" pitchFamily="18" charset="0"/>
                      </a:rPr>
                      <m:t>𝝈</m:t>
                    </m:r>
                    <m:rad>
                      <m:radPr>
                        <m:degHide m:val="on"/>
                        <m:ctrlPr>
                          <a:rPr lang="zh-CN" altLang="en-US" sz="2000" i="1">
                            <a:latin typeface="Cambria Math" panose="02040503050406030204" pitchFamily="18" charset="0"/>
                          </a:rPr>
                        </m:ctrlPr>
                      </m:radPr>
                      <m:deg/>
                      <m:e>
                        <m:r>
                          <a:rPr lang="en-CA" altLang="zh-CN" sz="2000" i="1">
                            <a:latin typeface="Cambria Math" panose="02040503050406030204" pitchFamily="18" charset="0"/>
                          </a:rPr>
                          <m:t>−</m:t>
                        </m:r>
                        <m:r>
                          <a:rPr lang="en-CA" altLang="zh-CN" sz="2000" i="1">
                            <a:latin typeface="Cambria Math" panose="02040503050406030204" pitchFamily="18" charset="0"/>
                          </a:rPr>
                          <m:t>𝟐</m:t>
                        </m:r>
                        <m:func>
                          <m:funcPr>
                            <m:ctrlPr>
                              <a:rPr lang="en-CA" altLang="zh-CN" sz="2000" i="1">
                                <a:latin typeface="Cambria Math" panose="02040503050406030204" pitchFamily="18" charset="0"/>
                              </a:rPr>
                            </m:ctrlPr>
                          </m:funcPr>
                          <m:fName>
                            <m:r>
                              <m:rPr>
                                <m:sty m:val="p"/>
                              </m:rPr>
                              <a:rPr lang="en-CA" altLang="zh-CN" sz="2000" b="0">
                                <a:latin typeface="Cambria Math" panose="02040503050406030204" pitchFamily="18" charset="0"/>
                              </a:rPr>
                              <m:t>ln</m:t>
                            </m:r>
                          </m:fName>
                          <m:e>
                            <m:r>
                              <a:rPr lang="en-CA" altLang="zh-CN" sz="2000" i="1">
                                <a:latin typeface="Cambria Math" panose="02040503050406030204" pitchFamily="18" charset="0"/>
                              </a:rPr>
                              <m:t>𝑼</m:t>
                            </m:r>
                          </m:e>
                        </m:func>
                      </m:e>
                    </m:rad>
                  </m:oMath>
                </a14:m>
                <a:r>
                  <a:rPr lang="en-CA" altLang="zh-CN" sz="2000" dirty="0"/>
                  <a:t>, where </a:t>
                </a:r>
                <a:r>
                  <a:rPr lang="en-CA" altLang="zh-CN" sz="2000" i="1" dirty="0"/>
                  <a:t>U</a:t>
                </a:r>
                <a:r>
                  <a:rPr lang="en-CA" altLang="zh-CN" sz="2000" dirty="0"/>
                  <a:t> is Uniformly-Distributed between 0 and 1.</a:t>
                </a:r>
              </a:p>
              <a:p>
                <a:r>
                  <a:rPr lang="en-CA" altLang="zh-CN" sz="2000" dirty="0"/>
                  <a:t>Hence, we can have the following relation, </a:t>
                </a:r>
                <a14:m>
                  <m:oMath xmlns:m="http://schemas.openxmlformats.org/officeDocument/2006/math">
                    <m:r>
                      <a:rPr lang="en-CA" altLang="zh-CN" sz="1800" i="1">
                        <a:latin typeface="Cambria Math" panose="02040503050406030204" pitchFamily="18" charset="0"/>
                      </a:rPr>
                      <m:t>𝑼</m:t>
                    </m:r>
                    <m:r>
                      <a:rPr lang="en-CA" altLang="zh-CN" sz="1800" i="1">
                        <a:latin typeface="Cambria Math" panose="02040503050406030204" pitchFamily="18" charset="0"/>
                      </a:rPr>
                      <m:t>=</m:t>
                    </m:r>
                    <m:sSup>
                      <m:sSupPr>
                        <m:ctrlPr>
                          <a:rPr lang="en-CA" altLang="zh-CN" sz="2000" i="1" dirty="0">
                            <a:latin typeface="Cambria Math" panose="02040503050406030204" pitchFamily="18" charset="0"/>
                          </a:rPr>
                        </m:ctrlPr>
                      </m:sSupPr>
                      <m:e>
                        <m:r>
                          <a:rPr lang="en-CA" altLang="zh-CN" sz="2000" b="0" i="1" dirty="0">
                            <a:latin typeface="Cambria Math" panose="02040503050406030204" pitchFamily="18" charset="0"/>
                          </a:rPr>
                          <m:t>𝑒</m:t>
                        </m:r>
                      </m:e>
                      <m:sup>
                        <m:r>
                          <a:rPr lang="en-CA" altLang="zh-CN" sz="2000" b="0" i="1" dirty="0">
                            <a:latin typeface="Cambria Math" panose="02040503050406030204" pitchFamily="18" charset="0"/>
                          </a:rPr>
                          <m:t>−</m:t>
                        </m:r>
                        <m:sSup>
                          <m:sSupPr>
                            <m:ctrlPr>
                              <a:rPr lang="en-CA" altLang="zh-CN" sz="2000" b="0" i="1" dirty="0">
                                <a:latin typeface="Cambria Math" panose="02040503050406030204" pitchFamily="18" charset="0"/>
                              </a:rPr>
                            </m:ctrlPr>
                          </m:sSupPr>
                          <m:e>
                            <m:r>
                              <a:rPr lang="en-CA" altLang="zh-CN" sz="2000" b="0" i="1" dirty="0">
                                <a:latin typeface="Cambria Math" panose="02040503050406030204" pitchFamily="18" charset="0"/>
                              </a:rPr>
                              <m:t>𝑥</m:t>
                            </m:r>
                          </m:e>
                          <m:sup>
                            <m:r>
                              <a:rPr lang="en-CA" altLang="zh-CN" sz="2000" b="0" i="1" dirty="0">
                                <a:latin typeface="Cambria Math" panose="02040503050406030204" pitchFamily="18" charset="0"/>
                              </a:rPr>
                              <m:t>2</m:t>
                            </m:r>
                          </m:sup>
                        </m:sSup>
                        <m:r>
                          <a:rPr lang="en-CA" altLang="zh-CN" sz="2000" b="0" i="1" dirty="0">
                            <a:latin typeface="Cambria Math" panose="02040503050406030204" pitchFamily="18" charset="0"/>
                          </a:rPr>
                          <m:t>/</m:t>
                        </m:r>
                        <m:d>
                          <m:dPr>
                            <m:ctrlPr>
                              <a:rPr lang="en-CA" altLang="zh-CN" sz="2000" b="0" i="1" dirty="0">
                                <a:latin typeface="Cambria Math" panose="02040503050406030204" pitchFamily="18" charset="0"/>
                              </a:rPr>
                            </m:ctrlPr>
                          </m:dPr>
                          <m:e>
                            <m:r>
                              <a:rPr lang="en-CA" altLang="zh-CN" sz="2000" b="0" i="1" dirty="0">
                                <a:latin typeface="Cambria Math" panose="02040503050406030204" pitchFamily="18" charset="0"/>
                              </a:rPr>
                              <m:t>2</m:t>
                            </m:r>
                            <m:sSup>
                              <m:sSupPr>
                                <m:ctrlPr>
                                  <a:rPr lang="en-CA" altLang="zh-CN" sz="2000" b="0" i="1" dirty="0">
                                    <a:latin typeface="Cambria Math" panose="02040503050406030204" pitchFamily="18" charset="0"/>
                                  </a:rPr>
                                </m:ctrlPr>
                              </m:sSupPr>
                              <m:e>
                                <m:r>
                                  <a:rPr lang="zh-CN" altLang="en-CA" sz="2000" b="0" i="1" dirty="0">
                                    <a:latin typeface="Cambria Math" panose="02040503050406030204" pitchFamily="18" charset="0"/>
                                  </a:rPr>
                                  <m:t>𝜎</m:t>
                                </m:r>
                              </m:e>
                              <m:sup>
                                <m:r>
                                  <a:rPr lang="en-CA" altLang="zh-CN" sz="2000" b="0" i="1" dirty="0">
                                    <a:latin typeface="Cambria Math" panose="02040503050406030204" pitchFamily="18" charset="0"/>
                                  </a:rPr>
                                  <m:t>2</m:t>
                                </m:r>
                              </m:sup>
                            </m:sSup>
                          </m:e>
                        </m:d>
                      </m:sup>
                    </m:sSup>
                  </m:oMath>
                </a14:m>
                <a:r>
                  <a:rPr lang="zh-CN" altLang="en-US" sz="2000" dirty="0"/>
                  <a:t> </a:t>
                </a:r>
                <a:r>
                  <a:rPr lang="en-CA" altLang="zh-CN" sz="2000" dirty="0"/>
                  <a:t>to convert the Rayleigh samples into the Uniform samples with the range between 0 and 1</a:t>
                </a:r>
                <a:endParaRPr lang="zh-CN" alt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65334" y="1447800"/>
                <a:ext cx="8673865" cy="4343400"/>
              </a:xfrm>
              <a:blipFill rotWithShape="0">
                <a:blip r:embed="rId2"/>
                <a:stretch>
                  <a:fillRect l="-562" t="-843" r="-1195" b="-9691"/>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357551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984" y="685800"/>
            <a:ext cx="9042816" cy="687387"/>
          </a:xfrm>
        </p:spPr>
        <p:txBody>
          <a:bodyPr/>
          <a:lstStyle/>
          <a:p>
            <a:r>
              <a:rPr lang="en-CA" altLang="zh-CN" sz="2500" dirty="0">
                <a:solidFill>
                  <a:srgbClr val="000000"/>
                </a:solidFill>
              </a:rPr>
              <a:t>Histogram per OFDM Symbol of Measured CFR (Magnitude) :</a:t>
            </a:r>
            <a:br>
              <a:rPr lang="en-CA" altLang="zh-CN" sz="2500" dirty="0">
                <a:solidFill>
                  <a:srgbClr val="000000"/>
                </a:solidFill>
              </a:rPr>
            </a:br>
            <a:r>
              <a:rPr lang="en-CA" altLang="zh-CN" sz="1800" dirty="0">
                <a:solidFill>
                  <a:srgbClr val="000000"/>
                </a:solidFill>
              </a:rPr>
              <a:t>4 PPDUs are plotted below, but similar trend for all the tested PPDUs with IEEE Chan D </a:t>
            </a:r>
            <a:endParaRPr lang="zh-CN" altLang="en-US" sz="1800" dirty="0"/>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4</a:t>
            </a:fld>
            <a:endParaRPr lang="en-US" altLang="ko-KR"/>
          </a:p>
        </p:txBody>
      </p:sp>
      <p:pic>
        <p:nvPicPr>
          <p:cNvPr id="9" name="Content Placeholder 8"/>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152400" y="1449386"/>
            <a:ext cx="8915400" cy="4875213"/>
          </a:xfrm>
        </p:spPr>
      </p:pic>
    </p:spTree>
    <p:extLst>
      <p:ext uri="{BB962C8B-B14F-4D97-AF65-F5344CB8AC3E}">
        <p14:creationId xmlns:p14="http://schemas.microsoft.com/office/powerpoint/2010/main" val="2302775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5</a:t>
            </a:fld>
            <a:endParaRPr lang="en-US" altLang="ko-KR"/>
          </a:p>
        </p:txBody>
      </p:sp>
      <p:sp>
        <p:nvSpPr>
          <p:cNvPr id="7" name="Title 1"/>
          <p:cNvSpPr>
            <a:spLocks noGrp="1"/>
          </p:cNvSpPr>
          <p:nvPr>
            <p:ph type="title"/>
          </p:nvPr>
        </p:nvSpPr>
        <p:spPr>
          <a:xfrm>
            <a:off x="685800" y="533400"/>
            <a:ext cx="7772400" cy="517160"/>
          </a:xfrm>
        </p:spPr>
        <p:txBody>
          <a:bodyPr/>
          <a:lstStyle/>
          <a:p>
            <a:r>
              <a:rPr lang="en-CA" altLang="zh-CN" dirty="0">
                <a:solidFill>
                  <a:srgbClr val="000000"/>
                </a:solidFill>
              </a:rPr>
              <a:t>Quantization for the Magnitudes of CSI</a:t>
            </a:r>
            <a:endParaRPr lang="en-US" sz="2400" dirty="0" smtClean="0"/>
          </a:p>
        </p:txBody>
      </p:sp>
      <mc:AlternateContent xmlns:mc="http://schemas.openxmlformats.org/markup-compatibility/2006" xmlns:a14="http://schemas.microsoft.com/office/drawing/2010/main">
        <mc:Choice Requires="a14">
          <p:sp>
            <p:nvSpPr>
              <p:cNvPr id="14" name="Content Placeholder 2"/>
              <p:cNvSpPr>
                <a:spLocks noGrp="1"/>
              </p:cNvSpPr>
              <p:nvPr>
                <p:ph idx="1"/>
              </p:nvPr>
            </p:nvSpPr>
            <p:spPr>
              <a:xfrm>
                <a:off x="29980" y="1021830"/>
                <a:ext cx="9067800" cy="5105400"/>
              </a:xfrm>
            </p:spPr>
            <p:txBody>
              <a:bodyPr/>
              <a:lstStyle/>
              <a:p>
                <a:r>
                  <a:rPr lang="en-CA" altLang="zh-CN" sz="2000" dirty="0" smtClean="0">
                    <a:solidFill>
                      <a:srgbClr val="FF0000"/>
                    </a:solidFill>
                  </a:rPr>
                  <a:t>First of all</a:t>
                </a:r>
                <a:r>
                  <a:rPr lang="en-CA" altLang="zh-CN" sz="2000" dirty="0" smtClean="0">
                    <a:solidFill>
                      <a:schemeClr val="tx1"/>
                    </a:solidFill>
                  </a:rPr>
                  <a:t>, we take the average over an OFDM symbol for the magnitude samples from each measured CSI per sub-carrier</a:t>
                </a:r>
              </a:p>
              <a:p>
                <a:r>
                  <a:rPr lang="en-CA" altLang="zh-CN" sz="2000" dirty="0" smtClean="0">
                    <a:solidFill>
                      <a:srgbClr val="FF0000"/>
                    </a:solidFill>
                  </a:rPr>
                  <a:t>Second</a:t>
                </a:r>
                <a:r>
                  <a:rPr lang="en-CA" altLang="zh-CN" sz="2000" dirty="0" smtClean="0">
                    <a:solidFill>
                      <a:schemeClr val="tx1"/>
                    </a:solidFill>
                  </a:rPr>
                  <a:t>, we can obtain the scaling factor (</a:t>
                </a:r>
                <a14:m>
                  <m:oMath xmlns:m="http://schemas.openxmlformats.org/officeDocument/2006/math">
                    <m:r>
                      <a:rPr lang="zh-CN" altLang="en-CA" sz="2000" b="0" i="1">
                        <a:solidFill>
                          <a:schemeClr val="tx1"/>
                        </a:solidFill>
                        <a:latin typeface="Cambria Math" panose="02040503050406030204" pitchFamily="18" charset="0"/>
                      </a:rPr>
                      <m:t>𝜎</m:t>
                    </m:r>
                  </m:oMath>
                </a14:m>
                <a:r>
                  <a:rPr lang="en-CA" altLang="zh-CN" sz="2000" dirty="0" smtClean="0">
                    <a:solidFill>
                      <a:schemeClr val="tx1"/>
                    </a:solidFill>
                  </a:rPr>
                  <a:t>) from the  following equation, </a:t>
                </a:r>
                <a14:m>
                  <m:oMath xmlns:m="http://schemas.openxmlformats.org/officeDocument/2006/math">
                    <m:f>
                      <m:fPr>
                        <m:ctrlPr>
                          <a:rPr lang="en-US" altLang="zh-CN" sz="2000" i="1" smtClean="0">
                            <a:solidFill>
                              <a:schemeClr val="tx1"/>
                            </a:solidFill>
                            <a:latin typeface="Cambria Math" panose="02040503050406030204" pitchFamily="18" charset="0"/>
                          </a:rPr>
                        </m:ctrlPr>
                      </m:fPr>
                      <m:num>
                        <m:r>
                          <a:rPr lang="zh-CN" altLang="en-CA" sz="2000" i="1">
                            <a:solidFill>
                              <a:schemeClr val="tx1"/>
                            </a:solidFill>
                            <a:latin typeface="Cambria Math" panose="02040503050406030204" pitchFamily="18" charset="0"/>
                          </a:rPr>
                          <m:t>𝝁</m:t>
                        </m:r>
                        <m:d>
                          <m:dPr>
                            <m:ctrlPr>
                              <a:rPr lang="en-US" altLang="zh-CN" sz="2000" i="1">
                                <a:solidFill>
                                  <a:schemeClr val="tx1"/>
                                </a:solidFill>
                                <a:latin typeface="Cambria Math" panose="02040503050406030204" pitchFamily="18" charset="0"/>
                              </a:rPr>
                            </m:ctrlPr>
                          </m:dPr>
                          <m:e>
                            <m:r>
                              <a:rPr lang="en-CA" altLang="zh-CN" sz="2000" i="1">
                                <a:solidFill>
                                  <a:schemeClr val="tx1"/>
                                </a:solidFill>
                                <a:latin typeface="Cambria Math" panose="02040503050406030204" pitchFamily="18" charset="0"/>
                              </a:rPr>
                              <m:t>𝒙</m:t>
                            </m:r>
                          </m:e>
                        </m:d>
                      </m:num>
                      <m:den>
                        <m:rad>
                          <m:radPr>
                            <m:degHide m:val="on"/>
                            <m:ctrlPr>
                              <a:rPr lang="en-CA" altLang="zh-CN" sz="2000" i="1" dirty="0">
                                <a:solidFill>
                                  <a:schemeClr val="tx1"/>
                                </a:solidFill>
                                <a:latin typeface="Cambria Math" panose="02040503050406030204" pitchFamily="18" charset="0"/>
                              </a:rPr>
                            </m:ctrlPr>
                          </m:radPr>
                          <m:deg/>
                          <m:e>
                            <m:r>
                              <a:rPr lang="zh-CN" altLang="en-CA" sz="2000" i="1" dirty="0">
                                <a:solidFill>
                                  <a:schemeClr val="tx1"/>
                                </a:solidFill>
                                <a:latin typeface="Cambria Math" panose="02040503050406030204" pitchFamily="18" charset="0"/>
                              </a:rPr>
                              <m:t>𝝅</m:t>
                            </m:r>
                            <m:r>
                              <a:rPr lang="en-CA" altLang="zh-CN" sz="2000" i="1" dirty="0">
                                <a:solidFill>
                                  <a:schemeClr val="tx1"/>
                                </a:solidFill>
                                <a:latin typeface="Cambria Math" panose="02040503050406030204" pitchFamily="18" charset="0"/>
                              </a:rPr>
                              <m:t>/</m:t>
                            </m:r>
                            <m:r>
                              <a:rPr lang="en-CA" altLang="zh-CN" sz="2000" i="1" dirty="0">
                                <a:solidFill>
                                  <a:schemeClr val="tx1"/>
                                </a:solidFill>
                                <a:latin typeface="Cambria Math" panose="02040503050406030204" pitchFamily="18" charset="0"/>
                              </a:rPr>
                              <m:t>𝟐</m:t>
                            </m:r>
                          </m:e>
                        </m:rad>
                      </m:den>
                    </m:f>
                  </m:oMath>
                </a14:m>
                <a:r>
                  <a:rPr lang="zh-CN" altLang="en-US" sz="2000" dirty="0" smtClean="0">
                    <a:solidFill>
                      <a:schemeClr val="tx1"/>
                    </a:solidFill>
                  </a:rPr>
                  <a:t> </a:t>
                </a:r>
                <a:r>
                  <a:rPr lang="en-CA" altLang="zh-CN" sz="2000" dirty="0" smtClean="0">
                    <a:solidFill>
                      <a:schemeClr val="tx1"/>
                    </a:solidFill>
                  </a:rPr>
                  <a:t>where</a:t>
                </a:r>
                <a14:m>
                  <m:oMath xmlns:m="http://schemas.openxmlformats.org/officeDocument/2006/math">
                    <m:r>
                      <a:rPr lang="en-CA" altLang="zh-CN" sz="2000" b="1" i="0" smtClean="0">
                        <a:solidFill>
                          <a:schemeClr val="tx1"/>
                        </a:solidFill>
                        <a:latin typeface="Cambria Math" panose="02040503050406030204" pitchFamily="18" charset="0"/>
                      </a:rPr>
                      <m:t> </m:t>
                    </m:r>
                    <m:r>
                      <a:rPr lang="zh-CN" altLang="en-CA" sz="2000" i="1">
                        <a:solidFill>
                          <a:schemeClr val="tx1"/>
                        </a:solidFill>
                        <a:latin typeface="Cambria Math" panose="02040503050406030204" pitchFamily="18" charset="0"/>
                      </a:rPr>
                      <m:t>𝜇</m:t>
                    </m:r>
                    <m:d>
                      <m:dPr>
                        <m:ctrlPr>
                          <a:rPr lang="en-US" altLang="zh-CN" sz="2000" i="1">
                            <a:solidFill>
                              <a:schemeClr val="tx1"/>
                            </a:solidFill>
                            <a:latin typeface="Cambria Math" panose="02040503050406030204" pitchFamily="18" charset="0"/>
                          </a:rPr>
                        </m:ctrlPr>
                      </m:dPr>
                      <m:e>
                        <m:r>
                          <a:rPr lang="en-CA" altLang="zh-CN" sz="2000" b="0" i="1">
                            <a:solidFill>
                              <a:schemeClr val="tx1"/>
                            </a:solidFill>
                            <a:latin typeface="Cambria Math" panose="02040503050406030204" pitchFamily="18" charset="0"/>
                          </a:rPr>
                          <m:t>𝑥</m:t>
                        </m:r>
                      </m:e>
                    </m:d>
                  </m:oMath>
                </a14:m>
                <a:r>
                  <a:rPr lang="en-CA" altLang="zh-CN" sz="2000" dirty="0" smtClean="0">
                    <a:solidFill>
                      <a:schemeClr val="tx1"/>
                    </a:solidFill>
                  </a:rPr>
                  <a:t> is the average obtained at the First step </a:t>
                </a:r>
              </a:p>
              <a:p>
                <a:pPr lvl="1"/>
                <a:r>
                  <a:rPr lang="en-CA" altLang="zh-CN" sz="1600" dirty="0" smtClean="0"/>
                  <a:t>If the scaling factor is greater than 16, the channel normalization should be taking place before converting the CFR into the magnitude and phase</a:t>
                </a:r>
                <a:endParaRPr lang="en-CA" altLang="zh-CN" sz="1600" dirty="0" smtClean="0">
                  <a:solidFill>
                    <a:schemeClr val="tx1"/>
                  </a:solidFill>
                </a:endParaRPr>
              </a:p>
              <a:p>
                <a:r>
                  <a:rPr lang="en-CA" altLang="zh-CN" sz="2000" dirty="0" smtClean="0">
                    <a:solidFill>
                      <a:srgbClr val="FF0000"/>
                    </a:solidFill>
                  </a:rPr>
                  <a:t>Third</a:t>
                </a:r>
                <a:r>
                  <a:rPr lang="en-CA" altLang="zh-CN" sz="2000" dirty="0" smtClean="0">
                    <a:solidFill>
                      <a:schemeClr val="tx1"/>
                    </a:solidFill>
                  </a:rPr>
                  <a:t>, we convert the magnitude samples of an OFDM symbol to the uniformly-distributed samples ranged between 0 and 1 according to the following equation, </a:t>
                </a:r>
                <a14:m>
                  <m:oMath xmlns:m="http://schemas.openxmlformats.org/officeDocument/2006/math">
                    <m:r>
                      <a:rPr lang="en-CA" altLang="zh-CN" sz="2000" i="1">
                        <a:solidFill>
                          <a:schemeClr val="tx1"/>
                        </a:solidFill>
                        <a:latin typeface="Cambria Math" panose="02040503050406030204" pitchFamily="18" charset="0"/>
                      </a:rPr>
                      <m:t>𝑼</m:t>
                    </m:r>
                    <m:r>
                      <a:rPr lang="en-CA" altLang="zh-CN" sz="2000" i="1">
                        <a:solidFill>
                          <a:schemeClr val="tx1"/>
                        </a:solidFill>
                        <a:latin typeface="Cambria Math" panose="02040503050406030204" pitchFamily="18" charset="0"/>
                      </a:rPr>
                      <m:t>=</m:t>
                    </m:r>
                    <m:sSup>
                      <m:sSupPr>
                        <m:ctrlPr>
                          <a:rPr lang="en-CA" altLang="zh-CN" sz="2000" i="1" dirty="0">
                            <a:solidFill>
                              <a:schemeClr val="tx1"/>
                            </a:solidFill>
                            <a:latin typeface="Cambria Math" panose="02040503050406030204" pitchFamily="18" charset="0"/>
                          </a:rPr>
                        </m:ctrlPr>
                      </m:sSupPr>
                      <m:e>
                        <m:r>
                          <a:rPr lang="en-CA" altLang="zh-CN" sz="2000" b="0" i="1" dirty="0">
                            <a:solidFill>
                              <a:schemeClr val="tx1"/>
                            </a:solidFill>
                            <a:latin typeface="Cambria Math" panose="02040503050406030204" pitchFamily="18" charset="0"/>
                          </a:rPr>
                          <m:t>𝑒</m:t>
                        </m:r>
                      </m:e>
                      <m:sup>
                        <m:r>
                          <a:rPr lang="en-CA" altLang="zh-CN" sz="2000" b="0" i="1" dirty="0">
                            <a:solidFill>
                              <a:schemeClr val="tx1"/>
                            </a:solidFill>
                            <a:latin typeface="Cambria Math" panose="02040503050406030204" pitchFamily="18" charset="0"/>
                          </a:rPr>
                          <m:t>−</m:t>
                        </m:r>
                        <m:sSup>
                          <m:sSupPr>
                            <m:ctrlPr>
                              <a:rPr lang="en-CA" altLang="zh-CN" sz="2000" b="0" i="1" dirty="0">
                                <a:solidFill>
                                  <a:schemeClr val="tx1"/>
                                </a:solidFill>
                                <a:latin typeface="Cambria Math" panose="02040503050406030204" pitchFamily="18" charset="0"/>
                              </a:rPr>
                            </m:ctrlPr>
                          </m:sSupPr>
                          <m:e>
                            <m:r>
                              <a:rPr lang="en-CA" altLang="zh-CN" sz="2000" b="0" i="1" dirty="0">
                                <a:solidFill>
                                  <a:schemeClr val="tx1"/>
                                </a:solidFill>
                                <a:latin typeface="Cambria Math" panose="02040503050406030204" pitchFamily="18" charset="0"/>
                              </a:rPr>
                              <m:t>𝑥</m:t>
                            </m:r>
                          </m:e>
                          <m:sup>
                            <m:r>
                              <a:rPr lang="en-CA" altLang="zh-CN" sz="2000" b="0" i="1" dirty="0">
                                <a:solidFill>
                                  <a:schemeClr val="tx1"/>
                                </a:solidFill>
                                <a:latin typeface="Cambria Math" panose="02040503050406030204" pitchFamily="18" charset="0"/>
                              </a:rPr>
                              <m:t>2</m:t>
                            </m:r>
                          </m:sup>
                        </m:sSup>
                        <m:r>
                          <a:rPr lang="en-CA" altLang="zh-CN" sz="2000" b="0" i="1" dirty="0">
                            <a:solidFill>
                              <a:schemeClr val="tx1"/>
                            </a:solidFill>
                            <a:latin typeface="Cambria Math" panose="02040503050406030204" pitchFamily="18" charset="0"/>
                          </a:rPr>
                          <m:t>/</m:t>
                        </m:r>
                        <m:d>
                          <m:dPr>
                            <m:ctrlPr>
                              <a:rPr lang="en-CA" altLang="zh-CN" sz="2000" b="0" i="1" dirty="0">
                                <a:solidFill>
                                  <a:schemeClr val="tx1"/>
                                </a:solidFill>
                                <a:latin typeface="Cambria Math" panose="02040503050406030204" pitchFamily="18" charset="0"/>
                              </a:rPr>
                            </m:ctrlPr>
                          </m:dPr>
                          <m:e>
                            <m:r>
                              <a:rPr lang="en-CA" altLang="zh-CN" sz="2000" b="0" i="1" dirty="0">
                                <a:solidFill>
                                  <a:schemeClr val="tx1"/>
                                </a:solidFill>
                                <a:latin typeface="Cambria Math" panose="02040503050406030204" pitchFamily="18" charset="0"/>
                              </a:rPr>
                              <m:t>2</m:t>
                            </m:r>
                            <m:sSup>
                              <m:sSupPr>
                                <m:ctrlPr>
                                  <a:rPr lang="en-CA" altLang="zh-CN" sz="2000" b="0" i="1" dirty="0">
                                    <a:solidFill>
                                      <a:schemeClr val="tx1"/>
                                    </a:solidFill>
                                    <a:latin typeface="Cambria Math" panose="02040503050406030204" pitchFamily="18" charset="0"/>
                                  </a:rPr>
                                </m:ctrlPr>
                              </m:sSupPr>
                              <m:e>
                                <m:r>
                                  <a:rPr lang="zh-CN" altLang="en-CA" sz="2000" b="0" i="1" dirty="0">
                                    <a:solidFill>
                                      <a:schemeClr val="tx1"/>
                                    </a:solidFill>
                                    <a:latin typeface="Cambria Math" panose="02040503050406030204" pitchFamily="18" charset="0"/>
                                  </a:rPr>
                                  <m:t>𝜎</m:t>
                                </m:r>
                              </m:e>
                              <m:sup>
                                <m:r>
                                  <a:rPr lang="en-CA" altLang="zh-CN" sz="2000" b="0" i="1" dirty="0">
                                    <a:solidFill>
                                      <a:schemeClr val="tx1"/>
                                    </a:solidFill>
                                    <a:latin typeface="Cambria Math" panose="02040503050406030204" pitchFamily="18" charset="0"/>
                                  </a:rPr>
                                  <m:t>2</m:t>
                                </m:r>
                              </m:sup>
                            </m:sSup>
                          </m:e>
                        </m:d>
                      </m:sup>
                    </m:sSup>
                  </m:oMath>
                </a14:m>
                <a:r>
                  <a:rPr lang="en-CA" altLang="zh-CN" sz="2000" dirty="0" smtClean="0">
                    <a:solidFill>
                      <a:schemeClr val="tx1"/>
                    </a:solidFill>
                  </a:rPr>
                  <a:t> where </a:t>
                </a:r>
                <a:r>
                  <a:rPr lang="en-CA" altLang="zh-CN" sz="2000" i="1" dirty="0" smtClean="0">
                    <a:solidFill>
                      <a:schemeClr val="tx1"/>
                    </a:solidFill>
                  </a:rPr>
                  <a:t>x</a:t>
                </a:r>
                <a:r>
                  <a:rPr lang="en-CA" altLang="zh-CN" sz="2000" dirty="0" smtClean="0">
                    <a:solidFill>
                      <a:schemeClr val="tx1"/>
                    </a:solidFill>
                  </a:rPr>
                  <a:t> is the magnitude samples,</a:t>
                </a:r>
                <a14:m>
                  <m:oMath xmlns:m="http://schemas.openxmlformats.org/officeDocument/2006/math">
                    <m:r>
                      <a:rPr lang="en-CA" altLang="zh-CN" sz="2000" b="1" i="0" smtClean="0">
                        <a:solidFill>
                          <a:schemeClr val="tx1"/>
                        </a:solidFill>
                        <a:latin typeface="Cambria Math" panose="02040503050406030204" pitchFamily="18" charset="0"/>
                      </a:rPr>
                      <m:t>  </m:t>
                    </m:r>
                    <m:r>
                      <a:rPr lang="en-CA" altLang="zh-CN" sz="2000" b="0" i="1" smtClean="0">
                        <a:solidFill>
                          <a:schemeClr val="tx1"/>
                        </a:solidFill>
                        <a:latin typeface="Cambria Math" panose="02040503050406030204" pitchFamily="18" charset="0"/>
                      </a:rPr>
                      <m:t> </m:t>
                    </m:r>
                    <m:r>
                      <a:rPr lang="zh-CN" altLang="en-CA" sz="2000" b="0" i="1">
                        <a:solidFill>
                          <a:schemeClr val="tx1"/>
                        </a:solidFill>
                        <a:latin typeface="Cambria Math" panose="02040503050406030204" pitchFamily="18" charset="0"/>
                      </a:rPr>
                      <m:t>𝜎</m:t>
                    </m:r>
                  </m:oMath>
                </a14:m>
                <a:r>
                  <a:rPr lang="en-CA" altLang="zh-CN" sz="2000" dirty="0" smtClean="0">
                    <a:solidFill>
                      <a:schemeClr val="tx1"/>
                    </a:solidFill>
                  </a:rPr>
                  <a:t> is the scaling factor obtained at the Second step and </a:t>
                </a:r>
                <a:r>
                  <a:rPr lang="en-CA" altLang="zh-CN" sz="2000" i="1" dirty="0" smtClean="0">
                    <a:solidFill>
                      <a:schemeClr val="tx1"/>
                    </a:solidFill>
                  </a:rPr>
                  <a:t>U</a:t>
                </a:r>
                <a:r>
                  <a:rPr lang="en-CA" altLang="zh-CN" sz="2000" dirty="0" smtClean="0">
                    <a:solidFill>
                      <a:schemeClr val="tx1"/>
                    </a:solidFill>
                  </a:rPr>
                  <a:t> is the converted samples  </a:t>
                </a:r>
              </a:p>
              <a:p>
                <a:r>
                  <a:rPr lang="en-CA" altLang="zh-CN" sz="2000" dirty="0" smtClean="0">
                    <a:solidFill>
                      <a:srgbClr val="FF0000"/>
                    </a:solidFill>
                  </a:rPr>
                  <a:t>Once we obtain the </a:t>
                </a:r>
                <a:r>
                  <a:rPr lang="en-CA" altLang="zh-CN" sz="2000" dirty="0">
                    <a:solidFill>
                      <a:srgbClr val="FF0000"/>
                    </a:solidFill>
                  </a:rPr>
                  <a:t>uniformly-distributed samples </a:t>
                </a:r>
                <a:r>
                  <a:rPr lang="en-CA" altLang="zh-CN" sz="2000" i="1" dirty="0" smtClean="0">
                    <a:solidFill>
                      <a:srgbClr val="FF0000"/>
                    </a:solidFill>
                  </a:rPr>
                  <a:t>U</a:t>
                </a:r>
                <a:r>
                  <a:rPr lang="en-CA" altLang="zh-CN" sz="2000" i="1" dirty="0" smtClean="0">
                    <a:solidFill>
                      <a:schemeClr val="tx1"/>
                    </a:solidFill>
                  </a:rPr>
                  <a:t> </a:t>
                </a:r>
                <a:r>
                  <a:rPr lang="en-CA" altLang="zh-CN" sz="2000" dirty="0" smtClean="0">
                    <a:solidFill>
                      <a:schemeClr val="tx1"/>
                    </a:solidFill>
                  </a:rPr>
                  <a:t>, we can now apply the TCQ to the </a:t>
                </a:r>
                <a:r>
                  <a:rPr lang="en-CA" altLang="zh-CN" sz="2000" i="1" dirty="0" smtClean="0">
                    <a:solidFill>
                      <a:schemeClr val="tx1"/>
                    </a:solidFill>
                  </a:rPr>
                  <a:t>U</a:t>
                </a:r>
                <a:r>
                  <a:rPr lang="en-CA" altLang="zh-CN" sz="2000" dirty="0" smtClean="0">
                    <a:solidFill>
                      <a:schemeClr val="tx1"/>
                    </a:solidFill>
                  </a:rPr>
                  <a:t> ranged between 0 and 1. We feedback the TCQ outputs and</a:t>
                </a:r>
                <a14:m>
                  <m:oMath xmlns:m="http://schemas.openxmlformats.org/officeDocument/2006/math">
                    <m:r>
                      <a:rPr lang="en-CA" altLang="zh-CN" sz="2000" b="1" i="0" smtClean="0">
                        <a:solidFill>
                          <a:schemeClr val="tx1"/>
                        </a:solidFill>
                        <a:latin typeface="Cambria Math" panose="02040503050406030204" pitchFamily="18" charset="0"/>
                      </a:rPr>
                      <m:t> </m:t>
                    </m:r>
                    <m:r>
                      <a:rPr lang="zh-CN" altLang="en-CA" sz="2000" b="0" i="1">
                        <a:solidFill>
                          <a:schemeClr val="tx1"/>
                        </a:solidFill>
                        <a:latin typeface="Cambria Math" panose="02040503050406030204" pitchFamily="18" charset="0"/>
                      </a:rPr>
                      <m:t>𝜎</m:t>
                    </m:r>
                  </m:oMath>
                </a14:m>
                <a:r>
                  <a:rPr lang="zh-CN" altLang="en-US" sz="2000" dirty="0" smtClean="0">
                    <a:solidFill>
                      <a:schemeClr val="tx1"/>
                    </a:solidFill>
                  </a:rPr>
                  <a:t> </a:t>
                </a:r>
                <a:r>
                  <a:rPr lang="en-CA" altLang="zh-CN" sz="2000" dirty="0" smtClean="0">
                    <a:solidFill>
                      <a:schemeClr val="tx1"/>
                    </a:solidFill>
                  </a:rPr>
                  <a:t>to the Initiator</a:t>
                </a:r>
              </a:p>
              <a:p>
                <a:r>
                  <a:rPr lang="en-CA" altLang="zh-CN" sz="2000" dirty="0" smtClean="0">
                    <a:solidFill>
                      <a:srgbClr val="0000FF"/>
                    </a:solidFill>
                  </a:rPr>
                  <a:t>The Initiator, first of all, recovers the </a:t>
                </a:r>
                <a:r>
                  <a:rPr lang="en-CA" altLang="zh-CN" sz="2000" i="1" dirty="0" smtClean="0">
                    <a:solidFill>
                      <a:srgbClr val="0000FF"/>
                    </a:solidFill>
                  </a:rPr>
                  <a:t>U</a:t>
                </a:r>
                <a:r>
                  <a:rPr lang="en-CA" altLang="zh-CN" sz="2000" dirty="0" smtClean="0">
                    <a:solidFill>
                      <a:srgbClr val="0000FF"/>
                    </a:solidFill>
                  </a:rPr>
                  <a:t> samples from the fed-back TCQ outputs and convert them to the magnitude samples </a:t>
                </a:r>
                <a:r>
                  <a:rPr lang="en-CA" altLang="zh-CN" sz="2000" i="1" dirty="0" smtClean="0">
                    <a:solidFill>
                      <a:srgbClr val="0000FF"/>
                    </a:solidFill>
                  </a:rPr>
                  <a:t>x</a:t>
                </a:r>
                <a:r>
                  <a:rPr lang="en-CA" altLang="zh-CN" sz="2000" dirty="0" smtClean="0">
                    <a:solidFill>
                      <a:srgbClr val="0000FF"/>
                    </a:solidFill>
                  </a:rPr>
                  <a:t> with the following equation, </a:t>
                </a:r>
                <a14:m>
                  <m:oMath xmlns:m="http://schemas.openxmlformats.org/officeDocument/2006/math">
                    <m:r>
                      <a:rPr lang="en-CA" altLang="zh-CN" sz="2000" i="1">
                        <a:solidFill>
                          <a:srgbClr val="0000FF"/>
                        </a:solidFill>
                        <a:latin typeface="Cambria Math" panose="02040503050406030204" pitchFamily="18" charset="0"/>
                      </a:rPr>
                      <m:t>𝒙</m:t>
                    </m:r>
                    <m:r>
                      <a:rPr lang="en-CA" altLang="zh-CN" sz="2000" i="1">
                        <a:solidFill>
                          <a:srgbClr val="0000FF"/>
                        </a:solidFill>
                        <a:latin typeface="Cambria Math" panose="02040503050406030204" pitchFamily="18" charset="0"/>
                      </a:rPr>
                      <m:t>=</m:t>
                    </m:r>
                    <m:r>
                      <a:rPr lang="zh-CN" altLang="en-CA" sz="2000" i="1">
                        <a:solidFill>
                          <a:srgbClr val="0000FF"/>
                        </a:solidFill>
                        <a:latin typeface="Cambria Math" panose="02040503050406030204" pitchFamily="18" charset="0"/>
                      </a:rPr>
                      <m:t>𝝈</m:t>
                    </m:r>
                    <m:rad>
                      <m:radPr>
                        <m:degHide m:val="on"/>
                        <m:ctrlPr>
                          <a:rPr lang="zh-CN" altLang="en-US" sz="2000" i="1">
                            <a:solidFill>
                              <a:srgbClr val="0000FF"/>
                            </a:solidFill>
                            <a:latin typeface="Cambria Math" panose="02040503050406030204" pitchFamily="18" charset="0"/>
                          </a:rPr>
                        </m:ctrlPr>
                      </m:radPr>
                      <m:deg/>
                      <m:e>
                        <m:r>
                          <a:rPr lang="en-CA" altLang="zh-CN" sz="2000" i="1">
                            <a:solidFill>
                              <a:srgbClr val="0000FF"/>
                            </a:solidFill>
                            <a:latin typeface="Cambria Math" panose="02040503050406030204" pitchFamily="18" charset="0"/>
                          </a:rPr>
                          <m:t>−</m:t>
                        </m:r>
                        <m:r>
                          <a:rPr lang="en-CA" altLang="zh-CN" sz="2000" i="1">
                            <a:solidFill>
                              <a:srgbClr val="0000FF"/>
                            </a:solidFill>
                            <a:latin typeface="Cambria Math" panose="02040503050406030204" pitchFamily="18" charset="0"/>
                          </a:rPr>
                          <m:t>𝟐</m:t>
                        </m:r>
                        <m:func>
                          <m:funcPr>
                            <m:ctrlPr>
                              <a:rPr lang="en-CA" altLang="zh-CN" sz="2000" i="1">
                                <a:solidFill>
                                  <a:srgbClr val="0000FF"/>
                                </a:solidFill>
                                <a:latin typeface="Cambria Math" panose="02040503050406030204" pitchFamily="18" charset="0"/>
                              </a:rPr>
                            </m:ctrlPr>
                          </m:funcPr>
                          <m:fName>
                            <m:r>
                              <m:rPr>
                                <m:sty m:val="p"/>
                              </m:rPr>
                              <a:rPr lang="en-CA" altLang="zh-CN" sz="2000" b="0">
                                <a:solidFill>
                                  <a:srgbClr val="0000FF"/>
                                </a:solidFill>
                                <a:latin typeface="Cambria Math" panose="02040503050406030204" pitchFamily="18" charset="0"/>
                              </a:rPr>
                              <m:t>ln</m:t>
                            </m:r>
                          </m:fName>
                          <m:e>
                            <m:r>
                              <a:rPr lang="en-CA" altLang="zh-CN" sz="2000" i="1">
                                <a:solidFill>
                                  <a:srgbClr val="0000FF"/>
                                </a:solidFill>
                                <a:latin typeface="Cambria Math" panose="02040503050406030204" pitchFamily="18" charset="0"/>
                              </a:rPr>
                              <m:t>𝑼</m:t>
                            </m:r>
                          </m:e>
                        </m:func>
                      </m:e>
                    </m:rad>
                  </m:oMath>
                </a14:m>
                <a:endParaRPr lang="zh-CN" altLang="en-US" sz="2000" dirty="0"/>
              </a:p>
            </p:txBody>
          </p:sp>
        </mc:Choice>
        <mc:Fallback xmlns="">
          <p:sp>
            <p:nvSpPr>
              <p:cNvPr id="14" name="Content Placeholder 2"/>
              <p:cNvSpPr>
                <a:spLocks noGrp="1" noRot="1" noChangeAspect="1" noMove="1" noResize="1" noEditPoints="1" noAdjustHandles="1" noChangeArrowheads="1" noChangeShapeType="1" noTextEdit="1"/>
              </p:cNvSpPr>
              <p:nvPr>
                <p:ph idx="1"/>
              </p:nvPr>
            </p:nvSpPr>
            <p:spPr>
              <a:xfrm>
                <a:off x="29980" y="1021830"/>
                <a:ext cx="9067800" cy="5105400"/>
              </a:xfrm>
              <a:blipFill rotWithShape="0">
                <a:blip r:embed="rId2"/>
                <a:stretch>
                  <a:fillRect l="-538" t="-717" r="-941" b="-9438"/>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144633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91600" cy="914400"/>
          </a:xfrm>
        </p:spPr>
        <p:txBody>
          <a:bodyPr/>
          <a:lstStyle/>
          <a:p>
            <a:r>
              <a:rPr lang="en-CA" altLang="zh-CN" dirty="0">
                <a:solidFill>
                  <a:srgbClr val="000000"/>
                </a:solidFill>
              </a:rPr>
              <a:t>TCQ for uniform-distributed samples </a:t>
            </a:r>
            <a:r>
              <a:rPr lang="en-CA" altLang="zh-CN" i="1" dirty="0">
                <a:solidFill>
                  <a:srgbClr val="000000"/>
                </a:solidFill>
              </a:rPr>
              <a:t>U</a:t>
            </a:r>
            <a:r>
              <a:rPr lang="en-CA" altLang="zh-CN" dirty="0">
                <a:solidFill>
                  <a:srgbClr val="000000"/>
                </a:solidFill>
              </a:rPr>
              <a:t> ranged between 0 and 1</a:t>
            </a:r>
            <a:endParaRPr lang="zh-CN" altLang="en-US" sz="2600" dirty="0"/>
          </a:p>
        </p:txBody>
      </p:sp>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6</a:t>
            </a:fld>
            <a:endParaRPr lang="en-US" altLang="ko-KR"/>
          </a:p>
        </p:txBody>
      </p:sp>
      <p:sp>
        <p:nvSpPr>
          <p:cNvPr id="9" name="Content Placeholder 2"/>
          <p:cNvSpPr>
            <a:spLocks noGrp="1"/>
          </p:cNvSpPr>
          <p:nvPr>
            <p:ph idx="1"/>
          </p:nvPr>
        </p:nvSpPr>
        <p:spPr>
          <a:xfrm>
            <a:off x="152400" y="1812391"/>
            <a:ext cx="8839200" cy="4207409"/>
          </a:xfrm>
        </p:spPr>
        <p:txBody>
          <a:bodyPr/>
          <a:lstStyle/>
          <a:p>
            <a:r>
              <a:rPr lang="en-CA" altLang="zh-CN" sz="1800" dirty="0" smtClean="0"/>
              <a:t>We use the 802.11 BCC Trellis Scheme</a:t>
            </a:r>
          </a:p>
          <a:p>
            <a:endParaRPr lang="en-CA" altLang="zh-CN" sz="1800" dirty="0"/>
          </a:p>
          <a:p>
            <a:endParaRPr lang="en-CA" altLang="zh-CN" sz="1800" dirty="0" smtClean="0"/>
          </a:p>
          <a:p>
            <a:endParaRPr lang="en-CA" altLang="zh-CN" sz="1800" dirty="0"/>
          </a:p>
          <a:p>
            <a:endParaRPr lang="en-CA" altLang="zh-CN" sz="1800" dirty="0" smtClean="0"/>
          </a:p>
          <a:p>
            <a:endParaRPr lang="en-CA" altLang="zh-CN" sz="1800" dirty="0"/>
          </a:p>
          <a:p>
            <a:endParaRPr lang="en-CA" altLang="zh-CN" sz="1800" dirty="0" smtClean="0"/>
          </a:p>
          <a:p>
            <a:endParaRPr lang="en-CA" altLang="zh-CN" sz="1800" dirty="0"/>
          </a:p>
          <a:p>
            <a:endParaRPr lang="en-CA" altLang="zh-CN" sz="1800" dirty="0" smtClean="0"/>
          </a:p>
          <a:p>
            <a:endParaRPr lang="en-CA" altLang="zh-CN" sz="1800" dirty="0" smtClean="0"/>
          </a:p>
          <a:p>
            <a:endParaRPr lang="en-CA" altLang="zh-CN" sz="1800" dirty="0" smtClean="0"/>
          </a:p>
          <a:p>
            <a:r>
              <a:rPr lang="en-CA" altLang="zh-CN" sz="1800" dirty="0" smtClean="0"/>
              <a:t>We use the same Codeword generation method as in Part 1, but just the lower and upper bounds of the source data are changed to 0 and 1</a:t>
            </a:r>
          </a:p>
        </p:txBody>
      </p:sp>
      <p:pic>
        <p:nvPicPr>
          <p:cNvPr id="10" name="Picture 6"/>
          <p:cNvPicPr>
            <a:picLocks noChangeAspect="1" noChangeArrowheads="1"/>
          </p:cNvPicPr>
          <p:nvPr/>
        </p:nvPicPr>
        <p:blipFill>
          <a:blip r:embed="rId3" cstate="print"/>
          <a:srcRect/>
          <a:stretch>
            <a:fillRect/>
          </a:stretch>
        </p:blipFill>
        <p:spPr bwMode="auto">
          <a:xfrm>
            <a:off x="1880956" y="2209800"/>
            <a:ext cx="5229687" cy="2408602"/>
          </a:xfrm>
          <a:prstGeom prst="rect">
            <a:avLst/>
          </a:prstGeom>
          <a:noFill/>
          <a:ln w="9525">
            <a:noFill/>
            <a:miter lim="800000"/>
            <a:headEnd/>
            <a:tailEnd/>
          </a:ln>
        </p:spPr>
      </p:pic>
      <p:sp>
        <p:nvSpPr>
          <p:cNvPr id="11" name="TextBox 3"/>
          <p:cNvSpPr txBox="1">
            <a:spLocks noChangeArrowheads="1"/>
          </p:cNvSpPr>
          <p:nvPr/>
        </p:nvSpPr>
        <p:spPr bwMode="auto">
          <a:xfrm>
            <a:off x="823912" y="4708525"/>
            <a:ext cx="3711575" cy="369888"/>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smtClean="0">
                <a:ln>
                  <a:noFill/>
                </a:ln>
                <a:solidFill>
                  <a:srgbClr val="0000CC"/>
                </a:solidFill>
                <a:effectLst/>
                <a:uLnTx/>
                <a:uFillTx/>
              </a:rPr>
              <a:t>Forward State Transition Function:</a:t>
            </a:r>
          </a:p>
        </p:txBody>
      </p:sp>
      <p:graphicFrame>
        <p:nvGraphicFramePr>
          <p:cNvPr id="12" name="Object 1"/>
          <p:cNvGraphicFramePr>
            <a:graphicFrameLocks noChangeAspect="1"/>
          </p:cNvGraphicFramePr>
          <p:nvPr>
            <p:extLst>
              <p:ext uri="{D42A27DB-BD31-4B8C-83A1-F6EECF244321}">
                <p14:modId xmlns:p14="http://schemas.microsoft.com/office/powerpoint/2010/main" val="3383816320"/>
              </p:ext>
            </p:extLst>
          </p:nvPr>
        </p:nvGraphicFramePr>
        <p:xfrm>
          <a:off x="4541837" y="4632325"/>
          <a:ext cx="3230563" cy="549275"/>
        </p:xfrm>
        <a:graphic>
          <a:graphicData uri="http://schemas.openxmlformats.org/presentationml/2006/ole">
            <mc:AlternateContent xmlns:mc="http://schemas.openxmlformats.org/markup-compatibility/2006">
              <mc:Choice xmlns:v="urn:schemas-microsoft-com:vml" Requires="v">
                <p:oleObj spid="_x0000_s13386" name="Equation" r:id="rId4" imgW="1346040" imgH="228600" progId="Equation.3">
                  <p:embed/>
                </p:oleObj>
              </mc:Choice>
              <mc:Fallback>
                <p:oleObj name="Equation" r:id="rId4" imgW="1346040" imgH="2286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41837" y="4632325"/>
                        <a:ext cx="3230563" cy="549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92431704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8991600" cy="914400"/>
          </a:xfrm>
        </p:spPr>
        <p:txBody>
          <a:bodyPr/>
          <a:lstStyle/>
          <a:p>
            <a:r>
              <a:rPr lang="en-CA" altLang="zh-CN" sz="2600" dirty="0"/>
              <a:t>Codeword Generation</a:t>
            </a:r>
            <a:endParaRPr lang="zh-CN" altLang="en-US" sz="2600"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152400" y="1752600"/>
                <a:ext cx="8839200" cy="2286000"/>
              </a:xfrm>
            </p:spPr>
            <p:txBody>
              <a:bodyPr/>
              <a:lstStyle/>
              <a:p>
                <a:r>
                  <a:rPr lang="en-US" altLang="zh-CN" dirty="0" smtClean="0"/>
                  <a:t>For an </a:t>
                </a:r>
                <a:r>
                  <a:rPr lang="en-US" altLang="zh-CN" i="1" dirty="0" smtClean="0"/>
                  <a:t>n</a:t>
                </a:r>
                <a:r>
                  <a:rPr lang="en-US" altLang="zh-CN" dirty="0" smtClean="0"/>
                  <a:t>-bit TCQ </a:t>
                </a:r>
                <a:r>
                  <a:rPr lang="en-US" altLang="zh-CN" dirty="0" err="1"/>
                  <a:t>quantizer</a:t>
                </a:r>
                <a:r>
                  <a:rPr lang="en-US" altLang="zh-CN" dirty="0"/>
                  <a:t>, the codebook is divided into four sub-codebooks, each with </a:t>
                </a:r>
                <a:r>
                  <a:rPr lang="en-US" altLang="zh-CN" i="1" dirty="0" smtClean="0"/>
                  <a:t>N</a:t>
                </a:r>
                <a:r>
                  <a:rPr lang="en-US" altLang="zh-CN" dirty="0" smtClean="0"/>
                  <a:t>/2 </a:t>
                </a:r>
                <a:r>
                  <a:rPr lang="en-US" altLang="zh-CN" dirty="0" err="1"/>
                  <a:t>codewords</a:t>
                </a:r>
                <a:r>
                  <a:rPr lang="en-US" altLang="zh-CN" dirty="0"/>
                  <a:t>, </a:t>
                </a:r>
                <a:r>
                  <a:rPr lang="en-US" altLang="zh-CN" dirty="0" smtClean="0"/>
                  <a:t>where </a:t>
                </a:r>
                <a:r>
                  <a:rPr lang="en-US" altLang="zh-CN" i="1" dirty="0" smtClean="0"/>
                  <a:t>N</a:t>
                </a:r>
                <a:r>
                  <a:rPr lang="en-US" altLang="zh-CN" dirty="0" smtClean="0"/>
                  <a:t> </a:t>
                </a:r>
                <a:r>
                  <a:rPr lang="en-US" altLang="zh-CN" dirty="0"/>
                  <a:t>= </a:t>
                </a:r>
                <a:r>
                  <a:rPr lang="en-US" altLang="zh-CN" dirty="0" smtClean="0"/>
                  <a:t>2</a:t>
                </a:r>
                <a:r>
                  <a:rPr lang="en-US" altLang="zh-CN" i="1" baseline="30000" dirty="0" smtClean="0"/>
                  <a:t>n</a:t>
                </a:r>
                <a:r>
                  <a:rPr lang="en-US" altLang="zh-CN" dirty="0" smtClean="0"/>
                  <a:t>. </a:t>
                </a:r>
              </a:p>
              <a:p>
                <a:r>
                  <a:rPr lang="en-US" altLang="zh-CN" dirty="0" smtClean="0"/>
                  <a:t>When </a:t>
                </a:r>
                <a:r>
                  <a:rPr lang="en-US" altLang="zh-CN" dirty="0"/>
                  <a:t>the </a:t>
                </a:r>
                <a:r>
                  <a:rPr lang="en-US" altLang="zh-CN" i="1" dirty="0" err="1"/>
                  <a:t>i</a:t>
                </a:r>
                <a:r>
                  <a:rPr lang="en-US" altLang="zh-CN" dirty="0" err="1"/>
                  <a:t>-th</a:t>
                </a:r>
                <a:r>
                  <a:rPr lang="en-US" altLang="zh-CN" dirty="0"/>
                  <a:t> (</a:t>
                </a:r>
                <a:r>
                  <a:rPr lang="en-US" altLang="zh-CN" dirty="0" smtClean="0"/>
                  <a:t>0&lt;= </a:t>
                </a:r>
                <a:r>
                  <a:rPr lang="en-US" altLang="zh-CN" i="1" dirty="0" err="1" smtClean="0"/>
                  <a:t>i</a:t>
                </a:r>
                <a:r>
                  <a:rPr lang="en-US" altLang="zh-CN" dirty="0" smtClean="0"/>
                  <a:t> &lt;= 3) </a:t>
                </a:r>
                <a:r>
                  <a:rPr lang="en-US" altLang="zh-CN" dirty="0"/>
                  <a:t>sub-codebook </a:t>
                </a:r>
                <a:r>
                  <a:rPr lang="en-US" altLang="zh-CN" dirty="0" smtClean="0"/>
                  <a:t>is denoted as </a:t>
                </a:r>
                <a14:m>
                  <m:oMath xmlns:m="http://schemas.openxmlformats.org/officeDocument/2006/math">
                    <m:sSub>
                      <m:sSubPr>
                        <m:ctrlPr>
                          <a:rPr lang="en-US" altLang="zh-CN" i="1" smtClean="0">
                            <a:latin typeface="Cambria Math" panose="02040503050406030204" pitchFamily="18" charset="0"/>
                          </a:rPr>
                        </m:ctrlPr>
                      </m:sSubPr>
                      <m:e>
                        <m:r>
                          <a:rPr lang="en-CA" altLang="zh-CN" b="1" i="1" smtClean="0">
                            <a:latin typeface="Cambria Math" panose="02040503050406030204" pitchFamily="18" charset="0"/>
                          </a:rPr>
                          <m:t>𝑪</m:t>
                        </m:r>
                      </m:e>
                      <m:sub>
                        <m:r>
                          <a:rPr lang="en-CA" altLang="zh-CN" b="1" i="1" smtClean="0">
                            <a:latin typeface="Cambria Math" panose="02040503050406030204" pitchFamily="18" charset="0"/>
                          </a:rPr>
                          <m:t>𝒊</m:t>
                        </m:r>
                      </m:sub>
                    </m:sSub>
                    <m:r>
                      <a:rPr lang="en-US" altLang="zh-CN" i="1" smtClean="0">
                        <a:latin typeface="Cambria Math" panose="02040503050406030204" pitchFamily="18" charset="0"/>
                        <a:ea typeface="Cambria Math" panose="02040503050406030204" pitchFamily="18" charset="0"/>
                      </a:rPr>
                      <m:t>=</m:t>
                    </m:r>
                    <m:sSubSup>
                      <m:sSubSupPr>
                        <m:ctrlPr>
                          <a:rPr lang="en-US" altLang="zh-CN" i="1" smtClean="0">
                            <a:latin typeface="Cambria Math" panose="02040503050406030204" pitchFamily="18" charset="0"/>
                            <a:ea typeface="Cambria Math" panose="02040503050406030204" pitchFamily="18" charset="0"/>
                          </a:rPr>
                        </m:ctrlPr>
                      </m:sSubSupPr>
                      <m:e>
                        <m:d>
                          <m:dPr>
                            <m:begChr m:val="{"/>
                            <m:endChr m:val="}"/>
                            <m:ctrlPr>
                              <a:rPr lang="en-US" altLang="zh-CN" i="1" smtClean="0">
                                <a:latin typeface="Cambria Math" panose="02040503050406030204" pitchFamily="18" charset="0"/>
                                <a:ea typeface="Cambria Math" panose="02040503050406030204" pitchFamily="18" charset="0"/>
                              </a:rPr>
                            </m:ctrlPr>
                          </m:dPr>
                          <m:e>
                            <m:sSub>
                              <m:sSubPr>
                                <m:ctrlPr>
                                  <a:rPr lang="en-US" altLang="zh-CN" i="1" smtClean="0">
                                    <a:latin typeface="Cambria Math" panose="02040503050406030204" pitchFamily="18" charset="0"/>
                                    <a:ea typeface="Cambria Math" panose="02040503050406030204" pitchFamily="18" charset="0"/>
                                  </a:rPr>
                                </m:ctrlPr>
                              </m:sSubPr>
                              <m:e>
                                <m:r>
                                  <a:rPr lang="en-CA" altLang="zh-CN" b="1" i="1" smtClean="0">
                                    <a:latin typeface="Cambria Math" panose="02040503050406030204" pitchFamily="18" charset="0"/>
                                    <a:ea typeface="Cambria Math" panose="02040503050406030204" pitchFamily="18" charset="0"/>
                                  </a:rPr>
                                  <m:t>𝒄</m:t>
                                </m:r>
                              </m:e>
                              <m:sub>
                                <m:r>
                                  <a:rPr lang="en-CA" altLang="zh-CN" b="1" i="1" smtClean="0">
                                    <a:latin typeface="Cambria Math" panose="02040503050406030204" pitchFamily="18" charset="0"/>
                                    <a:ea typeface="Cambria Math" panose="02040503050406030204" pitchFamily="18" charset="0"/>
                                  </a:rPr>
                                  <m:t>𝒊</m:t>
                                </m:r>
                                <m:r>
                                  <a:rPr lang="en-CA" altLang="zh-CN" b="1" i="1" smtClean="0">
                                    <a:latin typeface="Cambria Math" panose="02040503050406030204" pitchFamily="18" charset="0"/>
                                    <a:ea typeface="Cambria Math" panose="02040503050406030204" pitchFamily="18" charset="0"/>
                                  </a:rPr>
                                  <m:t>,</m:t>
                                </m:r>
                                <m:r>
                                  <a:rPr lang="en-CA" altLang="zh-CN" b="1" i="1" smtClean="0">
                                    <a:latin typeface="Cambria Math" panose="02040503050406030204" pitchFamily="18" charset="0"/>
                                    <a:ea typeface="Cambria Math" panose="02040503050406030204" pitchFamily="18" charset="0"/>
                                  </a:rPr>
                                  <m:t>𝒍</m:t>
                                </m:r>
                              </m:sub>
                            </m:sSub>
                          </m:e>
                        </m:d>
                      </m:e>
                      <m:sub>
                        <m:r>
                          <a:rPr lang="en-CA" altLang="zh-CN" b="1" i="1" smtClean="0">
                            <a:latin typeface="Cambria Math" panose="02040503050406030204" pitchFamily="18" charset="0"/>
                            <a:ea typeface="Cambria Math" panose="02040503050406030204" pitchFamily="18" charset="0"/>
                          </a:rPr>
                          <m:t>𝒍</m:t>
                        </m:r>
                        <m:r>
                          <a:rPr lang="en-CA" altLang="zh-CN" b="1" i="1" smtClean="0">
                            <a:latin typeface="Cambria Math" panose="02040503050406030204" pitchFamily="18" charset="0"/>
                            <a:ea typeface="Cambria Math" panose="02040503050406030204" pitchFamily="18" charset="0"/>
                          </a:rPr>
                          <m:t>=</m:t>
                        </m:r>
                        <m:r>
                          <a:rPr lang="en-CA" altLang="zh-CN" b="1" i="1" smtClean="0">
                            <a:latin typeface="Cambria Math" panose="02040503050406030204" pitchFamily="18" charset="0"/>
                            <a:ea typeface="Cambria Math" panose="02040503050406030204" pitchFamily="18" charset="0"/>
                          </a:rPr>
                          <m:t>𝟎</m:t>
                        </m:r>
                      </m:sub>
                      <m:sup>
                        <m:f>
                          <m:fPr>
                            <m:ctrlPr>
                              <a:rPr lang="en-CA" altLang="zh-CN" b="1" i="1" smtClean="0">
                                <a:latin typeface="Cambria Math" panose="02040503050406030204" pitchFamily="18" charset="0"/>
                                <a:ea typeface="Cambria Math" panose="02040503050406030204" pitchFamily="18" charset="0"/>
                              </a:rPr>
                            </m:ctrlPr>
                          </m:fPr>
                          <m:num>
                            <m:r>
                              <a:rPr lang="en-CA" altLang="zh-CN" b="1" i="1" smtClean="0">
                                <a:latin typeface="Cambria Math" panose="02040503050406030204" pitchFamily="18" charset="0"/>
                                <a:ea typeface="Cambria Math" panose="02040503050406030204" pitchFamily="18" charset="0"/>
                              </a:rPr>
                              <m:t>𝑵</m:t>
                            </m:r>
                          </m:num>
                          <m:den>
                            <m:r>
                              <a:rPr lang="en-CA" altLang="zh-CN" b="1" i="1" smtClean="0">
                                <a:latin typeface="Cambria Math" panose="02040503050406030204" pitchFamily="18" charset="0"/>
                                <a:ea typeface="Cambria Math" panose="02040503050406030204" pitchFamily="18" charset="0"/>
                              </a:rPr>
                              <m:t>𝟐</m:t>
                            </m:r>
                          </m:den>
                        </m:f>
                        <m:r>
                          <a:rPr lang="en-CA" altLang="zh-CN" b="1" i="1" smtClean="0">
                            <a:latin typeface="Cambria Math" panose="02040503050406030204" pitchFamily="18" charset="0"/>
                            <a:ea typeface="Cambria Math" panose="02040503050406030204" pitchFamily="18" charset="0"/>
                          </a:rPr>
                          <m:t>−</m:t>
                        </m:r>
                        <m:r>
                          <a:rPr lang="en-CA" altLang="zh-CN" b="1" i="1" smtClean="0">
                            <a:latin typeface="Cambria Math" panose="02040503050406030204" pitchFamily="18" charset="0"/>
                            <a:ea typeface="Cambria Math" panose="02040503050406030204" pitchFamily="18" charset="0"/>
                          </a:rPr>
                          <m:t>𝟏</m:t>
                        </m:r>
                      </m:sup>
                    </m:sSubSup>
                  </m:oMath>
                </a14:m>
                <a:r>
                  <a:rPr lang="en-US" altLang="zh-CN" dirty="0" smtClean="0"/>
                  <a:t>, </a:t>
                </a:r>
                <a:r>
                  <a:rPr lang="en-US" altLang="zh-CN" dirty="0"/>
                  <a:t>where </a:t>
                </a:r>
                <a14:m>
                  <m:oMath xmlns:m="http://schemas.openxmlformats.org/officeDocument/2006/math">
                    <m:sSub>
                      <m:sSubPr>
                        <m:ctrlPr>
                          <a:rPr lang="en-US" altLang="zh-CN" i="1">
                            <a:latin typeface="Cambria Math" panose="02040503050406030204" pitchFamily="18" charset="0"/>
                            <a:ea typeface="Cambria Math" panose="02040503050406030204" pitchFamily="18" charset="0"/>
                          </a:rPr>
                        </m:ctrlPr>
                      </m:sSubPr>
                      <m:e>
                        <m:r>
                          <a:rPr lang="en-CA" altLang="zh-CN" i="1">
                            <a:latin typeface="Cambria Math" panose="02040503050406030204" pitchFamily="18" charset="0"/>
                            <a:ea typeface="Cambria Math" panose="02040503050406030204" pitchFamily="18" charset="0"/>
                          </a:rPr>
                          <m:t>𝒄</m:t>
                        </m:r>
                      </m:e>
                      <m:sub>
                        <m:r>
                          <a:rPr lang="en-CA" altLang="zh-CN" i="1">
                            <a:latin typeface="Cambria Math" panose="02040503050406030204" pitchFamily="18" charset="0"/>
                            <a:ea typeface="Cambria Math" panose="02040503050406030204" pitchFamily="18" charset="0"/>
                          </a:rPr>
                          <m:t>𝒊</m:t>
                        </m:r>
                        <m:r>
                          <a:rPr lang="en-CA" altLang="zh-CN" i="1">
                            <a:latin typeface="Cambria Math" panose="02040503050406030204" pitchFamily="18" charset="0"/>
                            <a:ea typeface="Cambria Math" panose="02040503050406030204" pitchFamily="18" charset="0"/>
                          </a:rPr>
                          <m:t>,</m:t>
                        </m:r>
                        <m:r>
                          <a:rPr lang="en-CA" altLang="zh-CN" i="1">
                            <a:latin typeface="Cambria Math" panose="02040503050406030204" pitchFamily="18" charset="0"/>
                            <a:ea typeface="Cambria Math" panose="02040503050406030204" pitchFamily="18" charset="0"/>
                          </a:rPr>
                          <m:t>𝒍</m:t>
                        </m:r>
                      </m:sub>
                    </m:sSub>
                  </m:oMath>
                </a14:m>
                <a:r>
                  <a:rPr lang="en-US" altLang="zh-CN" dirty="0" smtClean="0"/>
                  <a:t> is </a:t>
                </a:r>
                <a:r>
                  <a:rPr lang="en-US" altLang="zh-CN" dirty="0"/>
                  <a:t>the </a:t>
                </a:r>
                <a:r>
                  <a:rPr lang="en-US" altLang="zh-CN" i="1" dirty="0"/>
                  <a:t>l</a:t>
                </a:r>
                <a:r>
                  <a:rPr lang="en-US" altLang="zh-CN" dirty="0"/>
                  <a:t>-</a:t>
                </a:r>
                <a:r>
                  <a:rPr lang="en-US" altLang="zh-CN" dirty="0" err="1"/>
                  <a:t>th</a:t>
                </a:r>
                <a:r>
                  <a:rPr lang="en-US" altLang="zh-CN" dirty="0"/>
                  <a:t> </a:t>
                </a:r>
                <a:r>
                  <a:rPr lang="en-US" altLang="zh-CN" dirty="0" err="1"/>
                  <a:t>codeword</a:t>
                </a:r>
                <a:r>
                  <a:rPr lang="en-US" altLang="zh-CN" dirty="0"/>
                  <a:t> </a:t>
                </a:r>
                <a:r>
                  <a:rPr lang="en-US" altLang="zh-CN" dirty="0" smtClean="0"/>
                  <a:t>in </a:t>
                </a:r>
                <a:r>
                  <a:rPr lang="en-US" altLang="zh-CN" i="1" dirty="0" smtClean="0"/>
                  <a:t>C</a:t>
                </a:r>
                <a:r>
                  <a:rPr lang="en-US" altLang="zh-CN" i="1" baseline="-25000" dirty="0" smtClean="0"/>
                  <a:t>i</a:t>
                </a:r>
                <a:r>
                  <a:rPr lang="en-US" altLang="zh-CN" dirty="0" smtClean="0"/>
                  <a:t> </a:t>
                </a:r>
                <a:r>
                  <a:rPr lang="en-US" altLang="zh-CN" dirty="0"/>
                  <a:t>. </a:t>
                </a:r>
                <a:endParaRPr lang="en-US" altLang="zh-CN" dirty="0" smtClean="0"/>
              </a:p>
              <a:p>
                <a:r>
                  <a:rPr lang="en-US" altLang="zh-CN" dirty="0" smtClean="0"/>
                  <a:t>These </a:t>
                </a:r>
                <a:r>
                  <a:rPr lang="en-US" altLang="zh-CN" dirty="0"/>
                  <a:t>sub-codebooks are generated in the following way. </a:t>
                </a:r>
                <a:endParaRPr lang="en-US" altLang="zh-CN" dirty="0" smtClean="0"/>
              </a:p>
              <a:p>
                <a:pPr lvl="1"/>
                <a:r>
                  <a:rPr lang="en-US" altLang="zh-CN" dirty="0" smtClean="0"/>
                  <a:t>Let </a:t>
                </a:r>
                <a:r>
                  <a:rPr lang="en-US" altLang="zh-CN" i="1" dirty="0" smtClean="0"/>
                  <a:t>L</a:t>
                </a:r>
                <a:r>
                  <a:rPr lang="en-US" altLang="zh-CN" i="1" baseline="-25000" dirty="0" smtClean="0"/>
                  <a:t>b</a:t>
                </a:r>
                <a:r>
                  <a:rPr lang="en-US" altLang="zh-CN" dirty="0" smtClean="0"/>
                  <a:t> and </a:t>
                </a:r>
                <a:r>
                  <a:rPr lang="en-US" altLang="zh-CN" i="1" dirty="0" smtClean="0"/>
                  <a:t>U</a:t>
                </a:r>
                <a:r>
                  <a:rPr lang="en-US" altLang="zh-CN" i="1" baseline="-25000" dirty="0" smtClean="0"/>
                  <a:t>b</a:t>
                </a:r>
                <a:r>
                  <a:rPr lang="en-US" altLang="zh-CN" dirty="0" smtClean="0"/>
                  <a:t> </a:t>
                </a:r>
                <a:r>
                  <a:rPr lang="en-US" altLang="zh-CN" dirty="0"/>
                  <a:t>be the lower and upper bounds of source </a:t>
                </a:r>
                <a:r>
                  <a:rPr lang="en-US" altLang="zh-CN" dirty="0" smtClean="0"/>
                  <a:t>data. </a:t>
                </a:r>
              </a:p>
              <a:p>
                <a:pPr lvl="1"/>
                <a:r>
                  <a:rPr lang="en-US" altLang="zh-CN" dirty="0" smtClean="0"/>
                  <a:t>Let </a:t>
                </a:r>
                <a14:m>
                  <m:oMath xmlns:m="http://schemas.openxmlformats.org/officeDocument/2006/math">
                    <m:r>
                      <a:rPr lang="en-US" altLang="zh-CN" i="1" smtClean="0">
                        <a:latin typeface="Cambria Math" panose="02040503050406030204" pitchFamily="18" charset="0"/>
                        <a:ea typeface="Cambria Math" panose="02040503050406030204" pitchFamily="18" charset="0"/>
                      </a:rPr>
                      <m:t>∆</m:t>
                    </m:r>
                    <m:r>
                      <a:rPr lang="en-CA" altLang="zh-CN" b="0" i="1" smtClean="0">
                        <a:latin typeface="Cambria Math" panose="02040503050406030204" pitchFamily="18" charset="0"/>
                        <a:ea typeface="Cambria Math" panose="02040503050406030204" pitchFamily="18" charset="0"/>
                      </a:rPr>
                      <m:t>=</m:t>
                    </m:r>
                    <m:f>
                      <m:fPr>
                        <m:ctrlPr>
                          <a:rPr lang="en-CA" altLang="zh-CN" b="0" i="1" smtClean="0">
                            <a:latin typeface="Cambria Math" panose="02040503050406030204" pitchFamily="18" charset="0"/>
                            <a:ea typeface="Cambria Math" panose="02040503050406030204" pitchFamily="18" charset="0"/>
                          </a:rPr>
                        </m:ctrlPr>
                      </m:fPr>
                      <m:num>
                        <m:r>
                          <a:rPr lang="en-CA" altLang="zh-CN" b="0" i="1" smtClean="0">
                            <a:latin typeface="Cambria Math" panose="02040503050406030204" pitchFamily="18" charset="0"/>
                            <a:ea typeface="Cambria Math" panose="02040503050406030204" pitchFamily="18" charset="0"/>
                          </a:rPr>
                          <m:t>𝑈</m:t>
                        </m:r>
                        <m:r>
                          <a:rPr lang="en-CA" altLang="zh-CN" b="0" i="1" baseline="-25000" smtClean="0">
                            <a:latin typeface="Cambria Math" panose="02040503050406030204" pitchFamily="18" charset="0"/>
                            <a:ea typeface="Cambria Math" panose="02040503050406030204" pitchFamily="18" charset="0"/>
                          </a:rPr>
                          <m:t>𝑏</m:t>
                        </m:r>
                        <m:r>
                          <a:rPr lang="en-CA" altLang="zh-CN" b="0" i="1" smtClean="0">
                            <a:latin typeface="Cambria Math" panose="02040503050406030204" pitchFamily="18" charset="0"/>
                            <a:ea typeface="Cambria Math" panose="02040503050406030204" pitchFamily="18" charset="0"/>
                          </a:rPr>
                          <m:t>−</m:t>
                        </m:r>
                        <m:sSub>
                          <m:sSubPr>
                            <m:ctrlPr>
                              <a:rPr lang="en-CA" altLang="zh-CN" b="0" i="1" smtClean="0">
                                <a:latin typeface="Cambria Math" panose="02040503050406030204" pitchFamily="18" charset="0"/>
                                <a:ea typeface="Cambria Math" panose="02040503050406030204" pitchFamily="18" charset="0"/>
                              </a:rPr>
                            </m:ctrlPr>
                          </m:sSubPr>
                          <m:e>
                            <m:r>
                              <a:rPr lang="en-CA" altLang="zh-CN" b="0" i="1" smtClean="0">
                                <a:latin typeface="Cambria Math" panose="02040503050406030204" pitchFamily="18" charset="0"/>
                                <a:ea typeface="Cambria Math" panose="02040503050406030204" pitchFamily="18" charset="0"/>
                              </a:rPr>
                              <m:t>𝐿</m:t>
                            </m:r>
                          </m:e>
                          <m:sub>
                            <m:r>
                              <a:rPr lang="en-CA" altLang="zh-CN" b="0" i="1" smtClean="0">
                                <a:latin typeface="Cambria Math" panose="02040503050406030204" pitchFamily="18" charset="0"/>
                                <a:ea typeface="Cambria Math" panose="02040503050406030204" pitchFamily="18" charset="0"/>
                              </a:rPr>
                              <m:t>𝑏</m:t>
                            </m:r>
                          </m:sub>
                        </m:sSub>
                      </m:num>
                      <m:den>
                        <m:r>
                          <a:rPr lang="en-CA" altLang="zh-CN" b="0" i="1" smtClean="0">
                            <a:latin typeface="Cambria Math" panose="02040503050406030204" pitchFamily="18" charset="0"/>
                            <a:ea typeface="Cambria Math" panose="02040503050406030204" pitchFamily="18" charset="0"/>
                          </a:rPr>
                          <m:t>𝑁</m:t>
                        </m:r>
                        <m:r>
                          <a:rPr lang="en-CA" altLang="zh-CN" b="0" i="1" smtClean="0">
                            <a:latin typeface="Cambria Math" panose="02040503050406030204" pitchFamily="18" charset="0"/>
                            <a:ea typeface="Cambria Math" panose="02040503050406030204" pitchFamily="18" charset="0"/>
                          </a:rPr>
                          <m:t>/2</m:t>
                        </m:r>
                      </m:den>
                    </m:f>
                  </m:oMath>
                </a14:m>
                <a:r>
                  <a:rPr lang="en-US" altLang="zh-CN" dirty="0" smtClean="0"/>
                  <a:t> and </a:t>
                </a:r>
                <a14:m>
                  <m:oMath xmlns:m="http://schemas.openxmlformats.org/officeDocument/2006/math">
                    <m:r>
                      <a:rPr lang="zh-CN" altLang="en-US" i="1" smtClean="0">
                        <a:latin typeface="Cambria Math" panose="02040503050406030204" pitchFamily="18" charset="0"/>
                      </a:rPr>
                      <m:t>𝛿</m:t>
                    </m:r>
                    <m:r>
                      <a:rPr lang="en-CA" altLang="zh-CN" b="0" i="1" smtClean="0">
                        <a:latin typeface="Cambria Math" panose="02040503050406030204" pitchFamily="18" charset="0"/>
                      </a:rPr>
                      <m:t>=</m:t>
                    </m:r>
                    <m:f>
                      <m:fPr>
                        <m:ctrlPr>
                          <a:rPr lang="en-CA" altLang="zh-CN" b="0" i="1" smtClean="0">
                            <a:latin typeface="Cambria Math" panose="02040503050406030204" pitchFamily="18" charset="0"/>
                            <a:ea typeface="Cambria Math" panose="02040503050406030204" pitchFamily="18" charset="0"/>
                          </a:rPr>
                        </m:ctrlPr>
                      </m:fPr>
                      <m:num>
                        <m:r>
                          <a:rPr lang="en-CA" altLang="zh-CN" b="0" i="1" smtClean="0">
                            <a:latin typeface="Cambria Math" panose="02040503050406030204" pitchFamily="18" charset="0"/>
                            <a:ea typeface="Cambria Math" panose="02040503050406030204" pitchFamily="18" charset="0"/>
                          </a:rPr>
                          <m:t>∆</m:t>
                        </m:r>
                      </m:num>
                      <m:den>
                        <m:r>
                          <a:rPr lang="en-CA" altLang="zh-CN" b="0" i="1" smtClean="0">
                            <a:latin typeface="Cambria Math" panose="02040503050406030204" pitchFamily="18" charset="0"/>
                            <a:ea typeface="Cambria Math" panose="02040503050406030204" pitchFamily="18" charset="0"/>
                          </a:rPr>
                          <m:t>4</m:t>
                        </m:r>
                      </m:den>
                    </m:f>
                    <m:r>
                      <a:rPr lang="en-CA" altLang="zh-CN" b="0" i="1" smtClean="0">
                        <a:latin typeface="Cambria Math" panose="02040503050406030204" pitchFamily="18" charset="0"/>
                        <a:ea typeface="Cambria Math" panose="02040503050406030204" pitchFamily="18" charset="0"/>
                      </a:rPr>
                      <m:t>=</m:t>
                    </m:r>
                    <m:f>
                      <m:fPr>
                        <m:ctrlPr>
                          <a:rPr lang="en-CA" altLang="zh-CN" b="0" i="1" smtClean="0">
                            <a:latin typeface="Cambria Math" panose="02040503050406030204" pitchFamily="18" charset="0"/>
                            <a:ea typeface="Cambria Math" panose="02040503050406030204" pitchFamily="18" charset="0"/>
                          </a:rPr>
                        </m:ctrlPr>
                      </m:fPr>
                      <m:num>
                        <m:r>
                          <a:rPr lang="en-CA" altLang="zh-CN" i="1">
                            <a:latin typeface="Cambria Math" panose="02040503050406030204" pitchFamily="18" charset="0"/>
                            <a:ea typeface="Cambria Math" panose="02040503050406030204" pitchFamily="18" charset="0"/>
                          </a:rPr>
                          <m:t>𝑈</m:t>
                        </m:r>
                        <m:r>
                          <a:rPr lang="en-CA" altLang="zh-CN" i="1" baseline="-25000">
                            <a:latin typeface="Cambria Math" panose="02040503050406030204" pitchFamily="18" charset="0"/>
                            <a:ea typeface="Cambria Math" panose="02040503050406030204" pitchFamily="18" charset="0"/>
                          </a:rPr>
                          <m:t>𝑏</m:t>
                        </m:r>
                        <m:r>
                          <a:rPr lang="en-CA" altLang="zh-CN" i="1">
                            <a:latin typeface="Cambria Math" panose="02040503050406030204" pitchFamily="18" charset="0"/>
                            <a:ea typeface="Cambria Math" panose="02040503050406030204" pitchFamily="18" charset="0"/>
                          </a:rPr>
                          <m:t>−</m:t>
                        </m:r>
                        <m:sSub>
                          <m:sSubPr>
                            <m:ctrlPr>
                              <a:rPr lang="en-CA" altLang="zh-CN" i="1" smtClean="0">
                                <a:latin typeface="Cambria Math" panose="02040503050406030204" pitchFamily="18" charset="0"/>
                                <a:ea typeface="Cambria Math" panose="02040503050406030204" pitchFamily="18" charset="0"/>
                              </a:rPr>
                            </m:ctrlPr>
                          </m:sSubPr>
                          <m:e>
                            <m:r>
                              <a:rPr lang="en-CA" altLang="zh-CN" b="0" i="1" smtClean="0">
                                <a:latin typeface="Cambria Math" panose="02040503050406030204" pitchFamily="18" charset="0"/>
                                <a:ea typeface="Cambria Math" panose="02040503050406030204" pitchFamily="18" charset="0"/>
                              </a:rPr>
                              <m:t>𝐿</m:t>
                            </m:r>
                          </m:e>
                          <m:sub>
                            <m:r>
                              <a:rPr lang="en-CA" altLang="zh-CN" b="0" i="1" smtClean="0">
                                <a:latin typeface="Cambria Math" panose="02040503050406030204" pitchFamily="18" charset="0"/>
                                <a:ea typeface="Cambria Math" panose="02040503050406030204" pitchFamily="18" charset="0"/>
                              </a:rPr>
                              <m:t>𝑏</m:t>
                            </m:r>
                          </m:sub>
                        </m:sSub>
                      </m:num>
                      <m:den>
                        <m:r>
                          <a:rPr lang="en-CA" altLang="zh-CN" b="0" i="1" smtClean="0">
                            <a:latin typeface="Cambria Math" panose="02040503050406030204" pitchFamily="18" charset="0"/>
                            <a:ea typeface="Cambria Math" panose="02040503050406030204" pitchFamily="18" charset="0"/>
                          </a:rPr>
                          <m:t>2</m:t>
                        </m:r>
                        <m:r>
                          <a:rPr lang="en-CA" altLang="zh-CN" b="0" i="1" smtClean="0">
                            <a:latin typeface="Cambria Math" panose="02040503050406030204" pitchFamily="18" charset="0"/>
                            <a:ea typeface="Cambria Math" panose="02040503050406030204" pitchFamily="18" charset="0"/>
                          </a:rPr>
                          <m:t>𝑁</m:t>
                        </m:r>
                      </m:den>
                    </m:f>
                  </m:oMath>
                </a14:m>
                <a:r>
                  <a:rPr lang="en-US" altLang="zh-CN" dirty="0" smtClean="0"/>
                  <a:t> , then </a:t>
                </a:r>
                <a14:m>
                  <m:oMath xmlns:m="http://schemas.openxmlformats.org/officeDocument/2006/math">
                    <m:sSub>
                      <m:sSubPr>
                        <m:ctrlPr>
                          <a:rPr lang="en-US" altLang="zh-CN" i="1">
                            <a:latin typeface="Cambria Math" panose="02040503050406030204" pitchFamily="18" charset="0"/>
                            <a:ea typeface="Cambria Math" panose="02040503050406030204" pitchFamily="18" charset="0"/>
                          </a:rPr>
                        </m:ctrlPr>
                      </m:sSubPr>
                      <m:e>
                        <m:r>
                          <a:rPr lang="en-CA" altLang="zh-CN" i="1">
                            <a:latin typeface="Cambria Math" panose="02040503050406030204" pitchFamily="18" charset="0"/>
                            <a:ea typeface="Cambria Math" panose="02040503050406030204" pitchFamily="18" charset="0"/>
                          </a:rPr>
                          <m:t>𝒄</m:t>
                        </m:r>
                      </m:e>
                      <m:sub>
                        <m:r>
                          <a:rPr lang="en-CA" altLang="zh-CN" i="1">
                            <a:latin typeface="Cambria Math" panose="02040503050406030204" pitchFamily="18" charset="0"/>
                            <a:ea typeface="Cambria Math" panose="02040503050406030204" pitchFamily="18" charset="0"/>
                          </a:rPr>
                          <m:t>𝒊</m:t>
                        </m:r>
                        <m:r>
                          <a:rPr lang="en-CA" altLang="zh-CN" i="1">
                            <a:latin typeface="Cambria Math" panose="02040503050406030204" pitchFamily="18" charset="0"/>
                            <a:ea typeface="Cambria Math" panose="02040503050406030204" pitchFamily="18" charset="0"/>
                          </a:rPr>
                          <m:t>,</m:t>
                        </m:r>
                        <m:r>
                          <a:rPr lang="en-CA" altLang="zh-CN" i="1">
                            <a:latin typeface="Cambria Math" panose="02040503050406030204" pitchFamily="18" charset="0"/>
                            <a:ea typeface="Cambria Math" panose="02040503050406030204" pitchFamily="18" charset="0"/>
                          </a:rPr>
                          <m:t>𝒍</m:t>
                        </m:r>
                      </m:sub>
                    </m:sSub>
                  </m:oMath>
                </a14:m>
                <a:r>
                  <a:rPr lang="en-US" altLang="zh-CN" dirty="0" smtClean="0"/>
                  <a:t>=</a:t>
                </a:r>
                <a14:m>
                  <m:oMath xmlns:m="http://schemas.openxmlformats.org/officeDocument/2006/math">
                    <m:r>
                      <a:rPr lang="en-CA" altLang="zh-CN" b="0" i="1" smtClean="0">
                        <a:latin typeface="Cambria Math" panose="02040503050406030204" pitchFamily="18" charset="0"/>
                      </a:rPr>
                      <m:t>𝐿</m:t>
                    </m:r>
                    <m:r>
                      <a:rPr lang="en-CA" altLang="zh-CN" b="0" i="1" baseline="-25000" smtClean="0">
                        <a:latin typeface="Cambria Math" panose="02040503050406030204" pitchFamily="18" charset="0"/>
                      </a:rPr>
                      <m:t>𝑏</m:t>
                    </m:r>
                    <m:r>
                      <a:rPr lang="en-CA" altLang="zh-CN" b="0" i="1" smtClean="0">
                        <a:latin typeface="Cambria Math" panose="02040503050406030204" pitchFamily="18" charset="0"/>
                      </a:rPr>
                      <m:t>+</m:t>
                    </m:r>
                    <m:r>
                      <a:rPr lang="en-CA" altLang="zh-CN" b="0" i="1" smtClean="0">
                        <a:latin typeface="Cambria Math" panose="02040503050406030204" pitchFamily="18" charset="0"/>
                      </a:rPr>
                      <m:t>𝑙</m:t>
                    </m:r>
                    <m:r>
                      <a:rPr lang="en-CA" altLang="zh-CN" b="0" i="1" smtClean="0">
                        <a:latin typeface="Cambria Math" panose="02040503050406030204" pitchFamily="18" charset="0"/>
                        <a:ea typeface="Cambria Math" panose="02040503050406030204" pitchFamily="18" charset="0"/>
                      </a:rPr>
                      <m:t>∆+</m:t>
                    </m:r>
                    <m:d>
                      <m:dPr>
                        <m:ctrlPr>
                          <a:rPr lang="en-CA" altLang="zh-CN" b="0" i="1" smtClean="0">
                            <a:latin typeface="Cambria Math" panose="02040503050406030204" pitchFamily="18" charset="0"/>
                            <a:ea typeface="Cambria Math" panose="02040503050406030204" pitchFamily="18" charset="0"/>
                          </a:rPr>
                        </m:ctrlPr>
                      </m:dPr>
                      <m:e>
                        <m:r>
                          <a:rPr lang="en-CA" altLang="zh-CN" b="0" i="1" smtClean="0">
                            <a:latin typeface="Cambria Math" panose="02040503050406030204" pitchFamily="18" charset="0"/>
                            <a:ea typeface="Cambria Math" panose="02040503050406030204" pitchFamily="18" charset="0"/>
                          </a:rPr>
                          <m:t>𝑖</m:t>
                        </m:r>
                        <m:r>
                          <a:rPr lang="en-CA" altLang="zh-CN" b="0" i="1" smtClean="0">
                            <a:latin typeface="Cambria Math" panose="02040503050406030204" pitchFamily="18" charset="0"/>
                            <a:ea typeface="Cambria Math" panose="02040503050406030204" pitchFamily="18" charset="0"/>
                          </a:rPr>
                          <m:t>+0.5</m:t>
                        </m:r>
                      </m:e>
                    </m:d>
                    <m:r>
                      <a:rPr lang="zh-CN" altLang="en-CA" b="0" i="1" smtClean="0">
                        <a:latin typeface="Cambria Math" panose="02040503050406030204" pitchFamily="18" charset="0"/>
                        <a:ea typeface="Cambria Math" panose="02040503050406030204" pitchFamily="18" charset="0"/>
                      </a:rPr>
                      <m:t>𝛿</m:t>
                    </m:r>
                  </m:oMath>
                </a14:m>
                <a:r>
                  <a:rPr lang="en-US" altLang="zh-CN" dirty="0" smtClean="0"/>
                  <a:t>. </a:t>
                </a:r>
              </a:p>
              <a:p>
                <a:r>
                  <a:rPr lang="en-CA" altLang="zh-CN" dirty="0" smtClean="0"/>
                  <a:t>Depending on the trellis scheme, </a:t>
                </a:r>
                <a:r>
                  <a:rPr lang="en-US" altLang="zh-CN" i="1" dirty="0" smtClean="0"/>
                  <a:t>C</a:t>
                </a:r>
                <a:r>
                  <a:rPr lang="en-US" altLang="zh-CN" i="1" baseline="-25000" dirty="0" smtClean="0"/>
                  <a:t>i </a:t>
                </a:r>
                <a:r>
                  <a:rPr lang="en-US" altLang="zh-CN" dirty="0" smtClean="0"/>
                  <a:t>can be arranged to make the distance between </a:t>
                </a:r>
                <a:r>
                  <a:rPr lang="en-US" altLang="zh-CN" i="1" dirty="0" smtClean="0"/>
                  <a:t>C</a:t>
                </a:r>
                <a:r>
                  <a:rPr lang="en-US" altLang="zh-CN" i="1" baseline="-25000" dirty="0" smtClean="0"/>
                  <a:t>i </a:t>
                </a:r>
                <a:r>
                  <a:rPr lang="en-US" altLang="zh-CN" i="1" dirty="0" smtClean="0"/>
                  <a:t>s </a:t>
                </a:r>
                <a:r>
                  <a:rPr lang="en-US" altLang="zh-CN" dirty="0" smtClean="0"/>
                  <a:t>maximally</a:t>
                </a:r>
                <a:r>
                  <a:rPr lang="en-US" altLang="zh-CN" i="1" dirty="0" smtClean="0"/>
                  <a:t> </a:t>
                </a:r>
                <a:r>
                  <a:rPr lang="en-US" altLang="zh-CN" dirty="0" smtClean="0"/>
                  <a:t>equal, when mapped to the trellis output bits.</a:t>
                </a:r>
                <a:endParaRPr lang="zh-CN" alt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152400" y="1752600"/>
                <a:ext cx="8839200" cy="2286000"/>
              </a:xfrm>
              <a:blipFill rotWithShape="0">
                <a:blip r:embed="rId2"/>
                <a:stretch>
                  <a:fillRect l="-897" t="-2133" r="-1931" b="-100533"/>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5" name="Footer Placeholder 4"/>
          <p:cNvSpPr>
            <a:spLocks noGrp="1"/>
          </p:cNvSpPr>
          <p:nvPr>
            <p:ph type="ftr" sz="quarter" idx="11"/>
          </p:nvPr>
        </p:nvSpPr>
        <p:spPr/>
        <p:txBody>
          <a:bodyPr/>
          <a:lstStyle/>
          <a:p>
            <a:pPr>
              <a:defRPr/>
            </a:pPr>
            <a:r>
              <a:rPr lang="en-US" altLang="ko-KR" smtClean="0"/>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7</a:t>
            </a:fld>
            <a:endParaRPr lang="en-US" altLang="ko-KR"/>
          </a:p>
        </p:txBody>
      </p:sp>
    </p:spTree>
    <p:extLst>
      <p:ext uri="{BB962C8B-B14F-4D97-AF65-F5344CB8AC3E}">
        <p14:creationId xmlns:p14="http://schemas.microsoft.com/office/powerpoint/2010/main" val="14573341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8</a:t>
            </a:fld>
            <a:endParaRPr lang="en-US" altLang="ko-KR"/>
          </a:p>
        </p:txBody>
      </p:sp>
      <mc:AlternateContent xmlns:mc="http://schemas.openxmlformats.org/markup-compatibility/2006" xmlns:a14="http://schemas.microsoft.com/office/drawing/2010/main">
        <mc:Choice Requires="a14">
          <p:sp>
            <p:nvSpPr>
              <p:cNvPr id="107" name="Content Placeholder 2"/>
              <p:cNvSpPr>
                <a:spLocks noGrp="1"/>
              </p:cNvSpPr>
              <p:nvPr>
                <p:ph idx="1"/>
              </p:nvPr>
            </p:nvSpPr>
            <p:spPr>
              <a:xfrm>
                <a:off x="34846" y="870735"/>
                <a:ext cx="8956754" cy="5377665"/>
              </a:xfrm>
            </p:spPr>
            <p:txBody>
              <a:bodyPr/>
              <a:lstStyle/>
              <a:p>
                <a:r>
                  <a:rPr lang="en-US" altLang="zh-CN" sz="2100" dirty="0" smtClean="0"/>
                  <a:t>For an </a:t>
                </a:r>
                <a:r>
                  <a:rPr lang="en-US" altLang="zh-CN" sz="2100" dirty="0"/>
                  <a:t>example with 8 bit TCQ, </a:t>
                </a:r>
                <a:r>
                  <a:rPr lang="en-US" altLang="zh-CN" sz="2100" i="1" dirty="0" smtClean="0"/>
                  <a:t>N</a:t>
                </a:r>
                <a:r>
                  <a:rPr lang="en-US" altLang="zh-CN" sz="2100" dirty="0" smtClean="0"/>
                  <a:t>=2</a:t>
                </a:r>
                <a:r>
                  <a:rPr lang="en-US" altLang="zh-CN" sz="2100" baseline="30000" dirty="0" smtClean="0"/>
                  <a:t>8</a:t>
                </a:r>
                <a:r>
                  <a:rPr lang="en-US" altLang="zh-CN" sz="2100" dirty="0" smtClean="0"/>
                  <a:t>=256 and the source data samples to be quantized being uniformly distributed between </a:t>
                </a:r>
                <a:r>
                  <a:rPr lang="en-CA" altLang="zh-CN" sz="2100" dirty="0" smtClean="0"/>
                  <a:t>0</a:t>
                </a:r>
                <a14:m>
                  <m:oMath xmlns:m="http://schemas.openxmlformats.org/officeDocument/2006/math">
                    <m:r>
                      <a:rPr lang="en-CA" altLang="zh-CN" sz="2100" b="1" i="0" smtClean="0">
                        <a:latin typeface="Cambria Math" panose="02040503050406030204" pitchFamily="18" charset="0"/>
                      </a:rPr>
                      <m:t> </m:t>
                    </m:r>
                    <m:r>
                      <a:rPr lang="en-CA" altLang="zh-CN" sz="2100" b="1" i="0" smtClean="0">
                        <a:latin typeface="Cambria Math" panose="02040503050406030204" pitchFamily="18" charset="0"/>
                      </a:rPr>
                      <m:t>𝐚𝐧𝐝</m:t>
                    </m:r>
                    <m:r>
                      <a:rPr lang="en-CA" altLang="zh-CN" sz="2100" b="1" i="1" smtClean="0">
                        <a:latin typeface="Cambria Math" panose="02040503050406030204" pitchFamily="18" charset="0"/>
                      </a:rPr>
                      <m:t> </m:t>
                    </m:r>
                    <m:r>
                      <a:rPr lang="en-CA" altLang="zh-CN" sz="2100" b="1" i="1" smtClean="0">
                        <a:latin typeface="Cambria Math" panose="02040503050406030204" pitchFamily="18" charset="0"/>
                      </a:rPr>
                      <m:t>𝟏</m:t>
                    </m:r>
                  </m:oMath>
                </a14:m>
                <a:r>
                  <a:rPr lang="en-US" altLang="zh-CN" sz="2100" dirty="0" smtClean="0"/>
                  <a:t> </a:t>
                </a:r>
              </a:p>
              <a:p>
                <a:r>
                  <a:rPr lang="en-CA" altLang="zh-CN" sz="2200" dirty="0" smtClean="0"/>
                  <a:t>There are 4 sub-codebooks and 128 </a:t>
                </a:r>
                <a:r>
                  <a:rPr lang="en-CA" altLang="zh-CN" sz="2200" dirty="0" err="1" smtClean="0"/>
                  <a:t>codewords</a:t>
                </a:r>
                <a:r>
                  <a:rPr lang="en-CA" altLang="zh-CN" sz="2200" dirty="0" smtClean="0"/>
                  <a:t> in each sub-codebook, thus, </a:t>
                </a:r>
                <a:r>
                  <a:rPr lang="en-US" altLang="zh-CN" sz="2200" i="1" dirty="0" smtClean="0"/>
                  <a:t>C</a:t>
                </a:r>
                <a:r>
                  <a:rPr lang="en-US" altLang="zh-CN" sz="2200" i="1" baseline="-25000" dirty="0" smtClean="0"/>
                  <a:t>0 </a:t>
                </a:r>
                <a:r>
                  <a:rPr lang="en-US" altLang="zh-CN" sz="2200" dirty="0" smtClean="0"/>
                  <a:t>to</a:t>
                </a:r>
                <a:r>
                  <a:rPr lang="en-US" altLang="zh-CN" sz="2200" i="1" dirty="0" smtClean="0"/>
                  <a:t> C</a:t>
                </a:r>
                <a:r>
                  <a:rPr lang="en-US" altLang="zh-CN" sz="2200" i="1" baseline="-25000" dirty="0" smtClean="0"/>
                  <a:t>3 </a:t>
                </a:r>
                <a:r>
                  <a:rPr lang="en-US" altLang="zh-CN" sz="2200" dirty="0" smtClean="0"/>
                  <a:t>are obtained as follows according to the method in slide 6</a:t>
                </a:r>
              </a:p>
              <a:p>
                <a14:m>
                  <m:oMath xmlns:m="http://schemas.openxmlformats.org/officeDocument/2006/math">
                    <m:sSub>
                      <m:sSubPr>
                        <m:ctrlPr>
                          <a:rPr lang="en-US" altLang="zh-CN" sz="2200" i="1" smtClean="0">
                            <a:latin typeface="Cambria Math" panose="02040503050406030204" pitchFamily="18" charset="0"/>
                          </a:rPr>
                        </m:ctrlPr>
                      </m:sSubPr>
                      <m:e>
                        <m:r>
                          <a:rPr lang="en-CA" altLang="zh-CN" sz="2200" b="1" i="1" smtClean="0">
                            <a:latin typeface="Cambria Math" panose="02040503050406030204" pitchFamily="18" charset="0"/>
                          </a:rPr>
                          <m:t>𝑪</m:t>
                        </m:r>
                      </m:e>
                      <m:sub>
                        <m:r>
                          <a:rPr lang="en-CA" altLang="zh-CN" sz="2200" b="1" i="1" smtClean="0">
                            <a:latin typeface="Cambria Math" panose="02040503050406030204" pitchFamily="18" charset="0"/>
                          </a:rPr>
                          <m:t>𝟎</m:t>
                        </m:r>
                      </m:sub>
                    </m:sSub>
                    <m:r>
                      <a:rPr lang="en-CA" altLang="zh-CN" sz="2200" b="1" i="1" smtClean="0">
                        <a:latin typeface="Cambria Math" panose="02040503050406030204" pitchFamily="18" charset="0"/>
                      </a:rPr>
                      <m:t>={ .</m:t>
                    </m:r>
                    <m:r>
                      <a:rPr lang="en-CA" altLang="zh-CN" sz="2200" b="1" i="1" smtClean="0">
                        <a:latin typeface="Cambria Math" panose="02040503050406030204" pitchFamily="18" charset="0"/>
                      </a:rPr>
                      <m:t>𝟎𝟎𝟎𝟗𝟕𝟔𝟓𝟔𝟑</m:t>
                    </m:r>
                    <m:r>
                      <a:rPr lang="en-CA" altLang="zh-CN" sz="2200" b="1" i="1" smtClean="0">
                        <a:latin typeface="Cambria Math" panose="02040503050406030204" pitchFamily="18" charset="0"/>
                      </a:rPr>
                      <m:t>, .</m:t>
                    </m:r>
                    <m:r>
                      <a:rPr lang="en-CA" altLang="zh-CN" sz="2200" b="1" i="1" smtClean="0">
                        <a:latin typeface="Cambria Math" panose="02040503050406030204" pitchFamily="18" charset="0"/>
                      </a:rPr>
                      <m:t>𝟎𝟎𝟖𝟕𝟖𝟗𝟎𝟔𝟑</m:t>
                    </m:r>
                    <m:r>
                      <a:rPr lang="en-CA" altLang="zh-CN" sz="2200" b="1" i="1" smtClean="0">
                        <a:latin typeface="Cambria Math" panose="02040503050406030204" pitchFamily="18" charset="0"/>
                      </a:rPr>
                      <m:t>, ………………………………. , </m:t>
                    </m:r>
                  </m:oMath>
                </a14:m>
                <a:endParaRPr lang="en-CA" altLang="zh-CN" sz="2200" b="1" i="1" dirty="0" smtClean="0">
                  <a:latin typeface="Cambria Math" panose="02040503050406030204" pitchFamily="18" charset="0"/>
                </a:endParaRPr>
              </a:p>
              <a:p>
                <a:pPr marL="0" indent="0">
                  <a:buNone/>
                </a:pPr>
                <a14:m>
                  <m:oMath xmlns:m="http://schemas.openxmlformats.org/officeDocument/2006/math">
                    <m:r>
                      <a:rPr lang="en-CA" altLang="zh-CN" sz="2200" b="1" i="1" smtClean="0">
                        <a:latin typeface="Cambria Math" panose="02040503050406030204" pitchFamily="18" charset="0"/>
                      </a:rPr>
                      <m:t>                                                                                   .</m:t>
                    </m:r>
                    <m:r>
                      <a:rPr lang="en-CA" altLang="zh-CN" sz="2200" b="1" i="1" smtClean="0">
                        <a:latin typeface="Cambria Math" panose="02040503050406030204" pitchFamily="18" charset="0"/>
                      </a:rPr>
                      <m:t>𝟗𝟖𝟓𝟑𝟓𝟏𝟓𝟔𝟑</m:t>
                    </m:r>
                  </m:oMath>
                </a14:m>
                <a:r>
                  <a:rPr lang="en-US" altLang="zh-CN" sz="2200" dirty="0" smtClean="0"/>
                  <a:t>, </a:t>
                </a:r>
                <a:r>
                  <a:rPr lang="en-US" altLang="zh-CN" sz="2200" dirty="0" smtClean="0">
                    <a:latin typeface="Cambria Math" panose="02040503050406030204" pitchFamily="18" charset="0"/>
                    <a:ea typeface="Cambria Math" panose="02040503050406030204" pitchFamily="18" charset="0"/>
                  </a:rPr>
                  <a:t>.993164063</a:t>
                </a:r>
                <a:r>
                  <a:rPr lang="en-US" altLang="zh-CN" sz="2200" dirty="0" smtClean="0"/>
                  <a:t>}</a:t>
                </a:r>
              </a:p>
              <a:p>
                <a14:m>
                  <m:oMath xmlns:m="http://schemas.openxmlformats.org/officeDocument/2006/math">
                    <m:sSub>
                      <m:sSubPr>
                        <m:ctrlPr>
                          <a:rPr lang="en-US" altLang="zh-CN" sz="2200" i="1">
                            <a:latin typeface="Cambria Math" panose="02040503050406030204" pitchFamily="18" charset="0"/>
                          </a:rPr>
                        </m:ctrlPr>
                      </m:sSubPr>
                      <m:e>
                        <m:r>
                          <a:rPr lang="en-CA" altLang="zh-CN" sz="2200" i="1">
                            <a:latin typeface="Cambria Math" panose="02040503050406030204" pitchFamily="18" charset="0"/>
                          </a:rPr>
                          <m:t>𝑪</m:t>
                        </m:r>
                      </m:e>
                      <m:sub>
                        <m:r>
                          <a:rPr lang="en-CA" altLang="zh-CN" sz="2200" b="1" i="1" smtClean="0">
                            <a:latin typeface="Cambria Math" panose="02040503050406030204" pitchFamily="18" charset="0"/>
                          </a:rPr>
                          <m:t>𝟏</m:t>
                        </m:r>
                      </m:sub>
                    </m:sSub>
                    <m:r>
                      <a:rPr lang="en-CA" altLang="zh-CN" sz="2200" i="1">
                        <a:latin typeface="Cambria Math" panose="02040503050406030204" pitchFamily="18" charset="0"/>
                      </a:rPr>
                      <m:t>={ </m:t>
                    </m:r>
                    <m:r>
                      <a:rPr lang="en-CA" altLang="zh-CN" sz="2200" b="1" i="1" smtClean="0">
                        <a:latin typeface="Cambria Math" panose="02040503050406030204" pitchFamily="18" charset="0"/>
                      </a:rPr>
                      <m:t>.</m:t>
                    </m:r>
                    <m:r>
                      <a:rPr lang="en-CA" altLang="zh-CN" sz="2200" b="1" i="1" smtClean="0">
                        <a:latin typeface="Cambria Math" panose="02040503050406030204" pitchFamily="18" charset="0"/>
                      </a:rPr>
                      <m:t>𝟎𝟎𝟐𝟗𝟐𝟗𝟔𝟖𝟖</m:t>
                    </m:r>
                    <m:r>
                      <a:rPr lang="en-CA" altLang="zh-CN" sz="2200" i="1">
                        <a:latin typeface="Cambria Math" panose="02040503050406030204" pitchFamily="18" charset="0"/>
                      </a:rPr>
                      <m:t>,.</m:t>
                    </m:r>
                    <m:r>
                      <a:rPr lang="en-CA" altLang="zh-CN" sz="2200" i="1">
                        <a:latin typeface="Cambria Math" panose="02040503050406030204" pitchFamily="18" charset="0"/>
                      </a:rPr>
                      <m:t>𝟎𝟏𝟎𝟕𝟒𝟐𝟏𝟖𝟖</m:t>
                    </m:r>
                    <m:r>
                      <a:rPr lang="en-CA" altLang="zh-CN" sz="2200" i="1">
                        <a:latin typeface="Cambria Math" panose="02040503050406030204" pitchFamily="18" charset="0"/>
                      </a:rPr>
                      <m:t>, …</m:t>
                    </m:r>
                    <m:r>
                      <a:rPr lang="en-CA" altLang="zh-CN" sz="2200" b="1" i="1" smtClean="0">
                        <a:latin typeface="Cambria Math" panose="02040503050406030204" pitchFamily="18" charset="0"/>
                      </a:rPr>
                      <m:t>………………………………</m:t>
                    </m:r>
                    <m:r>
                      <a:rPr lang="en-CA" altLang="zh-CN" sz="2200" i="1">
                        <a:latin typeface="Cambria Math" panose="02040503050406030204" pitchFamily="18" charset="0"/>
                      </a:rPr>
                      <m:t>.. , </m:t>
                    </m:r>
                  </m:oMath>
                </a14:m>
                <a:endParaRPr lang="en-CA" altLang="zh-CN" sz="2200" i="1" dirty="0">
                  <a:latin typeface="Cambria Math" panose="02040503050406030204" pitchFamily="18" charset="0"/>
                </a:endParaRPr>
              </a:p>
              <a:p>
                <a:pPr marL="0" indent="0">
                  <a:buNone/>
                </a:pPr>
                <a14:m>
                  <m:oMath xmlns:m="http://schemas.openxmlformats.org/officeDocument/2006/math">
                    <m:r>
                      <a:rPr lang="en-CA" altLang="zh-CN" sz="2200" b="1" i="1" smtClean="0">
                        <a:latin typeface="Cambria Math" panose="02040503050406030204" pitchFamily="18" charset="0"/>
                      </a:rPr>
                      <m:t>                                                                                 </m:t>
                    </m:r>
                    <m:r>
                      <a:rPr lang="en-CA" altLang="zh-CN" sz="2200" i="1">
                        <a:latin typeface="Cambria Math" panose="02040503050406030204" pitchFamily="18" charset="0"/>
                      </a:rPr>
                      <m:t>.</m:t>
                    </m:r>
                    <m:r>
                      <a:rPr lang="en-CA" altLang="zh-CN" sz="2200" i="1">
                        <a:latin typeface="Cambria Math" panose="02040503050406030204" pitchFamily="18" charset="0"/>
                      </a:rPr>
                      <m:t>𝟗𝟖𝟕𝟑𝟎𝟒𝟔𝟖𝟖</m:t>
                    </m:r>
                    <m:r>
                      <a:rPr lang="en-CA" altLang="zh-CN" sz="2200" b="1" i="1" smtClean="0">
                        <a:latin typeface="Cambria Math" panose="02040503050406030204" pitchFamily="18" charset="0"/>
                      </a:rPr>
                      <m:t>,</m:t>
                    </m:r>
                    <m:r>
                      <a:rPr lang="en-CA" altLang="zh-CN" sz="2200" i="1">
                        <a:latin typeface="Cambria Math" panose="02040503050406030204" pitchFamily="18" charset="0"/>
                      </a:rPr>
                      <m:t>.</m:t>
                    </m:r>
                    <m:r>
                      <a:rPr lang="en-CA" altLang="zh-CN" sz="2200" i="1">
                        <a:latin typeface="Cambria Math" panose="02040503050406030204" pitchFamily="18" charset="0"/>
                      </a:rPr>
                      <m:t>𝟗𝟗𝟓𝟏𝟏𝟕𝟏𝟖𝟖</m:t>
                    </m:r>
                  </m:oMath>
                </a14:m>
                <a:r>
                  <a:rPr lang="en-US" altLang="zh-CN" sz="2200" dirty="0" smtClean="0"/>
                  <a:t>}</a:t>
                </a:r>
                <a:endParaRPr lang="en-US" altLang="zh-CN" sz="2200" dirty="0"/>
              </a:p>
              <a:p>
                <a14:m>
                  <m:oMath xmlns:m="http://schemas.openxmlformats.org/officeDocument/2006/math">
                    <m:sSub>
                      <m:sSubPr>
                        <m:ctrlPr>
                          <a:rPr lang="en-US" altLang="zh-CN" sz="2200" i="1">
                            <a:latin typeface="Cambria Math" panose="02040503050406030204" pitchFamily="18" charset="0"/>
                          </a:rPr>
                        </m:ctrlPr>
                      </m:sSubPr>
                      <m:e>
                        <m:r>
                          <a:rPr lang="en-CA" altLang="zh-CN" sz="2200" i="1">
                            <a:latin typeface="Cambria Math" panose="02040503050406030204" pitchFamily="18" charset="0"/>
                          </a:rPr>
                          <m:t>𝑪</m:t>
                        </m:r>
                      </m:e>
                      <m:sub>
                        <m:r>
                          <a:rPr lang="en-CA" altLang="zh-CN" sz="2200" b="1" i="1" smtClean="0">
                            <a:latin typeface="Cambria Math" panose="02040503050406030204" pitchFamily="18" charset="0"/>
                          </a:rPr>
                          <m:t>𝟐</m:t>
                        </m:r>
                      </m:sub>
                    </m:sSub>
                    <m:r>
                      <a:rPr lang="en-CA" altLang="zh-CN" sz="2200" i="1">
                        <a:latin typeface="Cambria Math" panose="02040503050406030204" pitchFamily="18" charset="0"/>
                      </a:rPr>
                      <m:t>={.</m:t>
                    </m:r>
                    <m:r>
                      <a:rPr lang="en-CA" altLang="zh-CN" sz="2200" i="1">
                        <a:latin typeface="Cambria Math" panose="02040503050406030204" pitchFamily="18" charset="0"/>
                      </a:rPr>
                      <m:t>𝟎𝟎𝟒𝟖𝟖𝟐𝟖𝟏𝟑</m:t>
                    </m:r>
                    <m:r>
                      <a:rPr lang="en-CA" altLang="zh-CN" sz="2200" b="1" i="1" smtClean="0">
                        <a:latin typeface="Cambria Math" panose="02040503050406030204" pitchFamily="18" charset="0"/>
                      </a:rPr>
                      <m:t>, </m:t>
                    </m:r>
                    <m:r>
                      <a:rPr lang="en-CA" altLang="zh-CN" sz="2200" i="1">
                        <a:latin typeface="Cambria Math" panose="02040503050406030204" pitchFamily="18" charset="0"/>
                      </a:rPr>
                      <m:t>.</m:t>
                    </m:r>
                    <m:r>
                      <a:rPr lang="en-CA" altLang="zh-CN" sz="2200" i="1">
                        <a:latin typeface="Cambria Math" panose="02040503050406030204" pitchFamily="18" charset="0"/>
                      </a:rPr>
                      <m:t>𝟎𝟏𝟐𝟔𝟗𝟓𝟑𝟏𝟑</m:t>
                    </m:r>
                    <m:r>
                      <a:rPr lang="en-CA" altLang="zh-CN" sz="2200" i="1">
                        <a:latin typeface="Cambria Math" panose="02040503050406030204" pitchFamily="18" charset="0"/>
                      </a:rPr>
                      <m:t>, ……</m:t>
                    </m:r>
                    <m:r>
                      <a:rPr lang="en-CA" altLang="zh-CN" sz="2200" b="1" i="1" smtClean="0">
                        <a:latin typeface="Cambria Math" panose="02040503050406030204" pitchFamily="18" charset="0"/>
                      </a:rPr>
                      <m:t>………………………..</m:t>
                    </m:r>
                    <m:r>
                      <a:rPr lang="en-CA" altLang="zh-CN" sz="2200" i="1">
                        <a:latin typeface="Cambria Math" panose="02040503050406030204" pitchFamily="18" charset="0"/>
                      </a:rPr>
                      <m:t>. , </m:t>
                    </m:r>
                  </m:oMath>
                </a14:m>
                <a:endParaRPr lang="en-CA" altLang="zh-CN" sz="2200" i="1" dirty="0">
                  <a:latin typeface="Cambria Math" panose="02040503050406030204" pitchFamily="18" charset="0"/>
                </a:endParaRPr>
              </a:p>
              <a:p>
                <a:pPr marL="0" indent="0">
                  <a:buNone/>
                </a:pPr>
                <a:r>
                  <a:rPr lang="en-CA" altLang="zh-CN" sz="2200" dirty="0" smtClean="0"/>
                  <a:t>                                                                        </a:t>
                </a:r>
                <a14:m>
                  <m:oMath xmlns:m="http://schemas.openxmlformats.org/officeDocument/2006/math">
                    <m:r>
                      <a:rPr lang="en-CA" altLang="zh-CN" sz="2200" i="1">
                        <a:latin typeface="Cambria Math" panose="02040503050406030204" pitchFamily="18" charset="0"/>
                      </a:rPr>
                      <m:t>.</m:t>
                    </m:r>
                    <m:r>
                      <a:rPr lang="en-CA" altLang="zh-CN" sz="2200" i="1">
                        <a:latin typeface="Cambria Math" panose="02040503050406030204" pitchFamily="18" charset="0"/>
                      </a:rPr>
                      <m:t>𝟗𝟖𝟗𝟐𝟓𝟕𝟖𝟏𝟑</m:t>
                    </m:r>
                    <m:r>
                      <a:rPr lang="en-CA" altLang="zh-CN" sz="2200" b="1" i="1" smtClean="0">
                        <a:latin typeface="Cambria Math" panose="02040503050406030204" pitchFamily="18" charset="0"/>
                      </a:rPr>
                      <m:t>,</m:t>
                    </m:r>
                    <m:r>
                      <a:rPr lang="en-CA" altLang="zh-CN" sz="2200" i="1">
                        <a:latin typeface="Cambria Math" panose="02040503050406030204" pitchFamily="18" charset="0"/>
                      </a:rPr>
                      <m:t>.</m:t>
                    </m:r>
                    <m:r>
                      <a:rPr lang="en-CA" altLang="zh-CN" sz="2200" i="1">
                        <a:latin typeface="Cambria Math" panose="02040503050406030204" pitchFamily="18" charset="0"/>
                      </a:rPr>
                      <m:t>𝟗𝟗𝟕𝟎𝟕𝟎𝟑𝟏𝟑</m:t>
                    </m:r>
                  </m:oMath>
                </a14:m>
                <a:r>
                  <a:rPr lang="en-US" altLang="zh-CN" sz="2200" dirty="0" smtClean="0"/>
                  <a:t>}</a:t>
                </a:r>
                <a:endParaRPr lang="en-US" altLang="zh-CN" sz="2200" dirty="0"/>
              </a:p>
              <a:p>
                <a14:m>
                  <m:oMath xmlns:m="http://schemas.openxmlformats.org/officeDocument/2006/math">
                    <m:sSub>
                      <m:sSubPr>
                        <m:ctrlPr>
                          <a:rPr lang="en-US" altLang="zh-CN" sz="2200" i="1">
                            <a:latin typeface="Cambria Math" panose="02040503050406030204" pitchFamily="18" charset="0"/>
                          </a:rPr>
                        </m:ctrlPr>
                      </m:sSubPr>
                      <m:e>
                        <m:r>
                          <a:rPr lang="en-CA" altLang="zh-CN" sz="2200" i="1">
                            <a:latin typeface="Cambria Math" panose="02040503050406030204" pitchFamily="18" charset="0"/>
                          </a:rPr>
                          <m:t>𝑪</m:t>
                        </m:r>
                      </m:e>
                      <m:sub>
                        <m:r>
                          <a:rPr lang="en-CA" altLang="zh-CN" sz="2200" b="1" i="1" smtClean="0">
                            <a:latin typeface="Cambria Math" panose="02040503050406030204" pitchFamily="18" charset="0"/>
                          </a:rPr>
                          <m:t>𝟑</m:t>
                        </m:r>
                      </m:sub>
                    </m:sSub>
                    <m:r>
                      <a:rPr lang="en-CA" altLang="zh-CN" sz="2200" i="1">
                        <a:latin typeface="Cambria Math" panose="02040503050406030204" pitchFamily="18" charset="0"/>
                      </a:rPr>
                      <m:t>={.</m:t>
                    </m:r>
                    <m:r>
                      <a:rPr lang="en-CA" altLang="zh-CN" sz="2200" i="1">
                        <a:latin typeface="Cambria Math" panose="02040503050406030204" pitchFamily="18" charset="0"/>
                      </a:rPr>
                      <m:t>𝟎𝟎𝟔𝟖𝟑𝟓𝟗𝟑𝟖</m:t>
                    </m:r>
                    <m:r>
                      <a:rPr lang="en-CA" altLang="zh-CN" sz="2200" b="1" i="1" smtClean="0">
                        <a:latin typeface="Cambria Math" panose="02040503050406030204" pitchFamily="18" charset="0"/>
                      </a:rPr>
                      <m:t>, </m:t>
                    </m:r>
                    <m:r>
                      <a:rPr lang="en-CA" altLang="zh-CN" sz="2200" i="1">
                        <a:latin typeface="Cambria Math" panose="02040503050406030204" pitchFamily="18" charset="0"/>
                      </a:rPr>
                      <m:t>.</m:t>
                    </m:r>
                    <m:r>
                      <a:rPr lang="en-CA" altLang="zh-CN" sz="2200" i="1">
                        <a:latin typeface="Cambria Math" panose="02040503050406030204" pitchFamily="18" charset="0"/>
                      </a:rPr>
                      <m:t>𝟎𝟏𝟒𝟔𝟒𝟖𝟒𝟑𝟖</m:t>
                    </m:r>
                    <m:r>
                      <a:rPr lang="en-CA" altLang="zh-CN" sz="2200" i="1">
                        <a:latin typeface="Cambria Math" panose="02040503050406030204" pitchFamily="18" charset="0"/>
                      </a:rPr>
                      <m:t>, ….. </m:t>
                    </m:r>
                    <m:r>
                      <a:rPr lang="en-CA" altLang="zh-CN" sz="2200" b="1" i="1" smtClean="0">
                        <a:latin typeface="Cambria Math" panose="02040503050406030204" pitchFamily="18" charset="0"/>
                      </a:rPr>
                      <m:t>………………………….</m:t>
                    </m:r>
                    <m:r>
                      <a:rPr lang="en-CA" altLang="zh-CN" sz="2200" i="1">
                        <a:latin typeface="Cambria Math" panose="02040503050406030204" pitchFamily="18" charset="0"/>
                      </a:rPr>
                      <m:t>, </m:t>
                    </m:r>
                  </m:oMath>
                </a14:m>
                <a:endParaRPr lang="en-CA" altLang="zh-CN" sz="2200" i="1" dirty="0">
                  <a:latin typeface="Cambria Math" panose="02040503050406030204" pitchFamily="18" charset="0"/>
                </a:endParaRPr>
              </a:p>
              <a:p>
                <a:pPr marL="0" indent="0">
                  <a:buNone/>
                </a:pPr>
                <a14:m>
                  <m:oMath xmlns:m="http://schemas.openxmlformats.org/officeDocument/2006/math">
                    <m:r>
                      <a:rPr lang="en-CA" altLang="zh-CN" sz="2200" b="1" i="1" smtClean="0">
                        <a:latin typeface="Cambria Math" panose="02040503050406030204" pitchFamily="18" charset="0"/>
                      </a:rPr>
                      <m:t>                                                                                 </m:t>
                    </m:r>
                    <m:r>
                      <a:rPr lang="en-CA" altLang="zh-CN" sz="2200" i="1">
                        <a:latin typeface="Cambria Math" panose="02040503050406030204" pitchFamily="18" charset="0"/>
                      </a:rPr>
                      <m:t>.</m:t>
                    </m:r>
                    <m:r>
                      <a:rPr lang="en-CA" altLang="zh-CN" sz="2200" i="1">
                        <a:latin typeface="Cambria Math" panose="02040503050406030204" pitchFamily="18" charset="0"/>
                      </a:rPr>
                      <m:t>𝟗𝟗𝟏𝟐𝟏𝟎𝟗𝟑𝟖</m:t>
                    </m:r>
                    <m:r>
                      <a:rPr lang="en-CA" altLang="zh-CN" sz="2200" b="1" i="1" smtClean="0">
                        <a:latin typeface="Cambria Math" panose="02040503050406030204" pitchFamily="18" charset="0"/>
                      </a:rPr>
                      <m:t>, </m:t>
                    </m:r>
                    <m:r>
                      <a:rPr lang="en-CA" altLang="zh-CN" sz="2200" i="1">
                        <a:latin typeface="Cambria Math" panose="02040503050406030204" pitchFamily="18" charset="0"/>
                      </a:rPr>
                      <m:t>.</m:t>
                    </m:r>
                    <m:r>
                      <a:rPr lang="en-CA" altLang="zh-CN" sz="2200" i="1">
                        <a:latin typeface="Cambria Math" panose="02040503050406030204" pitchFamily="18" charset="0"/>
                      </a:rPr>
                      <m:t>𝟗𝟗𝟗𝟎𝟐𝟑𝟒𝟑𝟖</m:t>
                    </m:r>
                  </m:oMath>
                </a14:m>
                <a:r>
                  <a:rPr lang="en-US" altLang="zh-CN" sz="2200" dirty="0" smtClean="0"/>
                  <a:t>}</a:t>
                </a:r>
              </a:p>
              <a:p>
                <a:r>
                  <a:rPr lang="en-CA" altLang="zh-CN" sz="2200" dirty="0" smtClean="0"/>
                  <a:t>The </a:t>
                </a:r>
                <a:r>
                  <a:rPr lang="en-CA" altLang="zh-CN" sz="2200" i="1" dirty="0" smtClean="0"/>
                  <a:t>L</a:t>
                </a:r>
                <a:r>
                  <a:rPr lang="en-CA" altLang="zh-CN" sz="2200" i="1" baseline="-25000" dirty="0" smtClean="0"/>
                  <a:t>b</a:t>
                </a:r>
                <a:r>
                  <a:rPr lang="en-CA" altLang="zh-CN" sz="2200" dirty="0" smtClean="0"/>
                  <a:t> and </a:t>
                </a:r>
                <a:r>
                  <a:rPr lang="en-CA" altLang="zh-CN" sz="2200" i="1" dirty="0" smtClean="0"/>
                  <a:t>U</a:t>
                </a:r>
                <a:r>
                  <a:rPr lang="en-CA" altLang="zh-CN" sz="2200" i="1" baseline="-25000" dirty="0" smtClean="0"/>
                  <a:t>b</a:t>
                </a:r>
                <a:r>
                  <a:rPr lang="en-CA" altLang="zh-CN" sz="2200" i="1" dirty="0" smtClean="0"/>
                  <a:t> </a:t>
                </a:r>
                <a:r>
                  <a:rPr lang="en-CA" altLang="zh-CN" sz="2200" dirty="0" smtClean="0"/>
                  <a:t>in the previous slide corresponds to </a:t>
                </a:r>
                <a14:m>
                  <m:oMath xmlns:m="http://schemas.openxmlformats.org/officeDocument/2006/math">
                    <m:r>
                      <a:rPr lang="en-CA" altLang="zh-CN" sz="2200" b="1" i="1" smtClean="0">
                        <a:latin typeface="Cambria Math" panose="02040503050406030204" pitchFamily="18" charset="0"/>
                      </a:rPr>
                      <m:t>𝟎</m:t>
                    </m:r>
                    <m:r>
                      <a:rPr lang="en-CA" altLang="zh-CN" sz="2200" b="1" i="1" smtClean="0">
                        <a:latin typeface="Cambria Math" panose="02040503050406030204" pitchFamily="18" charset="0"/>
                      </a:rPr>
                      <m:t> </m:t>
                    </m:r>
                    <m:r>
                      <a:rPr lang="en-CA" altLang="zh-CN" sz="2200">
                        <a:latin typeface="Cambria Math" panose="02040503050406030204" pitchFamily="18" charset="0"/>
                      </a:rPr>
                      <m:t>𝐚𝐧𝐝</m:t>
                    </m:r>
                    <m:r>
                      <a:rPr lang="en-CA" altLang="zh-CN" sz="2200" i="1">
                        <a:latin typeface="Cambria Math" panose="02040503050406030204" pitchFamily="18" charset="0"/>
                      </a:rPr>
                      <m:t> </m:t>
                    </m:r>
                    <m:r>
                      <a:rPr lang="en-CA" altLang="zh-CN" sz="2200" b="1" i="1" smtClean="0">
                        <a:latin typeface="Cambria Math" panose="02040503050406030204" pitchFamily="18" charset="0"/>
                      </a:rPr>
                      <m:t>𝟏</m:t>
                    </m:r>
                  </m:oMath>
                </a14:m>
                <a:r>
                  <a:rPr lang="en-US" altLang="zh-CN" sz="2200" dirty="0"/>
                  <a:t> </a:t>
                </a:r>
                <a:r>
                  <a:rPr lang="en-US" altLang="zh-CN" sz="2200" dirty="0" smtClean="0"/>
                  <a:t>, respectively</a:t>
                </a:r>
                <a:endParaRPr lang="en-US" altLang="zh-CN" sz="2200" i="1" dirty="0"/>
              </a:p>
              <a:p>
                <a:pPr marL="0" indent="0">
                  <a:buNone/>
                </a:pPr>
                <a:endParaRPr lang="en-US" altLang="zh-CN" sz="2000" dirty="0"/>
              </a:p>
              <a:p>
                <a:pPr marL="0" indent="0">
                  <a:buNone/>
                </a:pPr>
                <a:endParaRPr lang="en-US" altLang="zh-CN" sz="2000" dirty="0" smtClean="0"/>
              </a:p>
            </p:txBody>
          </p:sp>
        </mc:Choice>
        <mc:Fallback xmlns="">
          <p:sp>
            <p:nvSpPr>
              <p:cNvPr id="107" name="Content Placeholder 2"/>
              <p:cNvSpPr>
                <a:spLocks noGrp="1" noRot="1" noChangeAspect="1" noMove="1" noResize="1" noEditPoints="1" noAdjustHandles="1" noChangeArrowheads="1" noChangeShapeType="1" noTextEdit="1"/>
              </p:cNvSpPr>
              <p:nvPr>
                <p:ph idx="1"/>
              </p:nvPr>
            </p:nvSpPr>
            <p:spPr>
              <a:xfrm>
                <a:off x="34846" y="870735"/>
                <a:ext cx="8956754" cy="5377665"/>
              </a:xfrm>
              <a:blipFill rotWithShape="0">
                <a:blip r:embed="rId2"/>
                <a:stretch>
                  <a:fillRect l="-885" t="-680" r="-953" b="-3175"/>
                </a:stretch>
              </a:blipFill>
            </p:spPr>
            <p:txBody>
              <a:bodyPr/>
              <a:lstStyle/>
              <a:p>
                <a:r>
                  <a:rPr lang="zh-CN" altLang="en-US">
                    <a:noFill/>
                  </a:rPr>
                  <a:t> </a:t>
                </a:r>
              </a:p>
            </p:txBody>
          </p:sp>
        </mc:Fallback>
      </mc:AlternateContent>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7924852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92440" y="640829"/>
                <a:ext cx="5947998" cy="5789613"/>
              </a:xfrm>
            </p:spPr>
            <p:txBody>
              <a:bodyPr/>
              <a:lstStyle/>
              <a:p>
                <a:r>
                  <a:rPr lang="en-CA" altLang="zh-CN" dirty="0" smtClean="0"/>
                  <a:t>The subscript </a:t>
                </a:r>
                <a:r>
                  <a:rPr lang="en-CA" altLang="zh-CN" i="1" dirty="0" smtClean="0"/>
                  <a:t>i</a:t>
                </a:r>
                <a:r>
                  <a:rPr lang="en-CA" altLang="zh-CN" dirty="0" smtClean="0"/>
                  <a:t> in </a:t>
                </a:r>
                <a:r>
                  <a:rPr lang="en-US" altLang="zh-CN" i="1" dirty="0" smtClean="0"/>
                  <a:t>C</a:t>
                </a:r>
                <a:r>
                  <a:rPr lang="en-US" altLang="zh-CN" i="1" baseline="-25000" dirty="0" smtClean="0"/>
                  <a:t>i </a:t>
                </a:r>
                <a:r>
                  <a:rPr lang="en-US" altLang="zh-CN" dirty="0" smtClean="0"/>
                  <a:t>represents</a:t>
                </a:r>
                <a:r>
                  <a:rPr lang="en-US" altLang="zh-CN" i="1" dirty="0" smtClean="0"/>
                  <a:t> </a:t>
                </a:r>
                <a:r>
                  <a:rPr lang="en-US" altLang="zh-CN" dirty="0" smtClean="0"/>
                  <a:t>the output bits in a state transition, and the 00 is paired with 11 and 01 is paired with 10 in the outgoing branches from a state as we see from the figure beside</a:t>
                </a:r>
              </a:p>
              <a:p>
                <a:r>
                  <a:rPr lang="en-CA" altLang="zh-CN" dirty="0" smtClean="0"/>
                  <a:t>In order to make the distances among sub-codebooks maximally equal, </a:t>
                </a:r>
                <a14:m>
                  <m:oMath xmlns:m="http://schemas.openxmlformats.org/officeDocument/2006/math">
                    <m:sSub>
                      <m:sSubPr>
                        <m:ctrlPr>
                          <a:rPr lang="en-US" altLang="zh-CN" i="1" smtClean="0">
                            <a:solidFill>
                              <a:srgbClr val="0000FF"/>
                            </a:solidFill>
                            <a:latin typeface="Cambria Math" panose="02040503050406030204" pitchFamily="18" charset="0"/>
                          </a:rPr>
                        </m:ctrlPr>
                      </m:sSubPr>
                      <m:e>
                        <m:r>
                          <a:rPr lang="en-CA" altLang="zh-CN" b="1" i="0" smtClean="0">
                            <a:solidFill>
                              <a:srgbClr val="0000FF"/>
                            </a:solidFill>
                            <a:latin typeface="Cambria Math" panose="02040503050406030204" pitchFamily="18" charset="0"/>
                          </a:rPr>
                          <m:t>𝐰𝐞</m:t>
                        </m:r>
                        <m:r>
                          <a:rPr lang="en-CA" altLang="zh-CN" b="1" i="0" smtClean="0">
                            <a:solidFill>
                              <a:srgbClr val="0000FF"/>
                            </a:solidFill>
                            <a:latin typeface="Cambria Math" panose="02040503050406030204" pitchFamily="18" charset="0"/>
                          </a:rPr>
                          <m:t> </m:t>
                        </m:r>
                        <m:r>
                          <a:rPr lang="en-CA" altLang="zh-CN" b="1" i="0" smtClean="0">
                            <a:solidFill>
                              <a:srgbClr val="0000FF"/>
                            </a:solidFill>
                            <a:latin typeface="Cambria Math" panose="02040503050406030204" pitchFamily="18" charset="0"/>
                          </a:rPr>
                          <m:t>𝐥𝐞𝐭</m:t>
                        </m:r>
                        <m:r>
                          <a:rPr lang="en-CA" altLang="zh-CN" b="1" i="0" smtClean="0">
                            <a:solidFill>
                              <a:srgbClr val="0000FF"/>
                            </a:solidFill>
                            <a:latin typeface="Cambria Math" panose="02040503050406030204" pitchFamily="18" charset="0"/>
                          </a:rPr>
                          <m:t> </m:t>
                        </m:r>
                        <m:r>
                          <a:rPr lang="en-CA" altLang="zh-CN" i="1">
                            <a:solidFill>
                              <a:srgbClr val="0000FF"/>
                            </a:solidFill>
                            <a:latin typeface="Cambria Math" panose="02040503050406030204" pitchFamily="18" charset="0"/>
                          </a:rPr>
                          <m:t>𝑪</m:t>
                        </m:r>
                      </m:e>
                      <m:sub>
                        <m:r>
                          <a:rPr lang="en-CA" altLang="zh-CN" i="1">
                            <a:solidFill>
                              <a:srgbClr val="0000FF"/>
                            </a:solidFill>
                            <a:latin typeface="Cambria Math" panose="02040503050406030204" pitchFamily="18" charset="0"/>
                          </a:rPr>
                          <m:t>𝟎</m:t>
                        </m:r>
                      </m:sub>
                    </m:sSub>
                  </m:oMath>
                </a14:m>
                <a:r>
                  <a:rPr lang="zh-CN" altLang="en-US" dirty="0" smtClean="0">
                    <a:solidFill>
                      <a:srgbClr val="0000FF"/>
                    </a:solidFill>
                  </a:rPr>
                  <a:t> </a:t>
                </a:r>
                <a:r>
                  <a:rPr lang="en-CA" altLang="zh-CN" dirty="0" smtClean="0">
                    <a:solidFill>
                      <a:srgbClr val="0000FF"/>
                    </a:solidFill>
                  </a:rPr>
                  <a:t>correspond to the output bit 00, </a:t>
                </a:r>
                <a14:m>
                  <m:oMath xmlns:m="http://schemas.openxmlformats.org/officeDocument/2006/math">
                    <m:sSub>
                      <m:sSubPr>
                        <m:ctrlPr>
                          <a:rPr lang="en-US" altLang="zh-CN" i="1">
                            <a:solidFill>
                              <a:srgbClr val="0000FF"/>
                            </a:solidFill>
                            <a:latin typeface="Cambria Math" panose="02040503050406030204" pitchFamily="18" charset="0"/>
                          </a:rPr>
                        </m:ctrlPr>
                      </m:sSubPr>
                      <m:e>
                        <m:r>
                          <a:rPr lang="en-CA" altLang="zh-CN" i="1">
                            <a:solidFill>
                              <a:srgbClr val="0000FF"/>
                            </a:solidFill>
                            <a:latin typeface="Cambria Math" panose="02040503050406030204" pitchFamily="18" charset="0"/>
                          </a:rPr>
                          <m:t>𝑪</m:t>
                        </m:r>
                      </m:e>
                      <m:sub>
                        <m:r>
                          <a:rPr lang="en-CA" altLang="zh-CN" b="1" i="1" smtClean="0">
                            <a:solidFill>
                              <a:srgbClr val="0000FF"/>
                            </a:solidFill>
                            <a:latin typeface="Cambria Math" panose="02040503050406030204" pitchFamily="18" charset="0"/>
                          </a:rPr>
                          <m:t>𝟏</m:t>
                        </m:r>
                      </m:sub>
                    </m:sSub>
                  </m:oMath>
                </a14:m>
                <a:r>
                  <a:rPr lang="zh-CN" altLang="en-US" dirty="0">
                    <a:solidFill>
                      <a:srgbClr val="0000FF"/>
                    </a:solidFill>
                  </a:rPr>
                  <a:t> </a:t>
                </a:r>
                <a:r>
                  <a:rPr lang="en-CA" altLang="zh-CN" dirty="0" smtClean="0">
                    <a:solidFill>
                      <a:srgbClr val="0000FF"/>
                    </a:solidFill>
                  </a:rPr>
                  <a:t>correspond </a:t>
                </a:r>
                <a:r>
                  <a:rPr lang="en-CA" altLang="zh-CN" dirty="0">
                    <a:solidFill>
                      <a:srgbClr val="0000FF"/>
                    </a:solidFill>
                  </a:rPr>
                  <a:t>to </a:t>
                </a:r>
                <a:r>
                  <a:rPr lang="en-CA" altLang="zh-CN" dirty="0" smtClean="0">
                    <a:solidFill>
                      <a:srgbClr val="0000FF"/>
                    </a:solidFill>
                  </a:rPr>
                  <a:t>01, </a:t>
                </a:r>
                <a14:m>
                  <m:oMath xmlns:m="http://schemas.openxmlformats.org/officeDocument/2006/math">
                    <m:sSub>
                      <m:sSubPr>
                        <m:ctrlPr>
                          <a:rPr lang="en-US" altLang="zh-CN" i="1">
                            <a:solidFill>
                              <a:srgbClr val="0000FF"/>
                            </a:solidFill>
                            <a:latin typeface="Cambria Math" panose="02040503050406030204" pitchFamily="18" charset="0"/>
                          </a:rPr>
                        </m:ctrlPr>
                      </m:sSubPr>
                      <m:e>
                        <m:r>
                          <a:rPr lang="en-CA" altLang="zh-CN" i="1">
                            <a:solidFill>
                              <a:srgbClr val="0000FF"/>
                            </a:solidFill>
                            <a:latin typeface="Cambria Math" panose="02040503050406030204" pitchFamily="18" charset="0"/>
                          </a:rPr>
                          <m:t>𝑪</m:t>
                        </m:r>
                      </m:e>
                      <m:sub>
                        <m:r>
                          <a:rPr lang="en-CA" altLang="zh-CN" b="1" i="1" smtClean="0">
                            <a:solidFill>
                              <a:srgbClr val="0000FF"/>
                            </a:solidFill>
                            <a:latin typeface="Cambria Math" panose="02040503050406030204" pitchFamily="18" charset="0"/>
                          </a:rPr>
                          <m:t>𝟐</m:t>
                        </m:r>
                      </m:sub>
                    </m:sSub>
                  </m:oMath>
                </a14:m>
                <a:r>
                  <a:rPr lang="zh-CN" altLang="en-US" dirty="0">
                    <a:solidFill>
                      <a:srgbClr val="0000FF"/>
                    </a:solidFill>
                  </a:rPr>
                  <a:t> </a:t>
                </a:r>
                <a:r>
                  <a:rPr lang="en-CA" altLang="zh-CN" dirty="0" smtClean="0">
                    <a:solidFill>
                      <a:srgbClr val="0000FF"/>
                    </a:solidFill>
                  </a:rPr>
                  <a:t>correspond </a:t>
                </a:r>
                <a:r>
                  <a:rPr lang="en-CA" altLang="zh-CN" dirty="0">
                    <a:solidFill>
                      <a:srgbClr val="0000FF"/>
                    </a:solidFill>
                  </a:rPr>
                  <a:t>to </a:t>
                </a:r>
                <a:r>
                  <a:rPr lang="en-CA" altLang="zh-CN" dirty="0" smtClean="0">
                    <a:solidFill>
                      <a:srgbClr val="0000FF"/>
                    </a:solidFill>
                  </a:rPr>
                  <a:t>11, and </a:t>
                </a:r>
                <a14:m>
                  <m:oMath xmlns:m="http://schemas.openxmlformats.org/officeDocument/2006/math">
                    <m:sSub>
                      <m:sSubPr>
                        <m:ctrlPr>
                          <a:rPr lang="en-US" altLang="zh-CN" i="1">
                            <a:solidFill>
                              <a:srgbClr val="0000FF"/>
                            </a:solidFill>
                            <a:latin typeface="Cambria Math" panose="02040503050406030204" pitchFamily="18" charset="0"/>
                          </a:rPr>
                        </m:ctrlPr>
                      </m:sSubPr>
                      <m:e>
                        <m:r>
                          <a:rPr lang="en-CA" altLang="zh-CN" i="1">
                            <a:solidFill>
                              <a:srgbClr val="0000FF"/>
                            </a:solidFill>
                            <a:latin typeface="Cambria Math" panose="02040503050406030204" pitchFamily="18" charset="0"/>
                          </a:rPr>
                          <m:t>𝑪</m:t>
                        </m:r>
                      </m:e>
                      <m:sub>
                        <m:r>
                          <a:rPr lang="en-CA" altLang="zh-CN" b="1" i="1" smtClean="0">
                            <a:solidFill>
                              <a:srgbClr val="0000FF"/>
                            </a:solidFill>
                            <a:latin typeface="Cambria Math" panose="02040503050406030204" pitchFamily="18" charset="0"/>
                          </a:rPr>
                          <m:t>𝟑</m:t>
                        </m:r>
                      </m:sub>
                    </m:sSub>
                  </m:oMath>
                </a14:m>
                <a:r>
                  <a:rPr lang="zh-CN" altLang="en-US" dirty="0">
                    <a:solidFill>
                      <a:srgbClr val="0000FF"/>
                    </a:solidFill>
                  </a:rPr>
                  <a:t> </a:t>
                </a:r>
                <a:r>
                  <a:rPr lang="en-CA" altLang="zh-CN" dirty="0" smtClean="0">
                    <a:solidFill>
                      <a:srgbClr val="0000FF"/>
                    </a:solidFill>
                  </a:rPr>
                  <a:t>correspond </a:t>
                </a:r>
                <a:r>
                  <a:rPr lang="en-CA" altLang="zh-CN" dirty="0">
                    <a:solidFill>
                      <a:srgbClr val="0000FF"/>
                    </a:solidFill>
                  </a:rPr>
                  <a:t>to </a:t>
                </a:r>
                <a:r>
                  <a:rPr lang="en-CA" altLang="zh-CN" dirty="0" smtClean="0">
                    <a:solidFill>
                      <a:srgbClr val="0000FF"/>
                    </a:solidFill>
                  </a:rPr>
                  <a:t>10</a:t>
                </a:r>
              </a:p>
              <a:p>
                <a:endParaRPr lang="en-CA" altLang="zh-CN" dirty="0" smtClean="0"/>
              </a:p>
              <a:p>
                <a:r>
                  <a:rPr lang="en-CA" altLang="zh-CN" dirty="0" smtClean="0">
                    <a:solidFill>
                      <a:srgbClr val="FF0000"/>
                    </a:solidFill>
                  </a:rPr>
                  <a:t>Therefore, each outgoing branch from a state has a corresponding output and thus has a corresponding sub-codebook</a:t>
                </a:r>
                <a:endParaRPr lang="zh-CN" altLang="en-US" dirty="0">
                  <a:solidFill>
                    <a:srgbClr val="FF0000"/>
                  </a:solidFill>
                </a:endParaRPr>
              </a:p>
              <a:p>
                <a:endParaRPr lang="zh-CN" altLang="en-US" sz="2000" dirty="0"/>
              </a:p>
              <a:p>
                <a:endParaRPr lang="zh-CN" altLang="en-US" sz="2000" dirty="0"/>
              </a:p>
              <a:p>
                <a:endParaRPr lang="zh-CN" altLang="en-US" sz="20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92440" y="640829"/>
                <a:ext cx="5947998" cy="5789613"/>
              </a:xfrm>
              <a:blipFill rotWithShape="0">
                <a:blip r:embed="rId2"/>
                <a:stretch>
                  <a:fillRect l="-1332" t="-842" r="-1537"/>
                </a:stretch>
              </a:blipFill>
            </p:spPr>
            <p:txBody>
              <a:bodyPr/>
              <a:lstStyle/>
              <a:p>
                <a:r>
                  <a:rPr lang="zh-CN" altLang="en-US">
                    <a:noFill/>
                  </a:rPr>
                  <a:t> </a:t>
                </a:r>
              </a:p>
            </p:txBody>
          </p:sp>
        </mc:Fallback>
      </mc:AlternateContent>
      <p:sp>
        <p:nvSpPr>
          <p:cNvPr id="4" name="Date Placeholder 3"/>
          <p:cNvSpPr>
            <a:spLocks noGrp="1"/>
          </p:cNvSpPr>
          <p:nvPr>
            <p:ph type="dt" sz="half" idx="10"/>
          </p:nvPr>
        </p:nvSpPr>
        <p:spPr/>
        <p:txBody>
          <a:bodyPr/>
          <a:lstStyle/>
          <a:p>
            <a:pPr>
              <a:defRPr/>
            </a:pPr>
            <a:r>
              <a:rPr lang="en-US" altLang="zh-CN" smtClean="0"/>
              <a:t>May 2021</a:t>
            </a:r>
            <a:endParaRPr lang="en-US" altLang="ko-KR" dirty="0"/>
          </a:p>
        </p:txBody>
      </p:sp>
      <p:sp>
        <p:nvSpPr>
          <p:cNvPr id="6" name="Slide Number Placeholder 5"/>
          <p:cNvSpPr>
            <a:spLocks noGrp="1"/>
          </p:cNvSpPr>
          <p:nvPr>
            <p:ph type="sldNum" sz="quarter" idx="12"/>
          </p:nvPr>
        </p:nvSpPr>
        <p:spPr/>
        <p:txBody>
          <a:bodyPr/>
          <a:lstStyle/>
          <a:p>
            <a:r>
              <a:rPr lang="en-US" altLang="ko-KR" smtClean="0"/>
              <a:t>Slide </a:t>
            </a:r>
            <a:fld id="{E792CD62-9AAA-4B66-A216-7F1F565D5B47}" type="slidenum">
              <a:rPr lang="en-US" altLang="ko-KR" smtClean="0"/>
              <a:pPr/>
              <a:t>9</a:t>
            </a:fld>
            <a:endParaRPr lang="en-US" altLang="ko-KR"/>
          </a:p>
        </p:txBody>
      </p:sp>
      <p:grpSp>
        <p:nvGrpSpPr>
          <p:cNvPr id="7" name="Group 6"/>
          <p:cNvGrpSpPr/>
          <p:nvPr/>
        </p:nvGrpSpPr>
        <p:grpSpPr>
          <a:xfrm>
            <a:off x="6226175" y="629894"/>
            <a:ext cx="2689225" cy="5691136"/>
            <a:chOff x="5508625" y="629894"/>
            <a:chExt cx="2689225" cy="5691136"/>
          </a:xfrm>
        </p:grpSpPr>
        <p:sp>
          <p:nvSpPr>
            <p:cNvPr id="8" name="Oval 187"/>
            <p:cNvSpPr>
              <a:spLocks noChangeArrowheads="1"/>
            </p:cNvSpPr>
            <p:nvPr/>
          </p:nvSpPr>
          <p:spPr bwMode="auto">
            <a:xfrm>
              <a:off x="5592763" y="5861571"/>
              <a:ext cx="225425" cy="193380"/>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1</a:t>
              </a:r>
            </a:p>
          </p:txBody>
        </p:sp>
        <p:sp>
          <p:nvSpPr>
            <p:cNvPr id="9" name="Oval 188"/>
            <p:cNvSpPr>
              <a:spLocks noChangeArrowheads="1"/>
            </p:cNvSpPr>
            <p:nvPr/>
          </p:nvSpPr>
          <p:spPr bwMode="auto">
            <a:xfrm>
              <a:off x="5592763" y="6120380"/>
              <a:ext cx="225425" cy="193380"/>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0</a:t>
              </a:r>
            </a:p>
          </p:txBody>
        </p:sp>
        <p:sp>
          <p:nvSpPr>
            <p:cNvPr id="10" name="Oval 189"/>
            <p:cNvSpPr>
              <a:spLocks noChangeArrowheads="1"/>
            </p:cNvSpPr>
            <p:nvPr/>
          </p:nvSpPr>
          <p:spPr bwMode="auto">
            <a:xfrm>
              <a:off x="5583238" y="5125856"/>
              <a:ext cx="227012" cy="193380"/>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11" name="Oval 190"/>
            <p:cNvSpPr>
              <a:spLocks noChangeArrowheads="1"/>
            </p:cNvSpPr>
            <p:nvPr/>
          </p:nvSpPr>
          <p:spPr bwMode="auto">
            <a:xfrm>
              <a:off x="5583238" y="5384665"/>
              <a:ext cx="227012"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12" name="TextBox 42"/>
            <p:cNvSpPr txBox="1">
              <a:spLocks noChangeArrowheads="1"/>
            </p:cNvSpPr>
            <p:nvPr/>
          </p:nvSpPr>
          <p:spPr bwMode="auto">
            <a:xfrm>
              <a:off x="5534025" y="5349769"/>
              <a:ext cx="29845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3</a:t>
              </a:r>
            </a:p>
          </p:txBody>
        </p:sp>
        <p:sp>
          <p:nvSpPr>
            <p:cNvPr id="13" name="TextBox 43"/>
            <p:cNvSpPr txBox="1">
              <a:spLocks noChangeArrowheads="1"/>
            </p:cNvSpPr>
            <p:nvPr/>
          </p:nvSpPr>
          <p:spPr bwMode="auto">
            <a:xfrm>
              <a:off x="5526088" y="5090960"/>
              <a:ext cx="29845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4</a:t>
              </a:r>
            </a:p>
          </p:txBody>
        </p:sp>
        <p:sp>
          <p:nvSpPr>
            <p:cNvPr id="14" name="Oval 193"/>
            <p:cNvSpPr>
              <a:spLocks noChangeArrowheads="1"/>
            </p:cNvSpPr>
            <p:nvPr/>
          </p:nvSpPr>
          <p:spPr bwMode="auto">
            <a:xfrm>
              <a:off x="5592763" y="5631842"/>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15" name="Oval 194"/>
            <p:cNvSpPr>
              <a:spLocks noChangeArrowheads="1"/>
            </p:cNvSpPr>
            <p:nvPr/>
          </p:nvSpPr>
          <p:spPr bwMode="auto">
            <a:xfrm>
              <a:off x="5583238" y="4865593"/>
              <a:ext cx="227012"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16" name="TextBox 46"/>
            <p:cNvSpPr txBox="1">
              <a:spLocks noChangeArrowheads="1"/>
            </p:cNvSpPr>
            <p:nvPr/>
          </p:nvSpPr>
          <p:spPr bwMode="auto">
            <a:xfrm>
              <a:off x="5530850" y="4832151"/>
              <a:ext cx="29845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5</a:t>
              </a:r>
            </a:p>
          </p:txBody>
        </p:sp>
        <p:sp>
          <p:nvSpPr>
            <p:cNvPr id="17" name="TextBox 47"/>
            <p:cNvSpPr txBox="1">
              <a:spLocks noChangeArrowheads="1"/>
            </p:cNvSpPr>
            <p:nvPr/>
          </p:nvSpPr>
          <p:spPr bwMode="auto">
            <a:xfrm>
              <a:off x="5534025" y="5596946"/>
              <a:ext cx="298450" cy="254448"/>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2</a:t>
              </a:r>
            </a:p>
          </p:txBody>
        </p:sp>
        <p:sp>
          <p:nvSpPr>
            <p:cNvPr id="18" name="TextBox 48"/>
            <p:cNvSpPr txBox="1">
              <a:spLocks noChangeArrowheads="1"/>
            </p:cNvSpPr>
            <p:nvPr/>
          </p:nvSpPr>
          <p:spPr bwMode="auto">
            <a:xfrm rot="5400000">
              <a:off x="4667947" y="2557107"/>
              <a:ext cx="2124270" cy="36988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alibri" pitchFamily="34" charset="0"/>
                </a:rPr>
                <a:t>………………………..………..</a:t>
              </a:r>
            </a:p>
          </p:txBody>
        </p:sp>
        <p:sp>
          <p:nvSpPr>
            <p:cNvPr id="19" name="Oval 198"/>
            <p:cNvSpPr>
              <a:spLocks noChangeArrowheads="1"/>
            </p:cNvSpPr>
            <p:nvPr/>
          </p:nvSpPr>
          <p:spPr bwMode="auto">
            <a:xfrm>
              <a:off x="5583238" y="4593698"/>
              <a:ext cx="227012" cy="193380"/>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20" name="TextBox 50"/>
            <p:cNvSpPr txBox="1">
              <a:spLocks noChangeArrowheads="1"/>
            </p:cNvSpPr>
            <p:nvPr/>
          </p:nvSpPr>
          <p:spPr bwMode="auto">
            <a:xfrm>
              <a:off x="5530850" y="4550079"/>
              <a:ext cx="298450" cy="254448"/>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6</a:t>
              </a:r>
            </a:p>
          </p:txBody>
        </p:sp>
        <p:sp>
          <p:nvSpPr>
            <p:cNvPr id="21" name="Oval 200"/>
            <p:cNvSpPr>
              <a:spLocks noChangeArrowheads="1"/>
            </p:cNvSpPr>
            <p:nvPr/>
          </p:nvSpPr>
          <p:spPr bwMode="auto">
            <a:xfrm>
              <a:off x="5583238" y="4333435"/>
              <a:ext cx="227012"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22" name="TextBox 52"/>
            <p:cNvSpPr txBox="1">
              <a:spLocks noChangeArrowheads="1"/>
            </p:cNvSpPr>
            <p:nvPr/>
          </p:nvSpPr>
          <p:spPr bwMode="auto">
            <a:xfrm>
              <a:off x="5530850" y="4284000"/>
              <a:ext cx="29845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7</a:t>
              </a:r>
            </a:p>
          </p:txBody>
        </p:sp>
        <p:sp>
          <p:nvSpPr>
            <p:cNvPr id="23" name="Oval 214"/>
            <p:cNvSpPr>
              <a:spLocks noChangeArrowheads="1"/>
            </p:cNvSpPr>
            <p:nvPr/>
          </p:nvSpPr>
          <p:spPr bwMode="auto">
            <a:xfrm>
              <a:off x="5584825" y="997998"/>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24" name="TextBox 68"/>
            <p:cNvSpPr txBox="1">
              <a:spLocks noChangeArrowheads="1"/>
            </p:cNvSpPr>
            <p:nvPr/>
          </p:nvSpPr>
          <p:spPr bwMode="auto">
            <a:xfrm>
              <a:off x="5508625" y="983458"/>
              <a:ext cx="341313" cy="25444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62</a:t>
              </a:r>
            </a:p>
          </p:txBody>
        </p:sp>
        <p:sp>
          <p:nvSpPr>
            <p:cNvPr id="25" name="Oval 216"/>
            <p:cNvSpPr>
              <a:spLocks noChangeArrowheads="1"/>
            </p:cNvSpPr>
            <p:nvPr/>
          </p:nvSpPr>
          <p:spPr bwMode="auto">
            <a:xfrm>
              <a:off x="5584825" y="739189"/>
              <a:ext cx="225425" cy="193379"/>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26" name="TextBox 70"/>
            <p:cNvSpPr txBox="1">
              <a:spLocks noChangeArrowheads="1"/>
            </p:cNvSpPr>
            <p:nvPr/>
          </p:nvSpPr>
          <p:spPr bwMode="auto">
            <a:xfrm>
              <a:off x="5508625" y="704294"/>
              <a:ext cx="341313" cy="25444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rgbClr val="000000"/>
                  </a:solidFill>
                  <a:effectLst/>
                  <a:uLnTx/>
                  <a:uFillTx/>
                  <a:latin typeface="Calibri" pitchFamily="34" charset="0"/>
                </a:rPr>
                <a:t>63</a:t>
              </a:r>
            </a:p>
          </p:txBody>
        </p:sp>
        <p:cxnSp>
          <p:nvCxnSpPr>
            <p:cNvPr id="27" name="Straight Arrow Connector 181"/>
            <p:cNvCxnSpPr>
              <a:cxnSpLocks noChangeShapeType="1"/>
              <a:stCxn id="9" idx="6"/>
              <a:endCxn id="32" idx="2"/>
            </p:cNvCxnSpPr>
            <p:nvPr/>
          </p:nvCxnSpPr>
          <p:spPr bwMode="auto">
            <a:xfrm>
              <a:off x="5818188" y="6217798"/>
              <a:ext cx="2047875" cy="5816"/>
            </a:xfrm>
            <a:prstGeom prst="straightConnector1">
              <a:avLst/>
            </a:prstGeom>
            <a:noFill/>
            <a:ln w="9525" algn="ctr">
              <a:solidFill>
                <a:srgbClr val="2D2015"/>
              </a:solidFill>
              <a:round/>
              <a:headEnd/>
              <a:tailEnd type="arrow" w="med" len="med"/>
            </a:ln>
          </p:spPr>
        </p:cxnSp>
        <p:cxnSp>
          <p:nvCxnSpPr>
            <p:cNvPr id="28" name="Straight Arrow Connector 183"/>
            <p:cNvCxnSpPr>
              <a:cxnSpLocks noChangeShapeType="1"/>
              <a:stCxn id="9" idx="6"/>
              <a:endCxn id="31" idx="2"/>
            </p:cNvCxnSpPr>
            <p:nvPr/>
          </p:nvCxnSpPr>
          <p:spPr bwMode="auto">
            <a:xfrm flipV="1">
              <a:off x="5818188" y="5964805"/>
              <a:ext cx="2047875" cy="252993"/>
            </a:xfrm>
            <a:prstGeom prst="straightConnector1">
              <a:avLst/>
            </a:prstGeom>
            <a:noFill/>
            <a:ln w="9525" algn="ctr">
              <a:solidFill>
                <a:srgbClr val="2D2015"/>
              </a:solidFill>
              <a:round/>
              <a:headEnd/>
              <a:tailEnd type="arrow" w="med" len="med"/>
            </a:ln>
          </p:spPr>
        </p:cxnSp>
        <p:cxnSp>
          <p:nvCxnSpPr>
            <p:cNvPr id="29" name="Straight Arrow Connector 185"/>
            <p:cNvCxnSpPr>
              <a:cxnSpLocks noChangeShapeType="1"/>
              <a:stCxn id="8" idx="6"/>
              <a:endCxn id="37" idx="2"/>
            </p:cNvCxnSpPr>
            <p:nvPr/>
          </p:nvCxnSpPr>
          <p:spPr bwMode="auto">
            <a:xfrm flipV="1">
              <a:off x="5818188" y="5735075"/>
              <a:ext cx="2047875" cy="222459"/>
            </a:xfrm>
            <a:prstGeom prst="straightConnector1">
              <a:avLst/>
            </a:prstGeom>
            <a:noFill/>
            <a:ln w="9525" algn="ctr">
              <a:solidFill>
                <a:srgbClr val="2D2015"/>
              </a:solidFill>
              <a:round/>
              <a:headEnd/>
              <a:tailEnd type="arrow" w="med" len="med"/>
            </a:ln>
          </p:spPr>
        </p:cxnSp>
        <p:cxnSp>
          <p:nvCxnSpPr>
            <p:cNvPr id="30" name="Straight Arrow Connector 187"/>
            <p:cNvCxnSpPr>
              <a:cxnSpLocks noChangeShapeType="1"/>
              <a:stCxn id="8" idx="6"/>
              <a:endCxn id="35" idx="1"/>
            </p:cNvCxnSpPr>
            <p:nvPr/>
          </p:nvCxnSpPr>
          <p:spPr bwMode="auto">
            <a:xfrm flipV="1">
              <a:off x="5818188" y="5482082"/>
              <a:ext cx="1990725" cy="475452"/>
            </a:xfrm>
            <a:prstGeom prst="straightConnector1">
              <a:avLst/>
            </a:prstGeom>
            <a:noFill/>
            <a:ln w="9525" algn="ctr">
              <a:solidFill>
                <a:srgbClr val="2D2015"/>
              </a:solidFill>
              <a:round/>
              <a:headEnd/>
              <a:tailEnd type="arrow" w="med" len="med"/>
            </a:ln>
          </p:spPr>
        </p:cxnSp>
        <p:sp>
          <p:nvSpPr>
            <p:cNvPr id="31" name="Oval 187"/>
            <p:cNvSpPr>
              <a:spLocks noChangeArrowheads="1"/>
            </p:cNvSpPr>
            <p:nvPr/>
          </p:nvSpPr>
          <p:spPr bwMode="auto">
            <a:xfrm>
              <a:off x="7866063" y="5867387"/>
              <a:ext cx="227012" cy="193380"/>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1</a:t>
              </a:r>
            </a:p>
          </p:txBody>
        </p:sp>
        <p:sp>
          <p:nvSpPr>
            <p:cNvPr id="32" name="Oval 188"/>
            <p:cNvSpPr>
              <a:spLocks noChangeArrowheads="1"/>
            </p:cNvSpPr>
            <p:nvPr/>
          </p:nvSpPr>
          <p:spPr bwMode="auto">
            <a:xfrm>
              <a:off x="7866063" y="6126196"/>
              <a:ext cx="227012"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0</a:t>
              </a:r>
            </a:p>
          </p:txBody>
        </p:sp>
        <p:sp>
          <p:nvSpPr>
            <p:cNvPr id="33" name="Oval 189"/>
            <p:cNvSpPr>
              <a:spLocks noChangeArrowheads="1"/>
            </p:cNvSpPr>
            <p:nvPr/>
          </p:nvSpPr>
          <p:spPr bwMode="auto">
            <a:xfrm>
              <a:off x="7858125" y="5131672"/>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34" name="Oval 190"/>
            <p:cNvSpPr>
              <a:spLocks noChangeArrowheads="1"/>
            </p:cNvSpPr>
            <p:nvPr/>
          </p:nvSpPr>
          <p:spPr bwMode="auto">
            <a:xfrm>
              <a:off x="7858125" y="5390481"/>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35" name="TextBox 42"/>
            <p:cNvSpPr txBox="1">
              <a:spLocks noChangeArrowheads="1"/>
            </p:cNvSpPr>
            <p:nvPr/>
          </p:nvSpPr>
          <p:spPr bwMode="auto">
            <a:xfrm>
              <a:off x="7808913" y="5355585"/>
              <a:ext cx="29845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3</a:t>
              </a:r>
            </a:p>
          </p:txBody>
        </p:sp>
        <p:sp>
          <p:nvSpPr>
            <p:cNvPr id="36" name="TextBox 43"/>
            <p:cNvSpPr txBox="1">
              <a:spLocks noChangeArrowheads="1"/>
            </p:cNvSpPr>
            <p:nvPr/>
          </p:nvSpPr>
          <p:spPr bwMode="auto">
            <a:xfrm>
              <a:off x="7799388" y="5096776"/>
              <a:ext cx="29845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4</a:t>
              </a:r>
            </a:p>
          </p:txBody>
        </p:sp>
        <p:sp>
          <p:nvSpPr>
            <p:cNvPr id="37" name="Oval 193"/>
            <p:cNvSpPr>
              <a:spLocks noChangeArrowheads="1"/>
            </p:cNvSpPr>
            <p:nvPr/>
          </p:nvSpPr>
          <p:spPr bwMode="auto">
            <a:xfrm>
              <a:off x="7866063" y="5639112"/>
              <a:ext cx="225425" cy="193379"/>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38" name="Oval 194"/>
            <p:cNvSpPr>
              <a:spLocks noChangeArrowheads="1"/>
            </p:cNvSpPr>
            <p:nvPr/>
          </p:nvSpPr>
          <p:spPr bwMode="auto">
            <a:xfrm>
              <a:off x="7858125" y="4871409"/>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39" name="TextBox 46"/>
            <p:cNvSpPr txBox="1">
              <a:spLocks noChangeArrowheads="1"/>
            </p:cNvSpPr>
            <p:nvPr/>
          </p:nvSpPr>
          <p:spPr bwMode="auto">
            <a:xfrm>
              <a:off x="7804150" y="4837967"/>
              <a:ext cx="29845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5</a:t>
              </a:r>
            </a:p>
          </p:txBody>
        </p:sp>
        <p:sp>
          <p:nvSpPr>
            <p:cNvPr id="40" name="TextBox 47"/>
            <p:cNvSpPr txBox="1">
              <a:spLocks noChangeArrowheads="1"/>
            </p:cNvSpPr>
            <p:nvPr/>
          </p:nvSpPr>
          <p:spPr bwMode="auto">
            <a:xfrm>
              <a:off x="7808913" y="5604217"/>
              <a:ext cx="29845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2</a:t>
              </a:r>
            </a:p>
          </p:txBody>
        </p:sp>
        <p:sp>
          <p:nvSpPr>
            <p:cNvPr id="41" name="TextBox 48"/>
            <p:cNvSpPr txBox="1">
              <a:spLocks noChangeArrowheads="1"/>
            </p:cNvSpPr>
            <p:nvPr/>
          </p:nvSpPr>
          <p:spPr bwMode="auto">
            <a:xfrm rot="5400000">
              <a:off x="7757072" y="1813461"/>
              <a:ext cx="513256" cy="368300"/>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smtClean="0">
                  <a:ln>
                    <a:noFill/>
                  </a:ln>
                  <a:solidFill>
                    <a:srgbClr val="000000"/>
                  </a:solidFill>
                  <a:effectLst/>
                  <a:uLnTx/>
                  <a:uFillTx/>
                  <a:latin typeface="Calibri" pitchFamily="34" charset="0"/>
                </a:rPr>
                <a:t>…….</a:t>
              </a:r>
            </a:p>
          </p:txBody>
        </p:sp>
        <p:sp>
          <p:nvSpPr>
            <p:cNvPr id="42" name="Oval 198"/>
            <p:cNvSpPr>
              <a:spLocks noChangeArrowheads="1"/>
            </p:cNvSpPr>
            <p:nvPr/>
          </p:nvSpPr>
          <p:spPr bwMode="auto">
            <a:xfrm>
              <a:off x="7858125" y="4599514"/>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43" name="TextBox 50"/>
            <p:cNvSpPr txBox="1">
              <a:spLocks noChangeArrowheads="1"/>
            </p:cNvSpPr>
            <p:nvPr/>
          </p:nvSpPr>
          <p:spPr bwMode="auto">
            <a:xfrm>
              <a:off x="7804150" y="4555894"/>
              <a:ext cx="298450" cy="254448"/>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6</a:t>
              </a:r>
            </a:p>
          </p:txBody>
        </p:sp>
        <p:sp>
          <p:nvSpPr>
            <p:cNvPr id="44" name="Oval 200"/>
            <p:cNvSpPr>
              <a:spLocks noChangeArrowheads="1"/>
            </p:cNvSpPr>
            <p:nvPr/>
          </p:nvSpPr>
          <p:spPr bwMode="auto">
            <a:xfrm>
              <a:off x="7858125" y="4339251"/>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45" name="TextBox 52"/>
            <p:cNvSpPr txBox="1">
              <a:spLocks noChangeArrowheads="1"/>
            </p:cNvSpPr>
            <p:nvPr/>
          </p:nvSpPr>
          <p:spPr bwMode="auto">
            <a:xfrm>
              <a:off x="7804150" y="4289816"/>
              <a:ext cx="29845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 7</a:t>
              </a:r>
            </a:p>
          </p:txBody>
        </p:sp>
        <p:sp>
          <p:nvSpPr>
            <p:cNvPr id="46" name="Oval 202"/>
            <p:cNvSpPr>
              <a:spLocks noChangeArrowheads="1"/>
            </p:cNvSpPr>
            <p:nvPr/>
          </p:nvSpPr>
          <p:spPr bwMode="auto">
            <a:xfrm>
              <a:off x="7858125" y="4065903"/>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47" name="TextBox 54"/>
            <p:cNvSpPr txBox="1">
              <a:spLocks noChangeArrowheads="1"/>
            </p:cNvSpPr>
            <p:nvPr/>
          </p:nvSpPr>
          <p:spPr bwMode="auto">
            <a:xfrm>
              <a:off x="7804150" y="4016467"/>
              <a:ext cx="263525" cy="25444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8</a:t>
              </a:r>
            </a:p>
          </p:txBody>
        </p:sp>
        <p:sp>
          <p:nvSpPr>
            <p:cNvPr id="48" name="Oval 204"/>
            <p:cNvSpPr>
              <a:spLocks noChangeArrowheads="1"/>
            </p:cNvSpPr>
            <p:nvPr/>
          </p:nvSpPr>
          <p:spPr bwMode="auto">
            <a:xfrm>
              <a:off x="7858125" y="3807094"/>
              <a:ext cx="225425" cy="193379"/>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49" name="TextBox 56"/>
            <p:cNvSpPr txBox="1">
              <a:spLocks noChangeArrowheads="1"/>
            </p:cNvSpPr>
            <p:nvPr/>
          </p:nvSpPr>
          <p:spPr bwMode="auto">
            <a:xfrm>
              <a:off x="7804150" y="3756204"/>
              <a:ext cx="263525" cy="254448"/>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9</a:t>
              </a:r>
            </a:p>
          </p:txBody>
        </p:sp>
        <p:sp>
          <p:nvSpPr>
            <p:cNvPr id="50" name="Oval 206"/>
            <p:cNvSpPr>
              <a:spLocks noChangeArrowheads="1"/>
            </p:cNvSpPr>
            <p:nvPr/>
          </p:nvSpPr>
          <p:spPr bwMode="auto">
            <a:xfrm>
              <a:off x="7848600" y="3533745"/>
              <a:ext cx="227013"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51" name="TextBox 59"/>
            <p:cNvSpPr txBox="1">
              <a:spLocks noChangeArrowheads="1"/>
            </p:cNvSpPr>
            <p:nvPr/>
          </p:nvSpPr>
          <p:spPr bwMode="auto">
            <a:xfrm>
              <a:off x="7796213" y="3503211"/>
              <a:ext cx="341312"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10</a:t>
              </a:r>
            </a:p>
          </p:txBody>
        </p:sp>
        <p:sp>
          <p:nvSpPr>
            <p:cNvPr id="52" name="Oval 208"/>
            <p:cNvSpPr>
              <a:spLocks noChangeArrowheads="1"/>
            </p:cNvSpPr>
            <p:nvPr/>
          </p:nvSpPr>
          <p:spPr bwMode="auto">
            <a:xfrm>
              <a:off x="7848600" y="3273481"/>
              <a:ext cx="227013"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53" name="TextBox 61"/>
            <p:cNvSpPr txBox="1">
              <a:spLocks noChangeArrowheads="1"/>
            </p:cNvSpPr>
            <p:nvPr/>
          </p:nvSpPr>
          <p:spPr bwMode="auto">
            <a:xfrm>
              <a:off x="7791450" y="3240040"/>
              <a:ext cx="341313"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11</a:t>
              </a:r>
            </a:p>
          </p:txBody>
        </p:sp>
        <p:sp>
          <p:nvSpPr>
            <p:cNvPr id="54" name="Oval 210"/>
            <p:cNvSpPr>
              <a:spLocks noChangeArrowheads="1"/>
            </p:cNvSpPr>
            <p:nvPr/>
          </p:nvSpPr>
          <p:spPr bwMode="auto">
            <a:xfrm>
              <a:off x="7848600" y="3048114"/>
              <a:ext cx="227013" cy="193379"/>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55" name="TextBox 63"/>
            <p:cNvSpPr txBox="1">
              <a:spLocks noChangeArrowheads="1"/>
            </p:cNvSpPr>
            <p:nvPr/>
          </p:nvSpPr>
          <p:spPr bwMode="auto">
            <a:xfrm>
              <a:off x="7796213" y="2997225"/>
              <a:ext cx="341312" cy="254448"/>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12</a:t>
              </a:r>
            </a:p>
          </p:txBody>
        </p:sp>
        <p:sp>
          <p:nvSpPr>
            <p:cNvPr id="56" name="Oval 212"/>
            <p:cNvSpPr>
              <a:spLocks noChangeArrowheads="1"/>
            </p:cNvSpPr>
            <p:nvPr/>
          </p:nvSpPr>
          <p:spPr bwMode="auto">
            <a:xfrm>
              <a:off x="7848600" y="2787851"/>
              <a:ext cx="227013"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57" name="TextBox 65"/>
            <p:cNvSpPr txBox="1">
              <a:spLocks noChangeArrowheads="1"/>
            </p:cNvSpPr>
            <p:nvPr/>
          </p:nvSpPr>
          <p:spPr bwMode="auto">
            <a:xfrm>
              <a:off x="7796213" y="2738416"/>
              <a:ext cx="341312"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13</a:t>
              </a:r>
            </a:p>
          </p:txBody>
        </p:sp>
        <p:sp>
          <p:nvSpPr>
            <p:cNvPr id="58" name="Oval 214"/>
            <p:cNvSpPr>
              <a:spLocks noChangeArrowheads="1"/>
            </p:cNvSpPr>
            <p:nvPr/>
          </p:nvSpPr>
          <p:spPr bwMode="auto">
            <a:xfrm>
              <a:off x="7840663" y="2523226"/>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59" name="TextBox 68"/>
            <p:cNvSpPr txBox="1">
              <a:spLocks noChangeArrowheads="1"/>
            </p:cNvSpPr>
            <p:nvPr/>
          </p:nvSpPr>
          <p:spPr bwMode="auto">
            <a:xfrm>
              <a:off x="7788275" y="2492693"/>
              <a:ext cx="341313"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14</a:t>
              </a:r>
            </a:p>
          </p:txBody>
        </p:sp>
        <p:sp>
          <p:nvSpPr>
            <p:cNvPr id="60" name="Oval 216"/>
            <p:cNvSpPr>
              <a:spLocks noChangeArrowheads="1"/>
            </p:cNvSpPr>
            <p:nvPr/>
          </p:nvSpPr>
          <p:spPr bwMode="auto">
            <a:xfrm>
              <a:off x="7840663" y="2262964"/>
              <a:ext cx="225425"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61" name="TextBox 70"/>
            <p:cNvSpPr txBox="1">
              <a:spLocks noChangeArrowheads="1"/>
            </p:cNvSpPr>
            <p:nvPr/>
          </p:nvSpPr>
          <p:spPr bwMode="auto">
            <a:xfrm>
              <a:off x="7781925" y="2229521"/>
              <a:ext cx="342900" cy="252993"/>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15</a:t>
              </a:r>
            </a:p>
          </p:txBody>
        </p:sp>
        <p:sp>
          <p:nvSpPr>
            <p:cNvPr id="62" name="Oval 214"/>
            <p:cNvSpPr>
              <a:spLocks noChangeArrowheads="1"/>
            </p:cNvSpPr>
            <p:nvPr/>
          </p:nvSpPr>
          <p:spPr bwMode="auto">
            <a:xfrm>
              <a:off x="7858125" y="1005268"/>
              <a:ext cx="227013" cy="193380"/>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63" name="TextBox 68"/>
            <p:cNvSpPr txBox="1">
              <a:spLocks noChangeArrowheads="1"/>
            </p:cNvSpPr>
            <p:nvPr/>
          </p:nvSpPr>
          <p:spPr bwMode="auto">
            <a:xfrm>
              <a:off x="7781925" y="989274"/>
              <a:ext cx="342900" cy="25444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62</a:t>
              </a:r>
            </a:p>
          </p:txBody>
        </p:sp>
        <p:sp>
          <p:nvSpPr>
            <p:cNvPr id="64" name="Oval 216"/>
            <p:cNvSpPr>
              <a:spLocks noChangeArrowheads="1"/>
            </p:cNvSpPr>
            <p:nvPr/>
          </p:nvSpPr>
          <p:spPr bwMode="auto">
            <a:xfrm>
              <a:off x="7858125" y="745005"/>
              <a:ext cx="227013"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65" name="TextBox 70"/>
            <p:cNvSpPr txBox="1">
              <a:spLocks noChangeArrowheads="1"/>
            </p:cNvSpPr>
            <p:nvPr/>
          </p:nvSpPr>
          <p:spPr bwMode="auto">
            <a:xfrm>
              <a:off x="7781925" y="710110"/>
              <a:ext cx="342900" cy="25444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63</a:t>
              </a:r>
            </a:p>
          </p:txBody>
        </p:sp>
        <p:cxnSp>
          <p:nvCxnSpPr>
            <p:cNvPr id="66" name="Straight Arrow Connector 230"/>
            <p:cNvCxnSpPr>
              <a:cxnSpLocks noChangeShapeType="1"/>
              <a:stCxn id="17" idx="3"/>
              <a:endCxn id="36" idx="1"/>
            </p:cNvCxnSpPr>
            <p:nvPr/>
          </p:nvCxnSpPr>
          <p:spPr bwMode="auto">
            <a:xfrm flipV="1">
              <a:off x="5832475" y="5223273"/>
              <a:ext cx="1966913" cy="501624"/>
            </a:xfrm>
            <a:prstGeom prst="straightConnector1">
              <a:avLst/>
            </a:prstGeom>
            <a:noFill/>
            <a:ln w="9525" algn="ctr">
              <a:solidFill>
                <a:srgbClr val="2D2015"/>
              </a:solidFill>
              <a:round/>
              <a:headEnd/>
              <a:tailEnd type="arrow" w="med" len="med"/>
            </a:ln>
          </p:spPr>
        </p:cxnSp>
        <p:cxnSp>
          <p:nvCxnSpPr>
            <p:cNvPr id="67" name="Straight Arrow Connector 232"/>
            <p:cNvCxnSpPr>
              <a:cxnSpLocks noChangeShapeType="1"/>
              <a:stCxn id="17" idx="3"/>
              <a:endCxn id="39" idx="1"/>
            </p:cNvCxnSpPr>
            <p:nvPr/>
          </p:nvCxnSpPr>
          <p:spPr bwMode="auto">
            <a:xfrm flipV="1">
              <a:off x="5832475" y="4964464"/>
              <a:ext cx="1971675" cy="760433"/>
            </a:xfrm>
            <a:prstGeom prst="straightConnector1">
              <a:avLst/>
            </a:prstGeom>
            <a:noFill/>
            <a:ln w="9525" algn="ctr">
              <a:solidFill>
                <a:srgbClr val="2D2015"/>
              </a:solidFill>
              <a:round/>
              <a:headEnd/>
              <a:tailEnd type="arrow" w="med" len="med"/>
            </a:ln>
          </p:spPr>
        </p:cxnSp>
        <p:cxnSp>
          <p:nvCxnSpPr>
            <p:cNvPr id="68" name="Straight Arrow Connector 234"/>
            <p:cNvCxnSpPr>
              <a:cxnSpLocks noChangeShapeType="1"/>
              <a:stCxn id="12" idx="3"/>
              <a:endCxn id="43" idx="1"/>
            </p:cNvCxnSpPr>
            <p:nvPr/>
          </p:nvCxnSpPr>
          <p:spPr bwMode="auto">
            <a:xfrm flipV="1">
              <a:off x="5832475" y="4683845"/>
              <a:ext cx="1971675" cy="792421"/>
            </a:xfrm>
            <a:prstGeom prst="straightConnector1">
              <a:avLst/>
            </a:prstGeom>
            <a:noFill/>
            <a:ln w="9525" algn="ctr">
              <a:solidFill>
                <a:srgbClr val="2D2015"/>
              </a:solidFill>
              <a:round/>
              <a:headEnd/>
              <a:tailEnd type="arrow" w="med" len="med"/>
            </a:ln>
          </p:spPr>
        </p:cxnSp>
        <p:cxnSp>
          <p:nvCxnSpPr>
            <p:cNvPr id="69" name="Straight Arrow Connector 238"/>
            <p:cNvCxnSpPr>
              <a:cxnSpLocks noChangeShapeType="1"/>
              <a:endCxn id="44" idx="3"/>
            </p:cNvCxnSpPr>
            <p:nvPr/>
          </p:nvCxnSpPr>
          <p:spPr bwMode="auto">
            <a:xfrm flipV="1">
              <a:off x="5889625" y="4505005"/>
              <a:ext cx="2001838" cy="943635"/>
            </a:xfrm>
            <a:prstGeom prst="straightConnector1">
              <a:avLst/>
            </a:prstGeom>
            <a:noFill/>
            <a:ln w="9525" algn="ctr">
              <a:solidFill>
                <a:srgbClr val="2D2015"/>
              </a:solidFill>
              <a:round/>
              <a:headEnd/>
              <a:tailEnd type="arrow" w="med" len="med"/>
            </a:ln>
          </p:spPr>
        </p:cxnSp>
        <p:cxnSp>
          <p:nvCxnSpPr>
            <p:cNvPr id="70" name="Straight Arrow Connector 240"/>
            <p:cNvCxnSpPr>
              <a:cxnSpLocks noChangeShapeType="1"/>
              <a:stCxn id="13" idx="3"/>
              <a:endCxn id="46" idx="2"/>
            </p:cNvCxnSpPr>
            <p:nvPr/>
          </p:nvCxnSpPr>
          <p:spPr bwMode="auto">
            <a:xfrm flipV="1">
              <a:off x="5824538" y="4163319"/>
              <a:ext cx="2033587" cy="1054138"/>
            </a:xfrm>
            <a:prstGeom prst="straightConnector1">
              <a:avLst/>
            </a:prstGeom>
            <a:noFill/>
            <a:ln w="9525" algn="ctr">
              <a:solidFill>
                <a:srgbClr val="2D2015"/>
              </a:solidFill>
              <a:round/>
              <a:headEnd/>
              <a:tailEnd type="arrow" w="med" len="med"/>
            </a:ln>
          </p:spPr>
        </p:cxnSp>
        <p:cxnSp>
          <p:nvCxnSpPr>
            <p:cNvPr id="71" name="Straight Arrow Connector 242"/>
            <p:cNvCxnSpPr>
              <a:cxnSpLocks noChangeShapeType="1"/>
              <a:stCxn id="10" idx="6"/>
              <a:endCxn id="48" idx="2"/>
            </p:cNvCxnSpPr>
            <p:nvPr/>
          </p:nvCxnSpPr>
          <p:spPr bwMode="auto">
            <a:xfrm flipV="1">
              <a:off x="5810250" y="3904510"/>
              <a:ext cx="2047875" cy="1318763"/>
            </a:xfrm>
            <a:prstGeom prst="straightConnector1">
              <a:avLst/>
            </a:prstGeom>
            <a:noFill/>
            <a:ln w="9525" algn="ctr">
              <a:solidFill>
                <a:srgbClr val="2D2015"/>
              </a:solidFill>
              <a:round/>
              <a:headEnd/>
              <a:tailEnd type="arrow" w="med" len="med"/>
            </a:ln>
          </p:spPr>
        </p:cxnSp>
        <p:cxnSp>
          <p:nvCxnSpPr>
            <p:cNvPr id="72" name="Straight Arrow Connector 244"/>
            <p:cNvCxnSpPr>
              <a:cxnSpLocks noChangeShapeType="1"/>
              <a:stCxn id="16" idx="3"/>
              <a:endCxn id="51" idx="1"/>
            </p:cNvCxnSpPr>
            <p:nvPr/>
          </p:nvCxnSpPr>
          <p:spPr bwMode="auto">
            <a:xfrm flipV="1">
              <a:off x="5829300" y="3629708"/>
              <a:ext cx="1966913" cy="1328941"/>
            </a:xfrm>
            <a:prstGeom prst="straightConnector1">
              <a:avLst/>
            </a:prstGeom>
            <a:noFill/>
            <a:ln w="9525" algn="ctr">
              <a:solidFill>
                <a:srgbClr val="2D2015"/>
              </a:solidFill>
              <a:round/>
              <a:headEnd/>
              <a:tailEnd type="arrow" w="med" len="med"/>
            </a:ln>
          </p:spPr>
        </p:cxnSp>
        <p:cxnSp>
          <p:nvCxnSpPr>
            <p:cNvPr id="73" name="Straight Arrow Connector 246"/>
            <p:cNvCxnSpPr>
              <a:cxnSpLocks noChangeShapeType="1"/>
              <a:stCxn id="16" idx="3"/>
              <a:endCxn id="52" idx="3"/>
            </p:cNvCxnSpPr>
            <p:nvPr/>
          </p:nvCxnSpPr>
          <p:spPr bwMode="auto">
            <a:xfrm flipV="1">
              <a:off x="5829300" y="3439235"/>
              <a:ext cx="2052638" cy="1519413"/>
            </a:xfrm>
            <a:prstGeom prst="straightConnector1">
              <a:avLst/>
            </a:prstGeom>
            <a:noFill/>
            <a:ln w="9525" algn="ctr">
              <a:solidFill>
                <a:srgbClr val="2D2015"/>
              </a:solidFill>
              <a:round/>
              <a:headEnd/>
              <a:tailEnd type="arrow" w="med" len="med"/>
            </a:ln>
          </p:spPr>
        </p:cxnSp>
        <p:cxnSp>
          <p:nvCxnSpPr>
            <p:cNvPr id="74" name="Straight Arrow Connector 248"/>
            <p:cNvCxnSpPr>
              <a:cxnSpLocks noChangeShapeType="1"/>
              <a:stCxn id="20" idx="3"/>
              <a:endCxn id="55" idx="1"/>
            </p:cNvCxnSpPr>
            <p:nvPr/>
          </p:nvCxnSpPr>
          <p:spPr bwMode="auto">
            <a:xfrm flipV="1">
              <a:off x="5829300" y="3123722"/>
              <a:ext cx="1966913" cy="1554307"/>
            </a:xfrm>
            <a:prstGeom prst="straightConnector1">
              <a:avLst/>
            </a:prstGeom>
            <a:noFill/>
            <a:ln w="9525" algn="ctr">
              <a:solidFill>
                <a:srgbClr val="2D2015"/>
              </a:solidFill>
              <a:round/>
              <a:headEnd/>
              <a:tailEnd type="arrow" w="med" len="med"/>
            </a:ln>
          </p:spPr>
        </p:cxnSp>
        <p:cxnSp>
          <p:nvCxnSpPr>
            <p:cNvPr id="75" name="Straight Arrow Connector 250"/>
            <p:cNvCxnSpPr>
              <a:cxnSpLocks noChangeShapeType="1"/>
              <a:stCxn id="20" idx="3"/>
              <a:endCxn id="57" idx="1"/>
            </p:cNvCxnSpPr>
            <p:nvPr/>
          </p:nvCxnSpPr>
          <p:spPr bwMode="auto">
            <a:xfrm flipV="1">
              <a:off x="5829300" y="2864913"/>
              <a:ext cx="1966913" cy="1813116"/>
            </a:xfrm>
            <a:prstGeom prst="straightConnector1">
              <a:avLst/>
            </a:prstGeom>
            <a:noFill/>
            <a:ln w="9525" algn="ctr">
              <a:solidFill>
                <a:srgbClr val="2D2015"/>
              </a:solidFill>
              <a:round/>
              <a:headEnd/>
              <a:tailEnd type="arrow" w="med" len="med"/>
            </a:ln>
          </p:spPr>
        </p:cxnSp>
        <p:cxnSp>
          <p:nvCxnSpPr>
            <p:cNvPr id="76" name="Straight Arrow Connector 252"/>
            <p:cNvCxnSpPr>
              <a:cxnSpLocks noChangeShapeType="1"/>
              <a:stCxn id="22" idx="3"/>
              <a:endCxn id="59" idx="1"/>
            </p:cNvCxnSpPr>
            <p:nvPr/>
          </p:nvCxnSpPr>
          <p:spPr bwMode="auto">
            <a:xfrm flipV="1">
              <a:off x="5829300" y="2619189"/>
              <a:ext cx="1958975" cy="1791307"/>
            </a:xfrm>
            <a:prstGeom prst="straightConnector1">
              <a:avLst/>
            </a:prstGeom>
            <a:noFill/>
            <a:ln w="9525" algn="ctr">
              <a:solidFill>
                <a:srgbClr val="2D2015"/>
              </a:solidFill>
              <a:round/>
              <a:headEnd/>
              <a:tailEnd type="arrow" w="med" len="med"/>
            </a:ln>
          </p:spPr>
        </p:cxnSp>
        <p:cxnSp>
          <p:nvCxnSpPr>
            <p:cNvPr id="77" name="Straight Arrow Connector 254"/>
            <p:cNvCxnSpPr>
              <a:cxnSpLocks noChangeShapeType="1"/>
              <a:stCxn id="22" idx="3"/>
              <a:endCxn id="61" idx="1"/>
            </p:cNvCxnSpPr>
            <p:nvPr/>
          </p:nvCxnSpPr>
          <p:spPr bwMode="auto">
            <a:xfrm flipV="1">
              <a:off x="5829300" y="2356018"/>
              <a:ext cx="1952625" cy="2054478"/>
            </a:xfrm>
            <a:prstGeom prst="straightConnector1">
              <a:avLst/>
            </a:prstGeom>
            <a:noFill/>
            <a:ln w="9525" algn="ctr">
              <a:solidFill>
                <a:srgbClr val="2D2015"/>
              </a:solidFill>
              <a:round/>
              <a:headEnd/>
              <a:tailEnd type="arrow" w="med" len="med"/>
            </a:ln>
          </p:spPr>
        </p:cxnSp>
        <p:cxnSp>
          <p:nvCxnSpPr>
            <p:cNvPr id="78" name="Straight Arrow Connector 256"/>
            <p:cNvCxnSpPr>
              <a:cxnSpLocks noChangeShapeType="1"/>
              <a:stCxn id="26" idx="3"/>
              <a:endCxn id="65" idx="1"/>
            </p:cNvCxnSpPr>
            <p:nvPr/>
          </p:nvCxnSpPr>
          <p:spPr bwMode="auto">
            <a:xfrm>
              <a:off x="5849938" y="830790"/>
              <a:ext cx="1931987" cy="5816"/>
            </a:xfrm>
            <a:prstGeom prst="straightConnector1">
              <a:avLst/>
            </a:prstGeom>
            <a:noFill/>
            <a:ln w="9525" algn="ctr">
              <a:solidFill>
                <a:srgbClr val="2D2015"/>
              </a:solidFill>
              <a:round/>
              <a:headEnd/>
              <a:tailEnd type="arrow" w="med" len="med"/>
            </a:ln>
          </p:spPr>
        </p:cxnSp>
        <p:cxnSp>
          <p:nvCxnSpPr>
            <p:cNvPr id="79" name="Straight Arrow Connector 258"/>
            <p:cNvCxnSpPr>
              <a:cxnSpLocks noChangeShapeType="1"/>
              <a:stCxn id="26" idx="3"/>
              <a:endCxn id="63" idx="1"/>
            </p:cNvCxnSpPr>
            <p:nvPr/>
          </p:nvCxnSpPr>
          <p:spPr bwMode="auto">
            <a:xfrm>
              <a:off x="5849938" y="830790"/>
              <a:ext cx="1931987" cy="286435"/>
            </a:xfrm>
            <a:prstGeom prst="straightConnector1">
              <a:avLst/>
            </a:prstGeom>
            <a:noFill/>
            <a:ln w="9525" algn="ctr">
              <a:solidFill>
                <a:srgbClr val="2D2015"/>
              </a:solidFill>
              <a:round/>
              <a:headEnd/>
              <a:tailEnd type="arrow" w="med" len="med"/>
            </a:ln>
          </p:spPr>
        </p:cxnSp>
        <p:sp>
          <p:nvSpPr>
            <p:cNvPr id="80" name="Oval 214"/>
            <p:cNvSpPr>
              <a:spLocks noChangeArrowheads="1"/>
            </p:cNvSpPr>
            <p:nvPr/>
          </p:nvSpPr>
          <p:spPr bwMode="auto">
            <a:xfrm>
              <a:off x="7861300" y="1533064"/>
              <a:ext cx="227013" cy="193379"/>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srgbClr val="000000"/>
                </a:solidFill>
                <a:effectLst/>
                <a:uLnTx/>
                <a:uFillTx/>
                <a:latin typeface="Calibri" pitchFamily="34" charset="0"/>
              </a:endParaRPr>
            </a:p>
          </p:txBody>
        </p:sp>
        <p:sp>
          <p:nvSpPr>
            <p:cNvPr id="81" name="TextBox 68"/>
            <p:cNvSpPr txBox="1">
              <a:spLocks noChangeArrowheads="1"/>
            </p:cNvSpPr>
            <p:nvPr/>
          </p:nvSpPr>
          <p:spPr bwMode="auto">
            <a:xfrm>
              <a:off x="7808913" y="1501076"/>
              <a:ext cx="341312" cy="25444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60</a:t>
              </a:r>
            </a:p>
          </p:txBody>
        </p:sp>
        <p:sp>
          <p:nvSpPr>
            <p:cNvPr id="82" name="Oval 216"/>
            <p:cNvSpPr>
              <a:spLocks noChangeArrowheads="1"/>
            </p:cNvSpPr>
            <p:nvPr/>
          </p:nvSpPr>
          <p:spPr bwMode="auto">
            <a:xfrm>
              <a:off x="7861300" y="1272801"/>
              <a:ext cx="227013" cy="194834"/>
            </a:xfrm>
            <a:prstGeom prst="ellipse">
              <a:avLst/>
            </a:prstGeom>
            <a:noFill/>
            <a:ln w="9525" algn="ctr">
              <a:solidFill>
                <a:srgbClr val="000000"/>
              </a:solidFill>
              <a:round/>
              <a:headEnd/>
              <a:tailEnd/>
            </a:ln>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000" b="0" i="0" u="none" strike="noStrike" kern="0" cap="none" spc="0" normalizeH="0" baseline="0" noProof="0" smtClean="0">
                <a:ln>
                  <a:noFill/>
                </a:ln>
                <a:solidFill>
                  <a:srgbClr val="000000"/>
                </a:solidFill>
                <a:effectLst/>
                <a:uLnTx/>
                <a:uFillTx/>
                <a:latin typeface="Calibri" pitchFamily="34" charset="0"/>
              </a:endParaRPr>
            </a:p>
          </p:txBody>
        </p:sp>
        <p:sp>
          <p:nvSpPr>
            <p:cNvPr id="83" name="TextBox 70"/>
            <p:cNvSpPr txBox="1">
              <a:spLocks noChangeArrowheads="1"/>
            </p:cNvSpPr>
            <p:nvPr/>
          </p:nvSpPr>
          <p:spPr bwMode="auto">
            <a:xfrm>
              <a:off x="7804150" y="1237905"/>
              <a:ext cx="341313" cy="254448"/>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smtClean="0">
                  <a:ln>
                    <a:noFill/>
                  </a:ln>
                  <a:solidFill>
                    <a:srgbClr val="000000"/>
                  </a:solidFill>
                  <a:effectLst/>
                  <a:uLnTx/>
                  <a:uFillTx/>
                  <a:latin typeface="Calibri" pitchFamily="34" charset="0"/>
                </a:rPr>
                <a:t>61</a:t>
              </a:r>
            </a:p>
          </p:txBody>
        </p:sp>
        <p:cxnSp>
          <p:nvCxnSpPr>
            <p:cNvPr id="84" name="Straight Arrow Connector 264"/>
            <p:cNvCxnSpPr>
              <a:cxnSpLocks noChangeShapeType="1"/>
              <a:stCxn id="24" idx="3"/>
              <a:endCxn id="83" idx="1"/>
            </p:cNvCxnSpPr>
            <p:nvPr/>
          </p:nvCxnSpPr>
          <p:spPr bwMode="auto">
            <a:xfrm>
              <a:off x="5849938" y="1109954"/>
              <a:ext cx="1954212" cy="255901"/>
            </a:xfrm>
            <a:prstGeom prst="straightConnector1">
              <a:avLst/>
            </a:prstGeom>
            <a:noFill/>
            <a:ln w="9525" algn="ctr">
              <a:solidFill>
                <a:srgbClr val="2D2015"/>
              </a:solidFill>
              <a:round/>
              <a:headEnd/>
              <a:tailEnd type="arrow" w="med" len="med"/>
            </a:ln>
          </p:spPr>
        </p:cxnSp>
        <p:cxnSp>
          <p:nvCxnSpPr>
            <p:cNvPr id="85" name="Straight Arrow Connector 267"/>
            <p:cNvCxnSpPr>
              <a:cxnSpLocks noChangeShapeType="1"/>
              <a:stCxn id="24" idx="3"/>
              <a:endCxn id="81" idx="1"/>
            </p:cNvCxnSpPr>
            <p:nvPr/>
          </p:nvCxnSpPr>
          <p:spPr bwMode="auto">
            <a:xfrm>
              <a:off x="5849938" y="1109954"/>
              <a:ext cx="1958975" cy="519072"/>
            </a:xfrm>
            <a:prstGeom prst="straightConnector1">
              <a:avLst/>
            </a:prstGeom>
            <a:noFill/>
            <a:ln w="9525" algn="ctr">
              <a:solidFill>
                <a:srgbClr val="2D2015"/>
              </a:solidFill>
              <a:round/>
              <a:headEnd/>
              <a:tailEnd type="arrow" w="med" len="med"/>
            </a:ln>
          </p:spPr>
        </p:cxnSp>
        <p:sp>
          <p:nvSpPr>
            <p:cNvPr id="86" name="TextBox 268"/>
            <p:cNvSpPr txBox="1">
              <a:spLocks noChangeArrowheads="1"/>
            </p:cNvSpPr>
            <p:nvPr/>
          </p:nvSpPr>
          <p:spPr bwMode="auto">
            <a:xfrm>
              <a:off x="7261225" y="6006970"/>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0/00</a:t>
              </a:r>
            </a:p>
          </p:txBody>
        </p:sp>
        <p:sp>
          <p:nvSpPr>
            <p:cNvPr id="87" name="TextBox 268"/>
            <p:cNvSpPr txBox="1">
              <a:spLocks noChangeArrowheads="1"/>
            </p:cNvSpPr>
            <p:nvPr/>
          </p:nvSpPr>
          <p:spPr bwMode="auto">
            <a:xfrm>
              <a:off x="7246938" y="5822314"/>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1/11</a:t>
              </a:r>
            </a:p>
          </p:txBody>
        </p:sp>
        <p:sp>
          <p:nvSpPr>
            <p:cNvPr id="88" name="TextBox 268"/>
            <p:cNvSpPr txBox="1">
              <a:spLocks noChangeArrowheads="1"/>
            </p:cNvSpPr>
            <p:nvPr/>
          </p:nvSpPr>
          <p:spPr bwMode="auto">
            <a:xfrm>
              <a:off x="7076517" y="5653912"/>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0/01</a:t>
              </a:r>
            </a:p>
          </p:txBody>
        </p:sp>
        <p:sp>
          <p:nvSpPr>
            <p:cNvPr id="89" name="TextBox 268"/>
            <p:cNvSpPr txBox="1">
              <a:spLocks noChangeArrowheads="1"/>
            </p:cNvSpPr>
            <p:nvPr/>
          </p:nvSpPr>
          <p:spPr bwMode="auto">
            <a:xfrm>
              <a:off x="6993332" y="5484989"/>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1/10</a:t>
              </a:r>
            </a:p>
          </p:txBody>
        </p:sp>
        <p:sp>
          <p:nvSpPr>
            <p:cNvPr id="90" name="TextBox 268"/>
            <p:cNvSpPr txBox="1">
              <a:spLocks noChangeArrowheads="1"/>
            </p:cNvSpPr>
            <p:nvPr/>
          </p:nvSpPr>
          <p:spPr bwMode="auto">
            <a:xfrm>
              <a:off x="6722270" y="5367944"/>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0/11</a:t>
              </a:r>
            </a:p>
          </p:txBody>
        </p:sp>
        <p:sp>
          <p:nvSpPr>
            <p:cNvPr id="91" name="TextBox 268"/>
            <p:cNvSpPr txBox="1">
              <a:spLocks noChangeArrowheads="1"/>
            </p:cNvSpPr>
            <p:nvPr/>
          </p:nvSpPr>
          <p:spPr bwMode="auto">
            <a:xfrm>
              <a:off x="6686550" y="5150574"/>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1/00</a:t>
              </a:r>
            </a:p>
          </p:txBody>
        </p:sp>
        <p:sp>
          <p:nvSpPr>
            <p:cNvPr id="92" name="TextBox 268"/>
            <p:cNvSpPr txBox="1">
              <a:spLocks noChangeArrowheads="1"/>
            </p:cNvSpPr>
            <p:nvPr/>
          </p:nvSpPr>
          <p:spPr bwMode="auto">
            <a:xfrm>
              <a:off x="6977856" y="4886195"/>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0/10</a:t>
              </a:r>
            </a:p>
          </p:txBody>
        </p:sp>
        <p:sp>
          <p:nvSpPr>
            <p:cNvPr id="93" name="TextBox 268"/>
            <p:cNvSpPr txBox="1">
              <a:spLocks noChangeArrowheads="1"/>
            </p:cNvSpPr>
            <p:nvPr/>
          </p:nvSpPr>
          <p:spPr bwMode="auto">
            <a:xfrm>
              <a:off x="6994122" y="4626153"/>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1/01</a:t>
              </a:r>
            </a:p>
          </p:txBody>
        </p:sp>
        <p:sp>
          <p:nvSpPr>
            <p:cNvPr id="94" name="TextBox 268"/>
            <p:cNvSpPr txBox="1">
              <a:spLocks noChangeArrowheads="1"/>
            </p:cNvSpPr>
            <p:nvPr/>
          </p:nvSpPr>
          <p:spPr bwMode="auto">
            <a:xfrm>
              <a:off x="7023205" y="4368100"/>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0/00</a:t>
              </a:r>
            </a:p>
          </p:txBody>
        </p:sp>
        <p:sp>
          <p:nvSpPr>
            <p:cNvPr id="95" name="TextBox 268"/>
            <p:cNvSpPr txBox="1">
              <a:spLocks noChangeArrowheads="1"/>
            </p:cNvSpPr>
            <p:nvPr/>
          </p:nvSpPr>
          <p:spPr bwMode="auto">
            <a:xfrm>
              <a:off x="6994653" y="4151427"/>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1/11</a:t>
              </a:r>
            </a:p>
          </p:txBody>
        </p:sp>
        <p:sp>
          <p:nvSpPr>
            <p:cNvPr id="96" name="TextBox 268"/>
            <p:cNvSpPr txBox="1">
              <a:spLocks noChangeArrowheads="1"/>
            </p:cNvSpPr>
            <p:nvPr/>
          </p:nvSpPr>
          <p:spPr bwMode="auto">
            <a:xfrm>
              <a:off x="7218598" y="3820179"/>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0/01</a:t>
              </a:r>
            </a:p>
          </p:txBody>
        </p:sp>
        <p:sp>
          <p:nvSpPr>
            <p:cNvPr id="97" name="TextBox 268"/>
            <p:cNvSpPr txBox="1">
              <a:spLocks noChangeArrowheads="1"/>
            </p:cNvSpPr>
            <p:nvPr/>
          </p:nvSpPr>
          <p:spPr bwMode="auto">
            <a:xfrm>
              <a:off x="7246938" y="3545998"/>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1/10</a:t>
              </a:r>
            </a:p>
          </p:txBody>
        </p:sp>
        <p:sp>
          <p:nvSpPr>
            <p:cNvPr id="98" name="TextBox 268"/>
            <p:cNvSpPr txBox="1">
              <a:spLocks noChangeArrowheads="1"/>
            </p:cNvSpPr>
            <p:nvPr/>
          </p:nvSpPr>
          <p:spPr bwMode="auto">
            <a:xfrm>
              <a:off x="7249318" y="3277843"/>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0/11</a:t>
              </a:r>
            </a:p>
          </p:txBody>
        </p:sp>
        <p:sp>
          <p:nvSpPr>
            <p:cNvPr id="99" name="TextBox 268"/>
            <p:cNvSpPr txBox="1">
              <a:spLocks noChangeArrowheads="1"/>
            </p:cNvSpPr>
            <p:nvPr/>
          </p:nvSpPr>
          <p:spPr bwMode="auto">
            <a:xfrm>
              <a:off x="7185819" y="3108453"/>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1/00</a:t>
              </a:r>
            </a:p>
          </p:txBody>
        </p:sp>
        <p:sp>
          <p:nvSpPr>
            <p:cNvPr id="100" name="TextBox 268"/>
            <p:cNvSpPr txBox="1">
              <a:spLocks noChangeArrowheads="1"/>
            </p:cNvSpPr>
            <p:nvPr/>
          </p:nvSpPr>
          <p:spPr bwMode="auto">
            <a:xfrm>
              <a:off x="7129463" y="2888040"/>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0/10</a:t>
              </a:r>
            </a:p>
          </p:txBody>
        </p:sp>
        <p:sp>
          <p:nvSpPr>
            <p:cNvPr id="101" name="TextBox 268"/>
            <p:cNvSpPr txBox="1">
              <a:spLocks noChangeArrowheads="1"/>
            </p:cNvSpPr>
            <p:nvPr/>
          </p:nvSpPr>
          <p:spPr bwMode="auto">
            <a:xfrm>
              <a:off x="6997543" y="2671274"/>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1/01</a:t>
              </a:r>
            </a:p>
          </p:txBody>
        </p:sp>
        <p:sp>
          <p:nvSpPr>
            <p:cNvPr id="102" name="TextBox 268"/>
            <p:cNvSpPr txBox="1">
              <a:spLocks noChangeArrowheads="1"/>
            </p:cNvSpPr>
            <p:nvPr/>
          </p:nvSpPr>
          <p:spPr bwMode="auto">
            <a:xfrm>
              <a:off x="6948846" y="1422006"/>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0/11</a:t>
              </a:r>
            </a:p>
          </p:txBody>
        </p:sp>
        <p:sp>
          <p:nvSpPr>
            <p:cNvPr id="103" name="TextBox 268"/>
            <p:cNvSpPr txBox="1">
              <a:spLocks noChangeArrowheads="1"/>
            </p:cNvSpPr>
            <p:nvPr/>
          </p:nvSpPr>
          <p:spPr bwMode="auto">
            <a:xfrm>
              <a:off x="6949282" y="1116497"/>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1/00</a:t>
              </a:r>
            </a:p>
          </p:txBody>
        </p:sp>
        <p:sp>
          <p:nvSpPr>
            <p:cNvPr id="104" name="TextBox 268"/>
            <p:cNvSpPr txBox="1">
              <a:spLocks noChangeArrowheads="1"/>
            </p:cNvSpPr>
            <p:nvPr/>
          </p:nvSpPr>
          <p:spPr bwMode="auto">
            <a:xfrm>
              <a:off x="7097132" y="873681"/>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0/10</a:t>
              </a:r>
            </a:p>
          </p:txBody>
        </p:sp>
        <p:sp>
          <p:nvSpPr>
            <p:cNvPr id="105" name="TextBox 268"/>
            <p:cNvSpPr txBox="1">
              <a:spLocks noChangeArrowheads="1"/>
            </p:cNvSpPr>
            <p:nvPr/>
          </p:nvSpPr>
          <p:spPr bwMode="auto">
            <a:xfrm>
              <a:off x="6949282" y="629894"/>
              <a:ext cx="503664" cy="307777"/>
            </a:xfrm>
            <a:prstGeom prst="rect">
              <a:avLst/>
            </a:prstGeom>
            <a:noFill/>
            <a:ln w="9525">
              <a:noFill/>
              <a:miter lim="800000"/>
              <a:headEnd/>
              <a:tailEnd/>
            </a:ln>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rgbClr val="2D2015"/>
                  </a:solidFill>
                  <a:effectLst/>
                  <a:uLnTx/>
                  <a:uFillTx/>
                </a:rPr>
                <a:t>1/01</a:t>
              </a:r>
            </a:p>
          </p:txBody>
        </p:sp>
      </p:grpSp>
      <p:sp>
        <p:nvSpPr>
          <p:cNvPr id="2" name="Footer Placeholder 1"/>
          <p:cNvSpPr>
            <a:spLocks noGrp="1"/>
          </p:cNvSpPr>
          <p:nvPr>
            <p:ph type="ftr" sz="quarter" idx="11"/>
          </p:nvPr>
        </p:nvSpPr>
        <p:spPr/>
        <p:txBody>
          <a:bodyPr/>
          <a:lstStyle/>
          <a:p>
            <a:pPr>
              <a:defRPr/>
            </a:pPr>
            <a:r>
              <a:rPr lang="en-US" altLang="ko-KR" smtClean="0"/>
              <a:t>Junghoon Suh, et. al, Huawei</a:t>
            </a:r>
            <a:endParaRPr lang="en-US" altLang="ko-KR" dirty="0"/>
          </a:p>
        </p:txBody>
      </p:sp>
    </p:spTree>
    <p:extLst>
      <p:ext uri="{BB962C8B-B14F-4D97-AF65-F5344CB8AC3E}">
        <p14:creationId xmlns:p14="http://schemas.microsoft.com/office/powerpoint/2010/main" val="861077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163540</TotalTime>
  <Words>1264</Words>
  <Application>Microsoft Office PowerPoint</Application>
  <PresentationFormat>On-screen Show (4:3)</PresentationFormat>
  <Paragraphs>233</Paragraphs>
  <Slides>17</Slides>
  <Notes>1</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9" baseType="lpstr">
      <vt:lpstr>Arial Unicode MS</vt:lpstr>
      <vt:lpstr>굴림</vt:lpstr>
      <vt:lpstr>굴림</vt:lpstr>
      <vt:lpstr>맑은 고딕</vt:lpstr>
      <vt:lpstr>MS Gothic</vt:lpstr>
      <vt:lpstr>Arial</vt:lpstr>
      <vt:lpstr>Calibri</vt:lpstr>
      <vt:lpstr>Cambria Math</vt:lpstr>
      <vt:lpstr>Times New Roman</vt:lpstr>
      <vt:lpstr>Wingdings</vt:lpstr>
      <vt:lpstr>802-11-Submission</vt:lpstr>
      <vt:lpstr>Equation</vt:lpstr>
      <vt:lpstr>Trellis Coded Quantization for CSI Feedback Part 2: Quantization for the Magnitude of CSI</vt:lpstr>
      <vt:lpstr>Background</vt:lpstr>
      <vt:lpstr>Statistics of Rayleigh Distribution</vt:lpstr>
      <vt:lpstr>Histogram per OFDM Symbol of Measured CFR (Magnitude) : 4 PPDUs are plotted below, but similar trend for all the tested PPDUs with IEEE Chan D </vt:lpstr>
      <vt:lpstr>Quantization for the Magnitudes of CSI</vt:lpstr>
      <vt:lpstr>TCQ for uniform-distributed samples U ranged between 0 and 1</vt:lpstr>
      <vt:lpstr>Codeword Generation</vt:lpstr>
      <vt:lpstr>PowerPoint Presentation</vt:lpstr>
      <vt:lpstr>PowerPoint Presentation</vt:lpstr>
      <vt:lpstr>Quantization of scaling factor ( σ )</vt:lpstr>
      <vt:lpstr>Simulation</vt:lpstr>
      <vt:lpstr>Summary</vt:lpstr>
      <vt:lpstr>SP1</vt:lpstr>
      <vt:lpstr>SP2</vt:lpstr>
      <vt:lpstr>SP3</vt:lpstr>
      <vt:lpstr>SP4</vt:lpstr>
      <vt:lpstr>Reference</vt:lpstr>
    </vt:vector>
  </TitlesOfParts>
  <Company>LG Electronics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Junghoon Suh</cp:lastModifiedBy>
  <cp:revision>3459</cp:revision>
  <cp:lastPrinted>2016-07-18T07:45:05Z</cp:lastPrinted>
  <dcterms:created xsi:type="dcterms:W3CDTF">2007-05-21T21:00:37Z</dcterms:created>
  <dcterms:modified xsi:type="dcterms:W3CDTF">2021-05-07T18:21:04Z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1592305024</vt:lpwstr>
  </property>
</Properties>
</file>