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3" r:id="rId2"/>
    <p:sldId id="554" r:id="rId3"/>
    <p:sldId id="715" r:id="rId4"/>
    <p:sldId id="717" r:id="rId5"/>
    <p:sldId id="718" r:id="rId6"/>
    <p:sldId id="716" r:id="rId7"/>
    <p:sldId id="719" r:id="rId8"/>
    <p:sldId id="720" r:id="rId9"/>
    <p:sldId id="709" r:id="rId10"/>
    <p:sldId id="721" r:id="rId11"/>
    <p:sldId id="727" r:id="rId12"/>
    <p:sldId id="728" r:id="rId13"/>
    <p:sldId id="729" r:id="rId14"/>
    <p:sldId id="730" r:id="rId15"/>
    <p:sldId id="731" r:id="rId16"/>
    <p:sldId id="732" r:id="rId17"/>
    <p:sldId id="701" r:id="rId18"/>
    <p:sldId id="681" r:id="rId19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  <a:srgbClr val="0000FF"/>
    <a:srgbClr val="CC00FF"/>
    <a:srgbClr val="A50021"/>
    <a:srgbClr val="006C31"/>
    <a:srgbClr val="00863D"/>
    <a:srgbClr val="168420"/>
    <a:srgbClr val="99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0" autoAdjust="0"/>
    <p:restoredTop sz="95034" autoAdjust="0"/>
  </p:normalViewPr>
  <p:slideViewPr>
    <p:cSldViewPr>
      <p:cViewPr varScale="1">
        <p:scale>
          <a:sx n="64" d="100"/>
          <a:sy n="64" d="100"/>
        </p:scale>
        <p:origin x="141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pos="3131"/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9931" y="6800352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2021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smtClean="0"/>
              <a:t>May 2021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May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4134" y="6475413"/>
            <a:ext cx="18097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Junghoon Suh, et. al, Huawei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802.11-21/0770r0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image" Target="../media/image8.png"/><Relationship Id="rId5" Type="http://schemas.openxmlformats.org/officeDocument/2006/relationships/oleObject" Target="../embeddings/oleObject4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1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22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5.wmf"/><Relationship Id="rId11" Type="http://schemas.openxmlformats.org/officeDocument/2006/relationships/image" Target="../media/image9.png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26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May 2021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1143000"/>
          </a:xfrm>
        </p:spPr>
        <p:txBody>
          <a:bodyPr/>
          <a:lstStyle/>
          <a:p>
            <a:r>
              <a:rPr lang="en-US" dirty="0" smtClean="0"/>
              <a:t>Trellis Coded Quantization for CSI Feedback</a:t>
            </a:r>
            <a:br>
              <a:rPr lang="en-US" dirty="0" smtClean="0"/>
            </a:br>
            <a:r>
              <a:rPr lang="en-US" dirty="0" smtClean="0"/>
              <a:t>Part 1: Quantization for the Phase of CSI</a:t>
            </a:r>
            <a:endParaRPr lang="en-US" altLang="ko-KR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2021-05-10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15828"/>
              </p:ext>
            </p:extLst>
          </p:nvPr>
        </p:nvGraphicFramePr>
        <p:xfrm>
          <a:off x="762000" y="3278185"/>
          <a:ext cx="7620000" cy="1803403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150937"/>
                <a:gridCol w="2057400"/>
              </a:tblGrid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 Xin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 AboulMagd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Edward Au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59489" y="6475413"/>
            <a:ext cx="1684436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2021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  <p:grpSp>
        <p:nvGrpSpPr>
          <p:cNvPr id="117" name="Group 116"/>
          <p:cNvGrpSpPr/>
          <p:nvPr/>
        </p:nvGrpSpPr>
        <p:grpSpPr>
          <a:xfrm>
            <a:off x="1098596" y="1371600"/>
            <a:ext cx="6826204" cy="4845860"/>
            <a:chOff x="1098596" y="1371600"/>
            <a:chExt cx="6826204" cy="4845860"/>
          </a:xfrm>
        </p:grpSpPr>
        <p:grpSp>
          <p:nvGrpSpPr>
            <p:cNvPr id="8" name="Group 25"/>
            <p:cNvGrpSpPr/>
            <p:nvPr/>
          </p:nvGrpSpPr>
          <p:grpSpPr>
            <a:xfrm>
              <a:off x="7566252" y="2009212"/>
              <a:ext cx="358548" cy="3722617"/>
              <a:chOff x="1600200" y="1447800"/>
              <a:chExt cx="304800" cy="2895600"/>
            </a:xfrm>
          </p:grpSpPr>
          <p:sp>
            <p:nvSpPr>
              <p:cNvPr id="93" name="Oval 92"/>
              <p:cNvSpPr/>
              <p:nvPr/>
            </p:nvSpPr>
            <p:spPr bwMode="auto">
              <a:xfrm>
                <a:off x="1600200" y="4038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94" name="Oval 93"/>
              <p:cNvSpPr/>
              <p:nvPr/>
            </p:nvSpPr>
            <p:spPr bwMode="auto">
              <a:xfrm>
                <a:off x="16002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95" name="Oval 94"/>
              <p:cNvSpPr/>
              <p:nvPr/>
            </p:nvSpPr>
            <p:spPr bwMode="auto">
              <a:xfrm>
                <a:off x="1600200" y="22860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96" name="Oval 95"/>
              <p:cNvSpPr/>
              <p:nvPr/>
            </p:nvSpPr>
            <p:spPr bwMode="auto">
              <a:xfrm>
                <a:off x="1600200" y="14478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098596" y="2009212"/>
              <a:ext cx="358548" cy="3722617"/>
              <a:chOff x="1600200" y="1447800"/>
              <a:chExt cx="304800" cy="2895600"/>
            </a:xfrm>
          </p:grpSpPr>
          <p:sp>
            <p:nvSpPr>
              <p:cNvPr id="89" name="Oval 88"/>
              <p:cNvSpPr/>
              <p:nvPr/>
            </p:nvSpPr>
            <p:spPr bwMode="auto">
              <a:xfrm>
                <a:off x="1600200" y="4038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90" name="Oval 89"/>
              <p:cNvSpPr/>
              <p:nvPr/>
            </p:nvSpPr>
            <p:spPr bwMode="auto">
              <a:xfrm>
                <a:off x="16002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91" name="Oval 90"/>
              <p:cNvSpPr/>
              <p:nvPr/>
            </p:nvSpPr>
            <p:spPr bwMode="auto">
              <a:xfrm>
                <a:off x="1600200" y="22860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92" name="Oval 91"/>
              <p:cNvSpPr/>
              <p:nvPr/>
            </p:nvSpPr>
            <p:spPr bwMode="auto">
              <a:xfrm>
                <a:off x="1600200" y="14478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2712061" y="2009212"/>
              <a:ext cx="358548" cy="3722617"/>
              <a:chOff x="1600200" y="1447800"/>
              <a:chExt cx="304800" cy="2895600"/>
            </a:xfrm>
          </p:grpSpPr>
          <p:sp>
            <p:nvSpPr>
              <p:cNvPr id="85" name="Oval 84"/>
              <p:cNvSpPr/>
              <p:nvPr/>
            </p:nvSpPr>
            <p:spPr bwMode="auto">
              <a:xfrm>
                <a:off x="1600200" y="4038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86" name="Oval 85"/>
              <p:cNvSpPr/>
              <p:nvPr/>
            </p:nvSpPr>
            <p:spPr bwMode="auto">
              <a:xfrm>
                <a:off x="16002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87" name="Oval 86"/>
              <p:cNvSpPr/>
              <p:nvPr/>
            </p:nvSpPr>
            <p:spPr bwMode="auto">
              <a:xfrm>
                <a:off x="1600200" y="22860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88" name="Oval 87"/>
              <p:cNvSpPr/>
              <p:nvPr/>
            </p:nvSpPr>
            <p:spPr bwMode="auto">
              <a:xfrm>
                <a:off x="1600200" y="14478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</a:p>
            </p:txBody>
          </p:sp>
        </p:grpSp>
        <p:cxnSp>
          <p:nvCxnSpPr>
            <p:cNvPr id="11" name="Straight Arrow Connector 10"/>
            <p:cNvCxnSpPr>
              <a:stCxn id="89" idx="6"/>
              <a:endCxn id="85" idx="2"/>
            </p:cNvCxnSpPr>
            <p:nvPr/>
          </p:nvCxnSpPr>
          <p:spPr bwMode="auto">
            <a:xfrm>
              <a:off x="1457144" y="5535902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2" name="Straight Arrow Connector 11"/>
            <p:cNvCxnSpPr>
              <a:stCxn id="89" idx="6"/>
              <a:endCxn id="86" idx="3"/>
            </p:cNvCxnSpPr>
            <p:nvPr/>
          </p:nvCxnSpPr>
          <p:spPr bwMode="auto">
            <a:xfrm flipV="1">
              <a:off x="1457144" y="4596843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3" name="Straight Arrow Connector 12"/>
            <p:cNvCxnSpPr>
              <a:stCxn id="90" idx="6"/>
              <a:endCxn id="87" idx="3"/>
            </p:cNvCxnSpPr>
            <p:nvPr/>
          </p:nvCxnSpPr>
          <p:spPr bwMode="auto">
            <a:xfrm flipV="1">
              <a:off x="1457144" y="3421280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90" idx="6"/>
              <a:endCxn id="88" idx="3"/>
            </p:cNvCxnSpPr>
            <p:nvPr/>
          </p:nvCxnSpPr>
          <p:spPr bwMode="auto">
            <a:xfrm flipV="1">
              <a:off x="1457144" y="2343680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5" name="Straight Arrow Connector 14"/>
            <p:cNvCxnSpPr>
              <a:stCxn id="92" idx="6"/>
              <a:endCxn id="88" idx="2"/>
            </p:cNvCxnSpPr>
            <p:nvPr/>
          </p:nvCxnSpPr>
          <p:spPr bwMode="auto">
            <a:xfrm>
              <a:off x="1457144" y="2205139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92" idx="6"/>
              <a:endCxn id="87" idx="1"/>
            </p:cNvCxnSpPr>
            <p:nvPr/>
          </p:nvCxnSpPr>
          <p:spPr bwMode="auto">
            <a:xfrm>
              <a:off x="1457144" y="2205139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91" idx="6"/>
              <a:endCxn id="86" idx="1"/>
            </p:cNvCxnSpPr>
            <p:nvPr/>
          </p:nvCxnSpPr>
          <p:spPr bwMode="auto">
            <a:xfrm>
              <a:off x="1457144" y="3282739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8" name="Straight Arrow Connector 17"/>
            <p:cNvCxnSpPr>
              <a:stCxn id="91" idx="6"/>
              <a:endCxn id="85" idx="1"/>
            </p:cNvCxnSpPr>
            <p:nvPr/>
          </p:nvCxnSpPr>
          <p:spPr bwMode="auto">
            <a:xfrm>
              <a:off x="1457144" y="3282739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grpSp>
          <p:nvGrpSpPr>
            <p:cNvPr id="19" name="Group 9"/>
            <p:cNvGrpSpPr/>
            <p:nvPr/>
          </p:nvGrpSpPr>
          <p:grpSpPr>
            <a:xfrm>
              <a:off x="4332424" y="2009212"/>
              <a:ext cx="358548" cy="3722617"/>
              <a:chOff x="1600200" y="1447800"/>
              <a:chExt cx="304800" cy="2895600"/>
            </a:xfrm>
          </p:grpSpPr>
          <p:sp>
            <p:nvSpPr>
              <p:cNvPr id="81" name="Oval 80"/>
              <p:cNvSpPr/>
              <p:nvPr/>
            </p:nvSpPr>
            <p:spPr bwMode="auto">
              <a:xfrm>
                <a:off x="1600200" y="4038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82" name="Oval 81"/>
              <p:cNvSpPr/>
              <p:nvPr/>
            </p:nvSpPr>
            <p:spPr bwMode="auto">
              <a:xfrm>
                <a:off x="16002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83" name="Oval 82"/>
              <p:cNvSpPr/>
              <p:nvPr/>
            </p:nvSpPr>
            <p:spPr bwMode="auto">
              <a:xfrm>
                <a:off x="1600200" y="22860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84" name="Oval 83"/>
              <p:cNvSpPr/>
              <p:nvPr/>
            </p:nvSpPr>
            <p:spPr bwMode="auto">
              <a:xfrm>
                <a:off x="1600200" y="14478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</a:p>
            </p:txBody>
          </p:sp>
        </p:grpSp>
        <p:grpSp>
          <p:nvGrpSpPr>
            <p:cNvPr id="20" name="Group 10"/>
            <p:cNvGrpSpPr/>
            <p:nvPr/>
          </p:nvGrpSpPr>
          <p:grpSpPr>
            <a:xfrm>
              <a:off x="5945889" y="2009212"/>
              <a:ext cx="358548" cy="3722617"/>
              <a:chOff x="1600200" y="1447800"/>
              <a:chExt cx="304800" cy="2895600"/>
            </a:xfrm>
          </p:grpSpPr>
          <p:sp>
            <p:nvSpPr>
              <p:cNvPr id="77" name="Oval 76"/>
              <p:cNvSpPr/>
              <p:nvPr/>
            </p:nvSpPr>
            <p:spPr bwMode="auto">
              <a:xfrm>
                <a:off x="1600200" y="4038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78" name="Oval 77"/>
              <p:cNvSpPr/>
              <p:nvPr/>
            </p:nvSpPr>
            <p:spPr bwMode="auto">
              <a:xfrm>
                <a:off x="16002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79" name="Oval 78"/>
              <p:cNvSpPr/>
              <p:nvPr/>
            </p:nvSpPr>
            <p:spPr bwMode="auto">
              <a:xfrm>
                <a:off x="1600200" y="22860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80" name="Oval 79"/>
              <p:cNvSpPr/>
              <p:nvPr/>
            </p:nvSpPr>
            <p:spPr bwMode="auto">
              <a:xfrm>
                <a:off x="1600200" y="14478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</a:p>
            </p:txBody>
          </p:sp>
        </p:grpSp>
        <p:cxnSp>
          <p:nvCxnSpPr>
            <p:cNvPr id="21" name="Straight Arrow Connector 20"/>
            <p:cNvCxnSpPr>
              <a:stCxn id="81" idx="6"/>
              <a:endCxn id="77" idx="2"/>
            </p:cNvCxnSpPr>
            <p:nvPr/>
          </p:nvCxnSpPr>
          <p:spPr bwMode="auto">
            <a:xfrm>
              <a:off x="4690972" y="5535902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2" name="Straight Arrow Connector 21"/>
            <p:cNvCxnSpPr>
              <a:stCxn id="81" idx="6"/>
              <a:endCxn id="78" idx="3"/>
            </p:cNvCxnSpPr>
            <p:nvPr/>
          </p:nvCxnSpPr>
          <p:spPr bwMode="auto">
            <a:xfrm flipV="1">
              <a:off x="4690972" y="4596843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82" idx="6"/>
              <a:endCxn id="79" idx="3"/>
            </p:cNvCxnSpPr>
            <p:nvPr/>
          </p:nvCxnSpPr>
          <p:spPr bwMode="auto">
            <a:xfrm flipV="1">
              <a:off x="4690972" y="3421280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4" name="Straight Arrow Connector 23"/>
            <p:cNvCxnSpPr>
              <a:stCxn id="82" idx="6"/>
              <a:endCxn id="80" idx="3"/>
            </p:cNvCxnSpPr>
            <p:nvPr/>
          </p:nvCxnSpPr>
          <p:spPr bwMode="auto">
            <a:xfrm flipV="1">
              <a:off x="4690972" y="2343680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5" name="Straight Arrow Connector 24"/>
            <p:cNvCxnSpPr>
              <a:stCxn id="84" idx="6"/>
              <a:endCxn id="80" idx="2"/>
            </p:cNvCxnSpPr>
            <p:nvPr/>
          </p:nvCxnSpPr>
          <p:spPr bwMode="auto">
            <a:xfrm>
              <a:off x="4690972" y="2205139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6" name="Straight Arrow Connector 25"/>
            <p:cNvCxnSpPr>
              <a:stCxn id="84" idx="6"/>
              <a:endCxn id="79" idx="1"/>
            </p:cNvCxnSpPr>
            <p:nvPr/>
          </p:nvCxnSpPr>
          <p:spPr bwMode="auto">
            <a:xfrm>
              <a:off x="4690972" y="2205139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7" name="Straight Arrow Connector 26"/>
            <p:cNvCxnSpPr>
              <a:stCxn id="83" idx="6"/>
              <a:endCxn id="78" idx="1"/>
            </p:cNvCxnSpPr>
            <p:nvPr/>
          </p:nvCxnSpPr>
          <p:spPr bwMode="auto">
            <a:xfrm>
              <a:off x="4690972" y="3282739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8" name="Straight Arrow Connector 27"/>
            <p:cNvCxnSpPr>
              <a:stCxn id="83" idx="6"/>
              <a:endCxn id="77" idx="1"/>
            </p:cNvCxnSpPr>
            <p:nvPr/>
          </p:nvCxnSpPr>
          <p:spPr bwMode="auto">
            <a:xfrm>
              <a:off x="4690972" y="3282739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3087053" y="5535902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 flipV="1">
              <a:off x="3087053" y="4596843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 flipV="1">
              <a:off x="3087053" y="3421280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 flipV="1">
              <a:off x="3087053" y="2343680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>
              <a:off x="3087053" y="2205139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>
              <a:off x="3087053" y="2205139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>
              <a:off x="3087053" y="3282739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>
              <a:off x="3087053" y="3282739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 bwMode="auto">
            <a:xfrm>
              <a:off x="6313983" y="5535902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 flipV="1">
              <a:off x="6313983" y="4596843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 flipV="1">
              <a:off x="6313983" y="3421280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 flipV="1">
              <a:off x="6313983" y="2343680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>
              <a:off x="6313983" y="2205139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2" name="Straight Arrow Connector 41"/>
            <p:cNvCxnSpPr/>
            <p:nvPr/>
          </p:nvCxnSpPr>
          <p:spPr bwMode="auto">
            <a:xfrm>
              <a:off x="6313983" y="2205139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>
              <a:off x="6313983" y="3282739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>
              <a:off x="6313983" y="3282739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5" name="TextBox 44"/>
            <p:cNvSpPr txBox="1"/>
            <p:nvPr/>
          </p:nvSpPr>
          <p:spPr>
            <a:xfrm>
              <a:off x="1572184" y="5059117"/>
              <a:ext cx="532967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866422" y="5339975"/>
              <a:ext cx="539680" cy="356113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944159" y="4349516"/>
              <a:ext cx="576653" cy="356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185592" y="3488226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636418" y="2303102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994965" y="3086811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252013" y="3939790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073471" y="2009212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453836" y="1888540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019689" y="1868334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697855" y="1845629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241547" y="2322678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923221" y="2322680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600276" y="2338844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602209" y="3015653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123004" y="3091796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856865" y="3061777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913681" y="3939790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468263" y="3945776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139957" y="3891111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859572" y="3493817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487831" y="3459092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7081728" y="3519845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602939" y="4278541"/>
              <a:ext cx="576653" cy="356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174575" y="4278543"/>
              <a:ext cx="576653" cy="356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800676" y="4360940"/>
              <a:ext cx="576653" cy="356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908091" y="4901150"/>
              <a:ext cx="532967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382289" y="4875119"/>
              <a:ext cx="532967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534192" y="4901150"/>
              <a:ext cx="532967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511106" y="5309164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117657" y="5264678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774917" y="5295576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graphicFrame>
          <p:nvGraphicFramePr>
            <p:cNvPr id="97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76724276"/>
                </p:ext>
              </p:extLst>
            </p:nvPr>
          </p:nvGraphicFramePr>
          <p:xfrm>
            <a:off x="1533130" y="1371600"/>
            <a:ext cx="1102944" cy="2836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2" name="Equation" r:id="rId3" imgW="888840" imgH="228600" progId="Equation.3">
                    <p:embed/>
                  </p:oleObj>
                </mc:Choice>
                <mc:Fallback>
                  <p:oleObj name="Equation" r:id="rId3" imgW="8888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3130" y="1371600"/>
                          <a:ext cx="1102944" cy="2836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8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28244090"/>
                </p:ext>
              </p:extLst>
            </p:nvPr>
          </p:nvGraphicFramePr>
          <p:xfrm>
            <a:off x="3233445" y="1402797"/>
            <a:ext cx="914399" cy="2548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3" name="Equation" r:id="rId5" imgW="774360" imgH="215640" progId="Equation.3">
                    <p:embed/>
                  </p:oleObj>
                </mc:Choice>
                <mc:Fallback>
                  <p:oleObj name="Equation" r:id="rId5" imgW="77436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3445" y="1402797"/>
                          <a:ext cx="914399" cy="2548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9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54207234"/>
                </p:ext>
              </p:extLst>
            </p:nvPr>
          </p:nvGraphicFramePr>
          <p:xfrm>
            <a:off x="4756128" y="1402797"/>
            <a:ext cx="1066801" cy="2590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4" name="Equation" r:id="rId7" imgW="888840" imgH="215640" progId="Equation.3">
                    <p:embed/>
                  </p:oleObj>
                </mc:Choice>
                <mc:Fallback>
                  <p:oleObj name="Equation" r:id="rId7" imgW="8888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56128" y="1402797"/>
                          <a:ext cx="1066801" cy="2590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0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24036786"/>
                </p:ext>
              </p:extLst>
            </p:nvPr>
          </p:nvGraphicFramePr>
          <p:xfrm>
            <a:off x="6472395" y="1414853"/>
            <a:ext cx="990600" cy="2830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565" name="Equation" r:id="rId9" imgW="799920" imgH="228600" progId="Equation.3">
                    <p:embed/>
                  </p:oleObj>
                </mc:Choice>
                <mc:Fallback>
                  <p:oleObj name="Equation" r:id="rId9" imgW="79992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72395" y="1414853"/>
                          <a:ext cx="990600" cy="2830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1" name="TextBox 100"/>
            <p:cNvSpPr txBox="1"/>
            <p:nvPr/>
          </p:nvSpPr>
          <p:spPr>
            <a:xfrm>
              <a:off x="2479800" y="5719946"/>
              <a:ext cx="7617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0.154208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2729966" y="594046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541478" y="4612824"/>
              <a:ext cx="7617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0.154208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2791644" y="4833339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2451480" y="3581400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0.154216897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2805876" y="3761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2498582" y="2380104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0.154216897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2748748" y="2600619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90389" y="735381"/>
            <a:ext cx="5692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2000" dirty="0" smtClean="0">
                <a:solidFill>
                  <a:srgbClr val="0000FF"/>
                </a:solidFill>
              </a:rPr>
              <a:t>Node metric = Previous Node metric + Branch metric</a:t>
            </a:r>
            <a:endParaRPr lang="zh-CN" altLang="en-US" sz="2000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945889" y="721002"/>
                <a:ext cx="3040264" cy="4135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altLang="zh-CN" sz="2000" dirty="0" smtClean="0">
                    <a:solidFill>
                      <a:srgbClr val="FF0000"/>
                    </a:solidFill>
                  </a:rPr>
                  <a:t>Branch metric =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zh-CN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zh-CN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  <m:sub>
                        <m:r>
                          <a:rPr lang="en-CA" altLang="zh-CN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CA" altLang="zh-CN" sz="2000" dirty="0" smtClean="0">
                    <a:solidFill>
                      <a:srgbClr val="FF0000"/>
                    </a:solidFill>
                  </a:rPr>
                  <a:t>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zh-CN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sz="20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CA" altLang="zh-CN" sz="20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CA" altLang="zh-CN" sz="20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sz="20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en-CA" altLang="zh-CN" sz="2000" dirty="0" smtClean="0">
                    <a:solidFill>
                      <a:srgbClr val="FF0000"/>
                    </a:solidFill>
                  </a:rPr>
                  <a:t>)</a:t>
                </a:r>
                <a:r>
                  <a:rPr lang="en-CA" altLang="zh-CN" sz="2000" baseline="30000" dirty="0" smtClean="0">
                    <a:solidFill>
                      <a:srgbClr val="FF0000"/>
                    </a:solidFill>
                  </a:rPr>
                  <a:t>2</a:t>
                </a:r>
                <a:endParaRPr lang="zh-CN" alt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5889" y="721002"/>
                <a:ext cx="3040264" cy="413511"/>
              </a:xfrm>
              <a:prstGeom prst="rect">
                <a:avLst/>
              </a:prstGeom>
              <a:blipFill rotWithShape="0">
                <a:blip r:embed="rId11"/>
                <a:stretch>
                  <a:fillRect l="-2004" t="-7353" b="-2205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4826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2021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/>
          </a:p>
        </p:txBody>
      </p:sp>
      <p:grpSp>
        <p:nvGrpSpPr>
          <p:cNvPr id="2" name="Group 1"/>
          <p:cNvGrpSpPr/>
          <p:nvPr/>
        </p:nvGrpSpPr>
        <p:grpSpPr>
          <a:xfrm>
            <a:off x="1098596" y="1371600"/>
            <a:ext cx="6826204" cy="4845860"/>
            <a:chOff x="1098596" y="1371600"/>
            <a:chExt cx="6826204" cy="4845860"/>
          </a:xfrm>
        </p:grpSpPr>
        <p:grpSp>
          <p:nvGrpSpPr>
            <p:cNvPr id="8" name="Group 25"/>
            <p:cNvGrpSpPr/>
            <p:nvPr/>
          </p:nvGrpSpPr>
          <p:grpSpPr>
            <a:xfrm>
              <a:off x="7566252" y="2009212"/>
              <a:ext cx="358548" cy="3722617"/>
              <a:chOff x="1600200" y="1447800"/>
              <a:chExt cx="304800" cy="2895600"/>
            </a:xfrm>
          </p:grpSpPr>
          <p:sp>
            <p:nvSpPr>
              <p:cNvPr id="93" name="Oval 92"/>
              <p:cNvSpPr/>
              <p:nvPr/>
            </p:nvSpPr>
            <p:spPr bwMode="auto">
              <a:xfrm>
                <a:off x="1600200" y="4038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94" name="Oval 93"/>
              <p:cNvSpPr/>
              <p:nvPr/>
            </p:nvSpPr>
            <p:spPr bwMode="auto">
              <a:xfrm>
                <a:off x="16002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95" name="Oval 94"/>
              <p:cNvSpPr/>
              <p:nvPr/>
            </p:nvSpPr>
            <p:spPr bwMode="auto">
              <a:xfrm>
                <a:off x="1600200" y="22860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96" name="Oval 95"/>
              <p:cNvSpPr/>
              <p:nvPr/>
            </p:nvSpPr>
            <p:spPr bwMode="auto">
              <a:xfrm>
                <a:off x="1600200" y="14478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098596" y="2009212"/>
              <a:ext cx="358548" cy="3722617"/>
              <a:chOff x="1600200" y="1447800"/>
              <a:chExt cx="304800" cy="2895600"/>
            </a:xfrm>
          </p:grpSpPr>
          <p:sp>
            <p:nvSpPr>
              <p:cNvPr id="89" name="Oval 88"/>
              <p:cNvSpPr/>
              <p:nvPr/>
            </p:nvSpPr>
            <p:spPr bwMode="auto">
              <a:xfrm>
                <a:off x="1600200" y="4038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90" name="Oval 89"/>
              <p:cNvSpPr/>
              <p:nvPr/>
            </p:nvSpPr>
            <p:spPr bwMode="auto">
              <a:xfrm>
                <a:off x="16002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91" name="Oval 90"/>
              <p:cNvSpPr/>
              <p:nvPr/>
            </p:nvSpPr>
            <p:spPr bwMode="auto">
              <a:xfrm>
                <a:off x="1600200" y="22860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92" name="Oval 91"/>
              <p:cNvSpPr/>
              <p:nvPr/>
            </p:nvSpPr>
            <p:spPr bwMode="auto">
              <a:xfrm>
                <a:off x="1600200" y="14478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2712061" y="2009212"/>
              <a:ext cx="358548" cy="3722617"/>
              <a:chOff x="1600200" y="1447800"/>
              <a:chExt cx="304800" cy="2895600"/>
            </a:xfrm>
          </p:grpSpPr>
          <p:sp>
            <p:nvSpPr>
              <p:cNvPr id="85" name="Oval 84"/>
              <p:cNvSpPr/>
              <p:nvPr/>
            </p:nvSpPr>
            <p:spPr bwMode="auto">
              <a:xfrm>
                <a:off x="1600200" y="4038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86" name="Oval 85"/>
              <p:cNvSpPr/>
              <p:nvPr/>
            </p:nvSpPr>
            <p:spPr bwMode="auto">
              <a:xfrm>
                <a:off x="16002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87" name="Oval 86"/>
              <p:cNvSpPr/>
              <p:nvPr/>
            </p:nvSpPr>
            <p:spPr bwMode="auto">
              <a:xfrm>
                <a:off x="1600200" y="22860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88" name="Oval 87"/>
              <p:cNvSpPr/>
              <p:nvPr/>
            </p:nvSpPr>
            <p:spPr bwMode="auto">
              <a:xfrm>
                <a:off x="1600200" y="14478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</a:p>
            </p:txBody>
          </p:sp>
        </p:grpSp>
        <p:cxnSp>
          <p:nvCxnSpPr>
            <p:cNvPr id="11" name="Straight Arrow Connector 10"/>
            <p:cNvCxnSpPr>
              <a:stCxn id="89" idx="6"/>
              <a:endCxn id="85" idx="2"/>
            </p:cNvCxnSpPr>
            <p:nvPr/>
          </p:nvCxnSpPr>
          <p:spPr bwMode="auto">
            <a:xfrm>
              <a:off x="1457144" y="5535902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2" name="Straight Arrow Connector 11"/>
            <p:cNvCxnSpPr>
              <a:stCxn id="89" idx="6"/>
              <a:endCxn id="86" idx="3"/>
            </p:cNvCxnSpPr>
            <p:nvPr/>
          </p:nvCxnSpPr>
          <p:spPr bwMode="auto">
            <a:xfrm flipV="1">
              <a:off x="1457144" y="4596843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3" name="Straight Arrow Connector 12"/>
            <p:cNvCxnSpPr>
              <a:stCxn id="90" idx="6"/>
              <a:endCxn id="87" idx="3"/>
            </p:cNvCxnSpPr>
            <p:nvPr/>
          </p:nvCxnSpPr>
          <p:spPr bwMode="auto">
            <a:xfrm flipV="1">
              <a:off x="1457144" y="3421280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90" idx="6"/>
              <a:endCxn id="88" idx="3"/>
            </p:cNvCxnSpPr>
            <p:nvPr/>
          </p:nvCxnSpPr>
          <p:spPr bwMode="auto">
            <a:xfrm flipV="1">
              <a:off x="1457144" y="2343680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5" name="Straight Arrow Connector 14"/>
            <p:cNvCxnSpPr>
              <a:stCxn id="92" idx="6"/>
              <a:endCxn id="88" idx="2"/>
            </p:cNvCxnSpPr>
            <p:nvPr/>
          </p:nvCxnSpPr>
          <p:spPr bwMode="auto">
            <a:xfrm>
              <a:off x="1457144" y="2205139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92" idx="6"/>
              <a:endCxn id="87" idx="1"/>
            </p:cNvCxnSpPr>
            <p:nvPr/>
          </p:nvCxnSpPr>
          <p:spPr bwMode="auto">
            <a:xfrm>
              <a:off x="1457144" y="2205139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91" idx="6"/>
              <a:endCxn id="86" idx="1"/>
            </p:cNvCxnSpPr>
            <p:nvPr/>
          </p:nvCxnSpPr>
          <p:spPr bwMode="auto">
            <a:xfrm>
              <a:off x="1457144" y="3282739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8" name="Straight Arrow Connector 17"/>
            <p:cNvCxnSpPr>
              <a:stCxn id="91" idx="6"/>
              <a:endCxn id="85" idx="1"/>
            </p:cNvCxnSpPr>
            <p:nvPr/>
          </p:nvCxnSpPr>
          <p:spPr bwMode="auto">
            <a:xfrm>
              <a:off x="1457144" y="3282739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grpSp>
          <p:nvGrpSpPr>
            <p:cNvPr id="19" name="Group 9"/>
            <p:cNvGrpSpPr/>
            <p:nvPr/>
          </p:nvGrpSpPr>
          <p:grpSpPr>
            <a:xfrm>
              <a:off x="4332424" y="2009212"/>
              <a:ext cx="358548" cy="3722617"/>
              <a:chOff x="1600200" y="1447800"/>
              <a:chExt cx="304800" cy="2895600"/>
            </a:xfrm>
          </p:grpSpPr>
          <p:sp>
            <p:nvSpPr>
              <p:cNvPr id="81" name="Oval 80"/>
              <p:cNvSpPr/>
              <p:nvPr/>
            </p:nvSpPr>
            <p:spPr bwMode="auto">
              <a:xfrm>
                <a:off x="1600200" y="4038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82" name="Oval 81"/>
              <p:cNvSpPr/>
              <p:nvPr/>
            </p:nvSpPr>
            <p:spPr bwMode="auto">
              <a:xfrm>
                <a:off x="16002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83" name="Oval 82"/>
              <p:cNvSpPr/>
              <p:nvPr/>
            </p:nvSpPr>
            <p:spPr bwMode="auto">
              <a:xfrm>
                <a:off x="1600200" y="22860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84" name="Oval 83"/>
              <p:cNvSpPr/>
              <p:nvPr/>
            </p:nvSpPr>
            <p:spPr bwMode="auto">
              <a:xfrm>
                <a:off x="1600200" y="14478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</a:p>
            </p:txBody>
          </p:sp>
        </p:grpSp>
        <p:grpSp>
          <p:nvGrpSpPr>
            <p:cNvPr id="20" name="Group 10"/>
            <p:cNvGrpSpPr/>
            <p:nvPr/>
          </p:nvGrpSpPr>
          <p:grpSpPr>
            <a:xfrm>
              <a:off x="5945889" y="2009212"/>
              <a:ext cx="358548" cy="3722617"/>
              <a:chOff x="1600200" y="1447800"/>
              <a:chExt cx="304800" cy="2895600"/>
            </a:xfrm>
          </p:grpSpPr>
          <p:sp>
            <p:nvSpPr>
              <p:cNvPr id="77" name="Oval 76"/>
              <p:cNvSpPr/>
              <p:nvPr/>
            </p:nvSpPr>
            <p:spPr bwMode="auto">
              <a:xfrm>
                <a:off x="1600200" y="4038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78" name="Oval 77"/>
              <p:cNvSpPr/>
              <p:nvPr/>
            </p:nvSpPr>
            <p:spPr bwMode="auto">
              <a:xfrm>
                <a:off x="16002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79" name="Oval 78"/>
              <p:cNvSpPr/>
              <p:nvPr/>
            </p:nvSpPr>
            <p:spPr bwMode="auto">
              <a:xfrm>
                <a:off x="1600200" y="22860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80" name="Oval 79"/>
              <p:cNvSpPr/>
              <p:nvPr/>
            </p:nvSpPr>
            <p:spPr bwMode="auto">
              <a:xfrm>
                <a:off x="1600200" y="14478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</a:p>
            </p:txBody>
          </p:sp>
        </p:grpSp>
        <p:cxnSp>
          <p:nvCxnSpPr>
            <p:cNvPr id="21" name="Straight Arrow Connector 20"/>
            <p:cNvCxnSpPr>
              <a:stCxn id="81" idx="6"/>
              <a:endCxn id="77" idx="2"/>
            </p:cNvCxnSpPr>
            <p:nvPr/>
          </p:nvCxnSpPr>
          <p:spPr bwMode="auto">
            <a:xfrm>
              <a:off x="4690972" y="5535902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2" name="Straight Arrow Connector 21"/>
            <p:cNvCxnSpPr>
              <a:stCxn id="81" idx="6"/>
              <a:endCxn id="78" idx="3"/>
            </p:cNvCxnSpPr>
            <p:nvPr/>
          </p:nvCxnSpPr>
          <p:spPr bwMode="auto">
            <a:xfrm flipV="1">
              <a:off x="4690972" y="4596843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82" idx="6"/>
              <a:endCxn id="79" idx="3"/>
            </p:cNvCxnSpPr>
            <p:nvPr/>
          </p:nvCxnSpPr>
          <p:spPr bwMode="auto">
            <a:xfrm flipV="1">
              <a:off x="4690972" y="3421280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4" name="Straight Arrow Connector 23"/>
            <p:cNvCxnSpPr>
              <a:stCxn id="82" idx="6"/>
              <a:endCxn id="80" idx="3"/>
            </p:cNvCxnSpPr>
            <p:nvPr/>
          </p:nvCxnSpPr>
          <p:spPr bwMode="auto">
            <a:xfrm flipV="1">
              <a:off x="4690972" y="2343680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5" name="Straight Arrow Connector 24"/>
            <p:cNvCxnSpPr>
              <a:stCxn id="84" idx="6"/>
              <a:endCxn id="80" idx="2"/>
            </p:cNvCxnSpPr>
            <p:nvPr/>
          </p:nvCxnSpPr>
          <p:spPr bwMode="auto">
            <a:xfrm>
              <a:off x="4690972" y="2205139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6" name="Straight Arrow Connector 25"/>
            <p:cNvCxnSpPr>
              <a:stCxn id="84" idx="6"/>
              <a:endCxn id="79" idx="1"/>
            </p:cNvCxnSpPr>
            <p:nvPr/>
          </p:nvCxnSpPr>
          <p:spPr bwMode="auto">
            <a:xfrm>
              <a:off x="4690972" y="2205139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7" name="Straight Arrow Connector 26"/>
            <p:cNvCxnSpPr>
              <a:stCxn id="83" idx="6"/>
              <a:endCxn id="78" idx="1"/>
            </p:cNvCxnSpPr>
            <p:nvPr/>
          </p:nvCxnSpPr>
          <p:spPr bwMode="auto">
            <a:xfrm>
              <a:off x="4690972" y="3282739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8" name="Straight Arrow Connector 27"/>
            <p:cNvCxnSpPr>
              <a:stCxn id="83" idx="6"/>
              <a:endCxn id="77" idx="1"/>
            </p:cNvCxnSpPr>
            <p:nvPr/>
          </p:nvCxnSpPr>
          <p:spPr bwMode="auto">
            <a:xfrm>
              <a:off x="4690972" y="3282739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3087053" y="5535902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 flipV="1">
              <a:off x="3087053" y="4596843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 flipV="1">
              <a:off x="3087053" y="3421280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 flipV="1">
              <a:off x="3087053" y="2343680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>
              <a:off x="3087053" y="2205139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>
              <a:off x="3087053" y="2205139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>
              <a:off x="3087053" y="3282739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>
              <a:off x="3087053" y="3282739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 bwMode="auto">
            <a:xfrm>
              <a:off x="6313983" y="5535902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 flipV="1">
              <a:off x="6313983" y="4596843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 flipV="1">
              <a:off x="6313983" y="3421280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 flipV="1">
              <a:off x="6313983" y="2343680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>
              <a:off x="6313983" y="2205139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2" name="Straight Arrow Connector 41"/>
            <p:cNvCxnSpPr/>
            <p:nvPr/>
          </p:nvCxnSpPr>
          <p:spPr bwMode="auto">
            <a:xfrm>
              <a:off x="6313983" y="2205139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>
              <a:off x="6313983" y="3282739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>
              <a:off x="6313983" y="3282739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5" name="TextBox 44"/>
            <p:cNvSpPr txBox="1"/>
            <p:nvPr/>
          </p:nvSpPr>
          <p:spPr>
            <a:xfrm>
              <a:off x="1572184" y="5059117"/>
              <a:ext cx="532967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866422" y="5339975"/>
              <a:ext cx="539680" cy="356113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944159" y="4349516"/>
              <a:ext cx="576653" cy="356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185592" y="3488226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636418" y="2303102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994965" y="3086811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252013" y="3939790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073471" y="2009212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453836" y="1888540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019689" y="1868334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697855" y="1845629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241547" y="2322678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923221" y="2322680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600276" y="2338844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602209" y="3015653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123004" y="3091796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856865" y="3061777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913681" y="3939790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468263" y="3945776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139957" y="3891111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859572" y="3493817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487831" y="3459092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7081728" y="3519845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602939" y="4278541"/>
              <a:ext cx="576653" cy="356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174575" y="4278543"/>
              <a:ext cx="576653" cy="356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800676" y="4360940"/>
              <a:ext cx="576653" cy="356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908091" y="4901150"/>
              <a:ext cx="532967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382289" y="4875119"/>
              <a:ext cx="532967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534192" y="4901150"/>
              <a:ext cx="532967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511106" y="5309164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117657" y="5264678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774917" y="5295576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graphicFrame>
          <p:nvGraphicFramePr>
            <p:cNvPr id="97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29124843"/>
                </p:ext>
              </p:extLst>
            </p:nvPr>
          </p:nvGraphicFramePr>
          <p:xfrm>
            <a:off x="1533130" y="1371600"/>
            <a:ext cx="1102944" cy="2836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82" name="Equation" r:id="rId3" imgW="888840" imgH="228600" progId="Equation.3">
                    <p:embed/>
                  </p:oleObj>
                </mc:Choice>
                <mc:Fallback>
                  <p:oleObj name="Equation" r:id="rId3" imgW="8888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3130" y="1371600"/>
                          <a:ext cx="1102944" cy="2836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8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33097625"/>
                </p:ext>
              </p:extLst>
            </p:nvPr>
          </p:nvGraphicFramePr>
          <p:xfrm>
            <a:off x="3233445" y="1402797"/>
            <a:ext cx="914399" cy="2548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83" name="Equation" r:id="rId5" imgW="774360" imgH="215640" progId="Equation.3">
                    <p:embed/>
                  </p:oleObj>
                </mc:Choice>
                <mc:Fallback>
                  <p:oleObj name="Equation" r:id="rId5" imgW="77436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3445" y="1402797"/>
                          <a:ext cx="914399" cy="2548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9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14535000"/>
                </p:ext>
              </p:extLst>
            </p:nvPr>
          </p:nvGraphicFramePr>
          <p:xfrm>
            <a:off x="4756128" y="1402797"/>
            <a:ext cx="1066801" cy="2590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84" name="Equation" r:id="rId7" imgW="888840" imgH="215640" progId="Equation.3">
                    <p:embed/>
                  </p:oleObj>
                </mc:Choice>
                <mc:Fallback>
                  <p:oleObj name="Equation" r:id="rId7" imgW="8888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56128" y="1402797"/>
                          <a:ext cx="1066801" cy="2590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0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44799669"/>
                </p:ext>
              </p:extLst>
            </p:nvPr>
          </p:nvGraphicFramePr>
          <p:xfrm>
            <a:off x="6472395" y="1414853"/>
            <a:ext cx="990600" cy="2830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685" name="Equation" r:id="rId9" imgW="799920" imgH="228600" progId="Equation.3">
                    <p:embed/>
                  </p:oleObj>
                </mc:Choice>
                <mc:Fallback>
                  <p:oleObj name="Equation" r:id="rId9" imgW="79992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72395" y="1414853"/>
                          <a:ext cx="990600" cy="2830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1" name="TextBox 100"/>
            <p:cNvSpPr txBox="1"/>
            <p:nvPr/>
          </p:nvSpPr>
          <p:spPr>
            <a:xfrm>
              <a:off x="2479800" y="5719946"/>
              <a:ext cx="7617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0.154208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2729966" y="594046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541478" y="4612824"/>
              <a:ext cx="7617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0.154208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2791644" y="4833339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2451480" y="3581400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0.154216897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2805876" y="3761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2498582" y="2380104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0.154216897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2748748" y="2600619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055982" y="4622552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0.599891629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4415087" y="481992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1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4111379" y="3439193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0.168085489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4470484" y="3636563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1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4128702" y="2405391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0.168094386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4487807" y="260276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1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036621" y="5715000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0.599900526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4395726" y="5912370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1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250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2021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12</a:t>
            </a:fld>
            <a:endParaRPr lang="en-US" altLang="ko-KR"/>
          </a:p>
        </p:txBody>
      </p:sp>
      <p:grpSp>
        <p:nvGrpSpPr>
          <p:cNvPr id="2" name="Group 1"/>
          <p:cNvGrpSpPr/>
          <p:nvPr/>
        </p:nvGrpSpPr>
        <p:grpSpPr>
          <a:xfrm>
            <a:off x="1098596" y="1371600"/>
            <a:ext cx="6826204" cy="4850073"/>
            <a:chOff x="1098596" y="1371600"/>
            <a:chExt cx="6826204" cy="4850073"/>
          </a:xfrm>
        </p:grpSpPr>
        <p:grpSp>
          <p:nvGrpSpPr>
            <p:cNvPr id="8" name="Group 25"/>
            <p:cNvGrpSpPr/>
            <p:nvPr/>
          </p:nvGrpSpPr>
          <p:grpSpPr>
            <a:xfrm>
              <a:off x="7566252" y="2009212"/>
              <a:ext cx="358548" cy="3722617"/>
              <a:chOff x="1600200" y="1447800"/>
              <a:chExt cx="304800" cy="2895600"/>
            </a:xfrm>
          </p:grpSpPr>
          <p:sp>
            <p:nvSpPr>
              <p:cNvPr id="93" name="Oval 92"/>
              <p:cNvSpPr/>
              <p:nvPr/>
            </p:nvSpPr>
            <p:spPr bwMode="auto">
              <a:xfrm>
                <a:off x="1600200" y="4038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94" name="Oval 93"/>
              <p:cNvSpPr/>
              <p:nvPr/>
            </p:nvSpPr>
            <p:spPr bwMode="auto">
              <a:xfrm>
                <a:off x="16002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95" name="Oval 94"/>
              <p:cNvSpPr/>
              <p:nvPr/>
            </p:nvSpPr>
            <p:spPr bwMode="auto">
              <a:xfrm>
                <a:off x="1600200" y="22860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96" name="Oval 95"/>
              <p:cNvSpPr/>
              <p:nvPr/>
            </p:nvSpPr>
            <p:spPr bwMode="auto">
              <a:xfrm>
                <a:off x="1600200" y="14478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098596" y="2009212"/>
              <a:ext cx="358548" cy="3722617"/>
              <a:chOff x="1600200" y="1447800"/>
              <a:chExt cx="304800" cy="2895600"/>
            </a:xfrm>
          </p:grpSpPr>
          <p:sp>
            <p:nvSpPr>
              <p:cNvPr id="89" name="Oval 88"/>
              <p:cNvSpPr/>
              <p:nvPr/>
            </p:nvSpPr>
            <p:spPr bwMode="auto">
              <a:xfrm>
                <a:off x="1600200" y="4038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90" name="Oval 89"/>
              <p:cNvSpPr/>
              <p:nvPr/>
            </p:nvSpPr>
            <p:spPr bwMode="auto">
              <a:xfrm>
                <a:off x="16002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91" name="Oval 90"/>
              <p:cNvSpPr/>
              <p:nvPr/>
            </p:nvSpPr>
            <p:spPr bwMode="auto">
              <a:xfrm>
                <a:off x="1600200" y="22860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92" name="Oval 91"/>
              <p:cNvSpPr/>
              <p:nvPr/>
            </p:nvSpPr>
            <p:spPr bwMode="auto">
              <a:xfrm>
                <a:off x="1600200" y="14478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2712061" y="2009212"/>
              <a:ext cx="358548" cy="3722617"/>
              <a:chOff x="1600200" y="1447800"/>
              <a:chExt cx="304800" cy="2895600"/>
            </a:xfrm>
          </p:grpSpPr>
          <p:sp>
            <p:nvSpPr>
              <p:cNvPr id="85" name="Oval 84"/>
              <p:cNvSpPr/>
              <p:nvPr/>
            </p:nvSpPr>
            <p:spPr bwMode="auto">
              <a:xfrm>
                <a:off x="1600200" y="4038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86" name="Oval 85"/>
              <p:cNvSpPr/>
              <p:nvPr/>
            </p:nvSpPr>
            <p:spPr bwMode="auto">
              <a:xfrm>
                <a:off x="16002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87" name="Oval 86"/>
              <p:cNvSpPr/>
              <p:nvPr/>
            </p:nvSpPr>
            <p:spPr bwMode="auto">
              <a:xfrm>
                <a:off x="1600200" y="22860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88" name="Oval 87"/>
              <p:cNvSpPr/>
              <p:nvPr/>
            </p:nvSpPr>
            <p:spPr bwMode="auto">
              <a:xfrm>
                <a:off x="1600200" y="14478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</a:p>
            </p:txBody>
          </p:sp>
        </p:grpSp>
        <p:cxnSp>
          <p:nvCxnSpPr>
            <p:cNvPr id="11" name="Straight Arrow Connector 10"/>
            <p:cNvCxnSpPr>
              <a:stCxn id="89" idx="6"/>
              <a:endCxn id="85" idx="2"/>
            </p:cNvCxnSpPr>
            <p:nvPr/>
          </p:nvCxnSpPr>
          <p:spPr bwMode="auto">
            <a:xfrm>
              <a:off x="1457144" y="5535902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2" name="Straight Arrow Connector 11"/>
            <p:cNvCxnSpPr>
              <a:stCxn id="89" idx="6"/>
              <a:endCxn id="86" idx="3"/>
            </p:cNvCxnSpPr>
            <p:nvPr/>
          </p:nvCxnSpPr>
          <p:spPr bwMode="auto">
            <a:xfrm flipV="1">
              <a:off x="1457144" y="4596843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3" name="Straight Arrow Connector 12"/>
            <p:cNvCxnSpPr>
              <a:stCxn id="90" idx="6"/>
              <a:endCxn id="87" idx="3"/>
            </p:cNvCxnSpPr>
            <p:nvPr/>
          </p:nvCxnSpPr>
          <p:spPr bwMode="auto">
            <a:xfrm flipV="1">
              <a:off x="1457144" y="3421280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90" idx="6"/>
              <a:endCxn id="88" idx="3"/>
            </p:cNvCxnSpPr>
            <p:nvPr/>
          </p:nvCxnSpPr>
          <p:spPr bwMode="auto">
            <a:xfrm flipV="1">
              <a:off x="1457144" y="2343680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5" name="Straight Arrow Connector 14"/>
            <p:cNvCxnSpPr>
              <a:stCxn id="92" idx="6"/>
              <a:endCxn id="88" idx="2"/>
            </p:cNvCxnSpPr>
            <p:nvPr/>
          </p:nvCxnSpPr>
          <p:spPr bwMode="auto">
            <a:xfrm>
              <a:off x="1457144" y="2205139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92" idx="6"/>
              <a:endCxn id="87" idx="1"/>
            </p:cNvCxnSpPr>
            <p:nvPr/>
          </p:nvCxnSpPr>
          <p:spPr bwMode="auto">
            <a:xfrm>
              <a:off x="1457144" y="2205139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91" idx="6"/>
              <a:endCxn id="86" idx="1"/>
            </p:cNvCxnSpPr>
            <p:nvPr/>
          </p:nvCxnSpPr>
          <p:spPr bwMode="auto">
            <a:xfrm>
              <a:off x="1457144" y="3282739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8" name="Straight Arrow Connector 17"/>
            <p:cNvCxnSpPr>
              <a:stCxn id="91" idx="6"/>
              <a:endCxn id="85" idx="1"/>
            </p:cNvCxnSpPr>
            <p:nvPr/>
          </p:nvCxnSpPr>
          <p:spPr bwMode="auto">
            <a:xfrm>
              <a:off x="1457144" y="3282739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grpSp>
          <p:nvGrpSpPr>
            <p:cNvPr id="19" name="Group 9"/>
            <p:cNvGrpSpPr/>
            <p:nvPr/>
          </p:nvGrpSpPr>
          <p:grpSpPr>
            <a:xfrm>
              <a:off x="4332424" y="2009212"/>
              <a:ext cx="358548" cy="3722617"/>
              <a:chOff x="1600200" y="1447800"/>
              <a:chExt cx="304800" cy="2895600"/>
            </a:xfrm>
          </p:grpSpPr>
          <p:sp>
            <p:nvSpPr>
              <p:cNvPr id="81" name="Oval 80"/>
              <p:cNvSpPr/>
              <p:nvPr/>
            </p:nvSpPr>
            <p:spPr bwMode="auto">
              <a:xfrm>
                <a:off x="1600200" y="4038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82" name="Oval 81"/>
              <p:cNvSpPr/>
              <p:nvPr/>
            </p:nvSpPr>
            <p:spPr bwMode="auto">
              <a:xfrm>
                <a:off x="16002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83" name="Oval 82"/>
              <p:cNvSpPr/>
              <p:nvPr/>
            </p:nvSpPr>
            <p:spPr bwMode="auto">
              <a:xfrm>
                <a:off x="1600200" y="22860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84" name="Oval 83"/>
              <p:cNvSpPr/>
              <p:nvPr/>
            </p:nvSpPr>
            <p:spPr bwMode="auto">
              <a:xfrm>
                <a:off x="1600200" y="14478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</a:p>
            </p:txBody>
          </p:sp>
        </p:grpSp>
        <p:grpSp>
          <p:nvGrpSpPr>
            <p:cNvPr id="20" name="Group 10"/>
            <p:cNvGrpSpPr/>
            <p:nvPr/>
          </p:nvGrpSpPr>
          <p:grpSpPr>
            <a:xfrm>
              <a:off x="5945889" y="2009212"/>
              <a:ext cx="358548" cy="3722617"/>
              <a:chOff x="1600200" y="1447800"/>
              <a:chExt cx="304800" cy="2895600"/>
            </a:xfrm>
          </p:grpSpPr>
          <p:sp>
            <p:nvSpPr>
              <p:cNvPr id="77" name="Oval 76"/>
              <p:cNvSpPr/>
              <p:nvPr/>
            </p:nvSpPr>
            <p:spPr bwMode="auto">
              <a:xfrm>
                <a:off x="1600200" y="4038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78" name="Oval 77"/>
              <p:cNvSpPr/>
              <p:nvPr/>
            </p:nvSpPr>
            <p:spPr bwMode="auto">
              <a:xfrm>
                <a:off x="16002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79" name="Oval 78"/>
              <p:cNvSpPr/>
              <p:nvPr/>
            </p:nvSpPr>
            <p:spPr bwMode="auto">
              <a:xfrm>
                <a:off x="1600200" y="22860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80" name="Oval 79"/>
              <p:cNvSpPr/>
              <p:nvPr/>
            </p:nvSpPr>
            <p:spPr bwMode="auto">
              <a:xfrm>
                <a:off x="1600200" y="14478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</a:p>
            </p:txBody>
          </p:sp>
        </p:grpSp>
        <p:cxnSp>
          <p:nvCxnSpPr>
            <p:cNvPr id="21" name="Straight Arrow Connector 20"/>
            <p:cNvCxnSpPr>
              <a:stCxn id="81" idx="6"/>
              <a:endCxn id="77" idx="2"/>
            </p:cNvCxnSpPr>
            <p:nvPr/>
          </p:nvCxnSpPr>
          <p:spPr bwMode="auto">
            <a:xfrm>
              <a:off x="4690972" y="5535902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2" name="Straight Arrow Connector 21"/>
            <p:cNvCxnSpPr>
              <a:stCxn id="81" idx="6"/>
              <a:endCxn id="78" idx="3"/>
            </p:cNvCxnSpPr>
            <p:nvPr/>
          </p:nvCxnSpPr>
          <p:spPr bwMode="auto">
            <a:xfrm flipV="1">
              <a:off x="4690972" y="4596843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82" idx="6"/>
              <a:endCxn id="79" idx="3"/>
            </p:cNvCxnSpPr>
            <p:nvPr/>
          </p:nvCxnSpPr>
          <p:spPr bwMode="auto">
            <a:xfrm flipV="1">
              <a:off x="4690972" y="3421280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4" name="Straight Arrow Connector 23"/>
            <p:cNvCxnSpPr>
              <a:stCxn id="82" idx="6"/>
              <a:endCxn id="80" idx="3"/>
            </p:cNvCxnSpPr>
            <p:nvPr/>
          </p:nvCxnSpPr>
          <p:spPr bwMode="auto">
            <a:xfrm flipV="1">
              <a:off x="4690972" y="2343680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5" name="Straight Arrow Connector 24"/>
            <p:cNvCxnSpPr>
              <a:stCxn id="84" idx="6"/>
              <a:endCxn id="80" idx="2"/>
            </p:cNvCxnSpPr>
            <p:nvPr/>
          </p:nvCxnSpPr>
          <p:spPr bwMode="auto">
            <a:xfrm>
              <a:off x="4690972" y="2205139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6" name="Straight Arrow Connector 25"/>
            <p:cNvCxnSpPr>
              <a:stCxn id="84" idx="6"/>
              <a:endCxn id="79" idx="1"/>
            </p:cNvCxnSpPr>
            <p:nvPr/>
          </p:nvCxnSpPr>
          <p:spPr bwMode="auto">
            <a:xfrm>
              <a:off x="4690972" y="2205139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7" name="Straight Arrow Connector 26"/>
            <p:cNvCxnSpPr>
              <a:stCxn id="83" idx="6"/>
              <a:endCxn id="78" idx="1"/>
            </p:cNvCxnSpPr>
            <p:nvPr/>
          </p:nvCxnSpPr>
          <p:spPr bwMode="auto">
            <a:xfrm>
              <a:off x="4690972" y="3282739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8" name="Straight Arrow Connector 27"/>
            <p:cNvCxnSpPr>
              <a:stCxn id="83" idx="6"/>
              <a:endCxn id="77" idx="1"/>
            </p:cNvCxnSpPr>
            <p:nvPr/>
          </p:nvCxnSpPr>
          <p:spPr bwMode="auto">
            <a:xfrm>
              <a:off x="4690972" y="3282739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3087053" y="5535902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 flipV="1">
              <a:off x="3087053" y="4596843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 flipV="1">
              <a:off x="3087053" y="3421280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 flipV="1">
              <a:off x="3087053" y="2343680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>
              <a:off x="3087053" y="2205139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>
              <a:off x="3087053" y="2205139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>
              <a:off x="3087053" y="3282739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>
              <a:off x="3087053" y="3282739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 bwMode="auto">
            <a:xfrm>
              <a:off x="6313983" y="5535902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 flipV="1">
              <a:off x="6313983" y="4596843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 flipV="1">
              <a:off x="6313983" y="3421280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 flipV="1">
              <a:off x="6313983" y="2343680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>
              <a:off x="6313983" y="2205139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2" name="Straight Arrow Connector 41"/>
            <p:cNvCxnSpPr/>
            <p:nvPr/>
          </p:nvCxnSpPr>
          <p:spPr bwMode="auto">
            <a:xfrm>
              <a:off x="6313983" y="2205139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>
              <a:off x="6313983" y="3282739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>
              <a:off x="6313983" y="3282739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5" name="TextBox 44"/>
            <p:cNvSpPr txBox="1"/>
            <p:nvPr/>
          </p:nvSpPr>
          <p:spPr>
            <a:xfrm>
              <a:off x="1572184" y="5059117"/>
              <a:ext cx="532967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866422" y="5339975"/>
              <a:ext cx="539680" cy="356113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944159" y="4349516"/>
              <a:ext cx="576653" cy="356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185592" y="3488226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636418" y="2303102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994965" y="3086811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252013" y="3939790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073471" y="2009212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453836" y="1888540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019689" y="1868334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697855" y="1845629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241547" y="2322678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923221" y="2322680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600276" y="2338844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602209" y="3015653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123004" y="3091796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856865" y="3061777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913681" y="3939790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468263" y="3945776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139957" y="3891111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859572" y="3493817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487831" y="3459092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7081728" y="3519845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602939" y="4278541"/>
              <a:ext cx="576653" cy="356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174575" y="4278543"/>
              <a:ext cx="576653" cy="356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800676" y="4360940"/>
              <a:ext cx="576653" cy="356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908091" y="4901150"/>
              <a:ext cx="532967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382289" y="4875119"/>
              <a:ext cx="532967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534192" y="4901150"/>
              <a:ext cx="532967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511106" y="5309164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117657" y="5264678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774917" y="5295576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graphicFrame>
          <p:nvGraphicFramePr>
            <p:cNvPr id="97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15458831"/>
                </p:ext>
              </p:extLst>
            </p:nvPr>
          </p:nvGraphicFramePr>
          <p:xfrm>
            <a:off x="1533130" y="1371600"/>
            <a:ext cx="1102944" cy="2836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86" name="Equation" r:id="rId3" imgW="888840" imgH="228600" progId="Equation.3">
                    <p:embed/>
                  </p:oleObj>
                </mc:Choice>
                <mc:Fallback>
                  <p:oleObj name="Equation" r:id="rId3" imgW="8888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3130" y="1371600"/>
                          <a:ext cx="1102944" cy="2836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8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6518833"/>
                </p:ext>
              </p:extLst>
            </p:nvPr>
          </p:nvGraphicFramePr>
          <p:xfrm>
            <a:off x="3233445" y="1402797"/>
            <a:ext cx="914399" cy="2548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87" name="Equation" r:id="rId5" imgW="774360" imgH="215640" progId="Equation.3">
                    <p:embed/>
                  </p:oleObj>
                </mc:Choice>
                <mc:Fallback>
                  <p:oleObj name="Equation" r:id="rId5" imgW="77436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3445" y="1402797"/>
                          <a:ext cx="914399" cy="2548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9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02914135"/>
                </p:ext>
              </p:extLst>
            </p:nvPr>
          </p:nvGraphicFramePr>
          <p:xfrm>
            <a:off x="4756128" y="1402797"/>
            <a:ext cx="1066801" cy="2590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88" name="Equation" r:id="rId7" imgW="888840" imgH="215640" progId="Equation.3">
                    <p:embed/>
                  </p:oleObj>
                </mc:Choice>
                <mc:Fallback>
                  <p:oleObj name="Equation" r:id="rId7" imgW="8888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56128" y="1402797"/>
                          <a:ext cx="1066801" cy="2590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0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94656108"/>
                </p:ext>
              </p:extLst>
            </p:nvPr>
          </p:nvGraphicFramePr>
          <p:xfrm>
            <a:off x="6472395" y="1414853"/>
            <a:ext cx="990600" cy="2830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89" name="Equation" r:id="rId9" imgW="799920" imgH="228600" progId="Equation.3">
                    <p:embed/>
                  </p:oleObj>
                </mc:Choice>
                <mc:Fallback>
                  <p:oleObj name="Equation" r:id="rId9" imgW="79992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72395" y="1414853"/>
                          <a:ext cx="990600" cy="2830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1" name="TextBox 100"/>
            <p:cNvSpPr txBox="1"/>
            <p:nvPr/>
          </p:nvSpPr>
          <p:spPr>
            <a:xfrm>
              <a:off x="2479800" y="5719946"/>
              <a:ext cx="7617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0.154208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2729966" y="594046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541478" y="4612824"/>
              <a:ext cx="7617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0.154208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2791644" y="4833339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2451480" y="3581400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0.154216897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2805876" y="3761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2498582" y="2380104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0.154216897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2748748" y="2600619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055982" y="4622552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0.599891629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4415087" y="481992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1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4111379" y="3439193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0.168085489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4470484" y="3636563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1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4128702" y="2405391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0.168094386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4487807" y="260276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1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036621" y="5715000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0.599900526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4395726" y="5912370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1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5614999" y="5747304"/>
              <a:ext cx="9811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0.985668111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974104" y="5944674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5677311" y="4654270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0.612432479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6036416" y="4851640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5782338" y="2842904"/>
              <a:ext cx="9156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0.61400616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294198" y="2995975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5740491" y="2393042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0.182208917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6162930" y="2562636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7616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2021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13</a:t>
            </a:fld>
            <a:endParaRPr lang="en-US" altLang="ko-KR"/>
          </a:p>
        </p:txBody>
      </p:sp>
      <p:grpSp>
        <p:nvGrpSpPr>
          <p:cNvPr id="2" name="Group 1"/>
          <p:cNvGrpSpPr/>
          <p:nvPr/>
        </p:nvGrpSpPr>
        <p:grpSpPr>
          <a:xfrm>
            <a:off x="1098596" y="1371600"/>
            <a:ext cx="7431377" cy="4853804"/>
            <a:chOff x="1098596" y="1371600"/>
            <a:chExt cx="7431377" cy="4853804"/>
          </a:xfrm>
        </p:grpSpPr>
        <p:grpSp>
          <p:nvGrpSpPr>
            <p:cNvPr id="8" name="Group 25"/>
            <p:cNvGrpSpPr/>
            <p:nvPr/>
          </p:nvGrpSpPr>
          <p:grpSpPr>
            <a:xfrm>
              <a:off x="7566252" y="2009212"/>
              <a:ext cx="358548" cy="3722617"/>
              <a:chOff x="1600200" y="1447800"/>
              <a:chExt cx="304800" cy="2895600"/>
            </a:xfrm>
          </p:grpSpPr>
          <p:sp>
            <p:nvSpPr>
              <p:cNvPr id="93" name="Oval 92"/>
              <p:cNvSpPr/>
              <p:nvPr/>
            </p:nvSpPr>
            <p:spPr bwMode="auto">
              <a:xfrm>
                <a:off x="1600200" y="4038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94" name="Oval 93"/>
              <p:cNvSpPr/>
              <p:nvPr/>
            </p:nvSpPr>
            <p:spPr bwMode="auto">
              <a:xfrm>
                <a:off x="16002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95" name="Oval 94"/>
              <p:cNvSpPr/>
              <p:nvPr/>
            </p:nvSpPr>
            <p:spPr bwMode="auto">
              <a:xfrm>
                <a:off x="1600200" y="22860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96" name="Oval 95"/>
              <p:cNvSpPr/>
              <p:nvPr/>
            </p:nvSpPr>
            <p:spPr bwMode="auto">
              <a:xfrm>
                <a:off x="1600200" y="14478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098596" y="2009212"/>
              <a:ext cx="358548" cy="3722617"/>
              <a:chOff x="1600200" y="1447800"/>
              <a:chExt cx="304800" cy="2895600"/>
            </a:xfrm>
          </p:grpSpPr>
          <p:sp>
            <p:nvSpPr>
              <p:cNvPr id="89" name="Oval 88"/>
              <p:cNvSpPr/>
              <p:nvPr/>
            </p:nvSpPr>
            <p:spPr bwMode="auto">
              <a:xfrm>
                <a:off x="1600200" y="4038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90" name="Oval 89"/>
              <p:cNvSpPr/>
              <p:nvPr/>
            </p:nvSpPr>
            <p:spPr bwMode="auto">
              <a:xfrm>
                <a:off x="16002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91" name="Oval 90"/>
              <p:cNvSpPr/>
              <p:nvPr/>
            </p:nvSpPr>
            <p:spPr bwMode="auto">
              <a:xfrm>
                <a:off x="1600200" y="22860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92" name="Oval 91"/>
              <p:cNvSpPr/>
              <p:nvPr/>
            </p:nvSpPr>
            <p:spPr bwMode="auto">
              <a:xfrm>
                <a:off x="1600200" y="14478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2712061" y="2009212"/>
              <a:ext cx="358548" cy="3722617"/>
              <a:chOff x="1600200" y="1447800"/>
              <a:chExt cx="304800" cy="2895600"/>
            </a:xfrm>
          </p:grpSpPr>
          <p:sp>
            <p:nvSpPr>
              <p:cNvPr id="85" name="Oval 84"/>
              <p:cNvSpPr/>
              <p:nvPr/>
            </p:nvSpPr>
            <p:spPr bwMode="auto">
              <a:xfrm>
                <a:off x="1600200" y="4038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86" name="Oval 85"/>
              <p:cNvSpPr/>
              <p:nvPr/>
            </p:nvSpPr>
            <p:spPr bwMode="auto">
              <a:xfrm>
                <a:off x="16002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87" name="Oval 86"/>
              <p:cNvSpPr/>
              <p:nvPr/>
            </p:nvSpPr>
            <p:spPr bwMode="auto">
              <a:xfrm>
                <a:off x="1600200" y="22860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88" name="Oval 87"/>
              <p:cNvSpPr/>
              <p:nvPr/>
            </p:nvSpPr>
            <p:spPr bwMode="auto">
              <a:xfrm>
                <a:off x="1600200" y="14478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</a:p>
            </p:txBody>
          </p:sp>
        </p:grpSp>
        <p:cxnSp>
          <p:nvCxnSpPr>
            <p:cNvPr id="11" name="Straight Arrow Connector 10"/>
            <p:cNvCxnSpPr>
              <a:stCxn id="89" idx="6"/>
              <a:endCxn id="85" idx="2"/>
            </p:cNvCxnSpPr>
            <p:nvPr/>
          </p:nvCxnSpPr>
          <p:spPr bwMode="auto">
            <a:xfrm>
              <a:off x="1457144" y="5535902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2" name="Straight Arrow Connector 11"/>
            <p:cNvCxnSpPr>
              <a:stCxn id="89" idx="6"/>
              <a:endCxn id="86" idx="3"/>
            </p:cNvCxnSpPr>
            <p:nvPr/>
          </p:nvCxnSpPr>
          <p:spPr bwMode="auto">
            <a:xfrm flipV="1">
              <a:off x="1457144" y="4596843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3" name="Straight Arrow Connector 12"/>
            <p:cNvCxnSpPr>
              <a:stCxn id="90" idx="6"/>
              <a:endCxn id="87" idx="3"/>
            </p:cNvCxnSpPr>
            <p:nvPr/>
          </p:nvCxnSpPr>
          <p:spPr bwMode="auto">
            <a:xfrm flipV="1">
              <a:off x="1457144" y="3421280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90" idx="6"/>
              <a:endCxn id="88" idx="3"/>
            </p:cNvCxnSpPr>
            <p:nvPr/>
          </p:nvCxnSpPr>
          <p:spPr bwMode="auto">
            <a:xfrm flipV="1">
              <a:off x="1457144" y="2343680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5" name="Straight Arrow Connector 14"/>
            <p:cNvCxnSpPr>
              <a:stCxn id="92" idx="6"/>
              <a:endCxn id="88" idx="2"/>
            </p:cNvCxnSpPr>
            <p:nvPr/>
          </p:nvCxnSpPr>
          <p:spPr bwMode="auto">
            <a:xfrm>
              <a:off x="1457144" y="2205139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92" idx="6"/>
              <a:endCxn id="87" idx="1"/>
            </p:cNvCxnSpPr>
            <p:nvPr/>
          </p:nvCxnSpPr>
          <p:spPr bwMode="auto">
            <a:xfrm>
              <a:off x="1457144" y="2205139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91" idx="6"/>
              <a:endCxn id="86" idx="1"/>
            </p:cNvCxnSpPr>
            <p:nvPr/>
          </p:nvCxnSpPr>
          <p:spPr bwMode="auto">
            <a:xfrm>
              <a:off x="1457144" y="3282739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8" name="Straight Arrow Connector 17"/>
            <p:cNvCxnSpPr>
              <a:stCxn id="91" idx="6"/>
              <a:endCxn id="85" idx="1"/>
            </p:cNvCxnSpPr>
            <p:nvPr/>
          </p:nvCxnSpPr>
          <p:spPr bwMode="auto">
            <a:xfrm>
              <a:off x="1457144" y="3282739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grpSp>
          <p:nvGrpSpPr>
            <p:cNvPr id="19" name="Group 9"/>
            <p:cNvGrpSpPr/>
            <p:nvPr/>
          </p:nvGrpSpPr>
          <p:grpSpPr>
            <a:xfrm>
              <a:off x="4332424" y="2009212"/>
              <a:ext cx="358548" cy="3722617"/>
              <a:chOff x="1600200" y="1447800"/>
              <a:chExt cx="304800" cy="2895600"/>
            </a:xfrm>
          </p:grpSpPr>
          <p:sp>
            <p:nvSpPr>
              <p:cNvPr id="81" name="Oval 80"/>
              <p:cNvSpPr/>
              <p:nvPr/>
            </p:nvSpPr>
            <p:spPr bwMode="auto">
              <a:xfrm>
                <a:off x="1600200" y="4038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82" name="Oval 81"/>
              <p:cNvSpPr/>
              <p:nvPr/>
            </p:nvSpPr>
            <p:spPr bwMode="auto">
              <a:xfrm>
                <a:off x="16002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83" name="Oval 82"/>
              <p:cNvSpPr/>
              <p:nvPr/>
            </p:nvSpPr>
            <p:spPr bwMode="auto">
              <a:xfrm>
                <a:off x="1600200" y="22860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84" name="Oval 83"/>
              <p:cNvSpPr/>
              <p:nvPr/>
            </p:nvSpPr>
            <p:spPr bwMode="auto">
              <a:xfrm>
                <a:off x="1600200" y="14478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</a:p>
            </p:txBody>
          </p:sp>
        </p:grpSp>
        <p:grpSp>
          <p:nvGrpSpPr>
            <p:cNvPr id="20" name="Group 10"/>
            <p:cNvGrpSpPr/>
            <p:nvPr/>
          </p:nvGrpSpPr>
          <p:grpSpPr>
            <a:xfrm>
              <a:off x="5945889" y="2009212"/>
              <a:ext cx="358548" cy="3722617"/>
              <a:chOff x="1600200" y="1447800"/>
              <a:chExt cx="304800" cy="2895600"/>
            </a:xfrm>
          </p:grpSpPr>
          <p:sp>
            <p:nvSpPr>
              <p:cNvPr id="77" name="Oval 76"/>
              <p:cNvSpPr/>
              <p:nvPr/>
            </p:nvSpPr>
            <p:spPr bwMode="auto">
              <a:xfrm>
                <a:off x="1600200" y="4038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78" name="Oval 77"/>
              <p:cNvSpPr/>
              <p:nvPr/>
            </p:nvSpPr>
            <p:spPr bwMode="auto">
              <a:xfrm>
                <a:off x="16002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79" name="Oval 78"/>
              <p:cNvSpPr/>
              <p:nvPr/>
            </p:nvSpPr>
            <p:spPr bwMode="auto">
              <a:xfrm>
                <a:off x="1600200" y="22860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80" name="Oval 79"/>
              <p:cNvSpPr/>
              <p:nvPr/>
            </p:nvSpPr>
            <p:spPr bwMode="auto">
              <a:xfrm>
                <a:off x="1600200" y="14478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</a:p>
            </p:txBody>
          </p:sp>
        </p:grpSp>
        <p:cxnSp>
          <p:nvCxnSpPr>
            <p:cNvPr id="21" name="Straight Arrow Connector 20"/>
            <p:cNvCxnSpPr>
              <a:stCxn id="81" idx="6"/>
              <a:endCxn id="77" idx="2"/>
            </p:cNvCxnSpPr>
            <p:nvPr/>
          </p:nvCxnSpPr>
          <p:spPr bwMode="auto">
            <a:xfrm>
              <a:off x="4690972" y="5535902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2" name="Straight Arrow Connector 21"/>
            <p:cNvCxnSpPr>
              <a:stCxn id="81" idx="6"/>
              <a:endCxn id="78" idx="3"/>
            </p:cNvCxnSpPr>
            <p:nvPr/>
          </p:nvCxnSpPr>
          <p:spPr bwMode="auto">
            <a:xfrm flipV="1">
              <a:off x="4690972" y="4596843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82" idx="6"/>
              <a:endCxn id="79" idx="3"/>
            </p:cNvCxnSpPr>
            <p:nvPr/>
          </p:nvCxnSpPr>
          <p:spPr bwMode="auto">
            <a:xfrm flipV="1">
              <a:off x="4690972" y="3421280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4" name="Straight Arrow Connector 23"/>
            <p:cNvCxnSpPr>
              <a:stCxn id="82" idx="6"/>
              <a:endCxn id="80" idx="3"/>
            </p:cNvCxnSpPr>
            <p:nvPr/>
          </p:nvCxnSpPr>
          <p:spPr bwMode="auto">
            <a:xfrm flipV="1">
              <a:off x="4690972" y="2343680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5" name="Straight Arrow Connector 24"/>
            <p:cNvCxnSpPr>
              <a:stCxn id="84" idx="6"/>
              <a:endCxn id="80" idx="2"/>
            </p:cNvCxnSpPr>
            <p:nvPr/>
          </p:nvCxnSpPr>
          <p:spPr bwMode="auto">
            <a:xfrm>
              <a:off x="4690972" y="2205139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6" name="Straight Arrow Connector 25"/>
            <p:cNvCxnSpPr>
              <a:stCxn id="84" idx="6"/>
              <a:endCxn id="79" idx="1"/>
            </p:cNvCxnSpPr>
            <p:nvPr/>
          </p:nvCxnSpPr>
          <p:spPr bwMode="auto">
            <a:xfrm>
              <a:off x="4690972" y="2205139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7" name="Straight Arrow Connector 26"/>
            <p:cNvCxnSpPr>
              <a:stCxn id="83" idx="6"/>
              <a:endCxn id="78" idx="1"/>
            </p:cNvCxnSpPr>
            <p:nvPr/>
          </p:nvCxnSpPr>
          <p:spPr bwMode="auto">
            <a:xfrm>
              <a:off x="4690972" y="3282739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8" name="Straight Arrow Connector 27"/>
            <p:cNvCxnSpPr>
              <a:stCxn id="83" idx="6"/>
              <a:endCxn id="77" idx="1"/>
            </p:cNvCxnSpPr>
            <p:nvPr/>
          </p:nvCxnSpPr>
          <p:spPr bwMode="auto">
            <a:xfrm>
              <a:off x="4690972" y="3282739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3087053" y="5535902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 flipV="1">
              <a:off x="3087053" y="4596843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 flipV="1">
              <a:off x="3087053" y="3421280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 flipV="1">
              <a:off x="3087053" y="2343680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>
              <a:off x="3087053" y="2205139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>
              <a:off x="3087053" y="2205139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>
              <a:off x="3087053" y="3282739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>
              <a:off x="3087053" y="3282739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 bwMode="auto">
            <a:xfrm>
              <a:off x="6313983" y="5535902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 flipV="1">
              <a:off x="6313983" y="4596843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 flipV="1">
              <a:off x="6313983" y="3421280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 flipV="1">
              <a:off x="6313983" y="2343680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>
              <a:off x="6313983" y="2205139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2" name="Straight Arrow Connector 41"/>
            <p:cNvCxnSpPr/>
            <p:nvPr/>
          </p:nvCxnSpPr>
          <p:spPr bwMode="auto">
            <a:xfrm>
              <a:off x="6313983" y="2205139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>
              <a:off x="6313983" y="3282739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>
              <a:off x="6313983" y="3282739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5" name="TextBox 44"/>
            <p:cNvSpPr txBox="1"/>
            <p:nvPr/>
          </p:nvSpPr>
          <p:spPr>
            <a:xfrm>
              <a:off x="1572184" y="5059117"/>
              <a:ext cx="532967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866422" y="5339975"/>
              <a:ext cx="539680" cy="356113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944159" y="4349516"/>
              <a:ext cx="576653" cy="356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185592" y="3488226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636418" y="2303102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994965" y="3086811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252013" y="3939790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073471" y="2009212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453836" y="1888540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019689" y="1868334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697855" y="1845629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241547" y="2322678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923221" y="2322680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600276" y="2338844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602209" y="3015653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123004" y="3091796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856865" y="3061777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913681" y="3939790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468263" y="3945776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139957" y="3891111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859572" y="3493817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487831" y="3459092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7081728" y="3519845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602939" y="4278541"/>
              <a:ext cx="576653" cy="356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174575" y="4278543"/>
              <a:ext cx="576653" cy="356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800676" y="4360940"/>
              <a:ext cx="576653" cy="356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908091" y="4901150"/>
              <a:ext cx="532967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382289" y="4875119"/>
              <a:ext cx="532967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534192" y="4901150"/>
              <a:ext cx="532967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511106" y="5309164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117657" y="5264678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774917" y="5295576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graphicFrame>
          <p:nvGraphicFramePr>
            <p:cNvPr id="97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8161074"/>
                </p:ext>
              </p:extLst>
            </p:nvPr>
          </p:nvGraphicFramePr>
          <p:xfrm>
            <a:off x="1533130" y="1371600"/>
            <a:ext cx="1102944" cy="2836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74" name="Equation" r:id="rId3" imgW="888840" imgH="228600" progId="Equation.3">
                    <p:embed/>
                  </p:oleObj>
                </mc:Choice>
                <mc:Fallback>
                  <p:oleObj name="Equation" r:id="rId3" imgW="8888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3130" y="1371600"/>
                          <a:ext cx="1102944" cy="2836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8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57807353"/>
                </p:ext>
              </p:extLst>
            </p:nvPr>
          </p:nvGraphicFramePr>
          <p:xfrm>
            <a:off x="3233445" y="1402797"/>
            <a:ext cx="914399" cy="2548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75" name="Equation" r:id="rId5" imgW="774360" imgH="215640" progId="Equation.3">
                    <p:embed/>
                  </p:oleObj>
                </mc:Choice>
                <mc:Fallback>
                  <p:oleObj name="Equation" r:id="rId5" imgW="77436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3445" y="1402797"/>
                          <a:ext cx="914399" cy="2548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9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89573052"/>
                </p:ext>
              </p:extLst>
            </p:nvPr>
          </p:nvGraphicFramePr>
          <p:xfrm>
            <a:off x="4756128" y="1402797"/>
            <a:ext cx="1066801" cy="2590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76" name="Equation" r:id="rId7" imgW="888840" imgH="215640" progId="Equation.3">
                    <p:embed/>
                  </p:oleObj>
                </mc:Choice>
                <mc:Fallback>
                  <p:oleObj name="Equation" r:id="rId7" imgW="8888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56128" y="1402797"/>
                          <a:ext cx="1066801" cy="2590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0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38074183"/>
                </p:ext>
              </p:extLst>
            </p:nvPr>
          </p:nvGraphicFramePr>
          <p:xfrm>
            <a:off x="6472395" y="1414853"/>
            <a:ext cx="990600" cy="2830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77" name="Equation" r:id="rId9" imgW="799920" imgH="228600" progId="Equation.3">
                    <p:embed/>
                  </p:oleObj>
                </mc:Choice>
                <mc:Fallback>
                  <p:oleObj name="Equation" r:id="rId9" imgW="79992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72395" y="1414853"/>
                          <a:ext cx="990600" cy="2830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1" name="TextBox 100"/>
            <p:cNvSpPr txBox="1"/>
            <p:nvPr/>
          </p:nvSpPr>
          <p:spPr>
            <a:xfrm>
              <a:off x="2479800" y="5719946"/>
              <a:ext cx="7617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0.154208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2729966" y="594046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541478" y="4612824"/>
              <a:ext cx="7617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0.154208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2791644" y="4833339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2451480" y="3581400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0.154216897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2805876" y="3761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2498582" y="2380104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0.154216897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2748748" y="2600619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055982" y="4622552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0.599891629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4415087" y="481992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1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4111379" y="3439193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0.168085489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4470484" y="3636563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1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4128702" y="2405391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0.168094386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4487807" y="260276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1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036621" y="5715000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0.599900526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4395726" y="5912370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1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5614999" y="5747304"/>
              <a:ext cx="9811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0.985668111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974104" y="5944674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5677311" y="4654270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0.612432479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6036416" y="4851640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5782338" y="2842904"/>
              <a:ext cx="9156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0.61400616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294198" y="2995975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5740491" y="2393042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0.182208917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6162930" y="2562636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7237535" y="5732972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1.246277424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7561454" y="5948405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1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7409797" y="4671029"/>
              <a:ext cx="9156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.874615473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7745526" y="488473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1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7521494" y="3489475"/>
              <a:ext cx="9156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.257778422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7899027" y="3639627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7614338" y="2397486"/>
              <a:ext cx="9156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.688001984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7964985" y="2577684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67549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2021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14</a:t>
            </a:fld>
            <a:endParaRPr lang="en-US" altLang="ko-KR"/>
          </a:p>
        </p:txBody>
      </p:sp>
      <p:grpSp>
        <p:nvGrpSpPr>
          <p:cNvPr id="8" name="Group 7"/>
          <p:cNvGrpSpPr/>
          <p:nvPr/>
        </p:nvGrpSpPr>
        <p:grpSpPr>
          <a:xfrm>
            <a:off x="1098596" y="1502518"/>
            <a:ext cx="7431377" cy="4722886"/>
            <a:chOff x="1098596" y="1502518"/>
            <a:chExt cx="7431377" cy="4722886"/>
          </a:xfrm>
        </p:grpSpPr>
        <p:sp>
          <p:nvSpPr>
            <p:cNvPr id="93" name="Oval 92"/>
            <p:cNvSpPr/>
            <p:nvPr/>
          </p:nvSpPr>
          <p:spPr bwMode="auto">
            <a:xfrm>
              <a:off x="7566252" y="5339975"/>
              <a:ext cx="358548" cy="391854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7566252" y="4262375"/>
              <a:ext cx="358548" cy="391854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7566252" y="3086812"/>
              <a:ext cx="358548" cy="391854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7566252" y="2009212"/>
              <a:ext cx="358548" cy="391854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1098596" y="5339975"/>
              <a:ext cx="358548" cy="391854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1098596" y="4262375"/>
              <a:ext cx="358548" cy="391854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91" name="Oval 90"/>
            <p:cNvSpPr/>
            <p:nvPr/>
          </p:nvSpPr>
          <p:spPr bwMode="auto">
            <a:xfrm>
              <a:off x="1098596" y="3086812"/>
              <a:ext cx="358548" cy="391854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1098596" y="2009212"/>
              <a:ext cx="358548" cy="391854"/>
            </a:xfrm>
            <a:prstGeom prst="ellipse">
              <a:avLst/>
            </a:prstGeom>
            <a:solidFill>
              <a:schemeClr val="bg1"/>
            </a:solidFill>
            <a:ln w="381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3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2712061" y="2009212"/>
              <a:ext cx="358548" cy="3722617"/>
              <a:chOff x="1600200" y="1447800"/>
              <a:chExt cx="304800" cy="2895600"/>
            </a:xfrm>
          </p:grpSpPr>
          <p:sp>
            <p:nvSpPr>
              <p:cNvPr id="85" name="Oval 84"/>
              <p:cNvSpPr/>
              <p:nvPr/>
            </p:nvSpPr>
            <p:spPr bwMode="auto">
              <a:xfrm>
                <a:off x="1600200" y="4038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86" name="Oval 85"/>
              <p:cNvSpPr/>
              <p:nvPr/>
            </p:nvSpPr>
            <p:spPr bwMode="auto">
              <a:xfrm>
                <a:off x="16002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87" name="Oval 86"/>
              <p:cNvSpPr/>
              <p:nvPr/>
            </p:nvSpPr>
            <p:spPr bwMode="auto">
              <a:xfrm>
                <a:off x="1600200" y="22860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88" name="Oval 87"/>
              <p:cNvSpPr/>
              <p:nvPr/>
            </p:nvSpPr>
            <p:spPr bwMode="auto">
              <a:xfrm>
                <a:off x="1600200" y="14478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</a:p>
            </p:txBody>
          </p:sp>
        </p:grpSp>
        <p:cxnSp>
          <p:nvCxnSpPr>
            <p:cNvPr id="11" name="Straight Arrow Connector 10"/>
            <p:cNvCxnSpPr>
              <a:stCxn id="89" idx="6"/>
              <a:endCxn id="85" idx="2"/>
            </p:cNvCxnSpPr>
            <p:nvPr/>
          </p:nvCxnSpPr>
          <p:spPr bwMode="auto">
            <a:xfrm>
              <a:off x="1457144" y="5535902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2" name="Straight Arrow Connector 11"/>
            <p:cNvCxnSpPr>
              <a:stCxn id="89" idx="6"/>
              <a:endCxn id="86" idx="3"/>
            </p:cNvCxnSpPr>
            <p:nvPr/>
          </p:nvCxnSpPr>
          <p:spPr bwMode="auto">
            <a:xfrm flipV="1">
              <a:off x="1457144" y="4596843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3" name="Straight Arrow Connector 12"/>
            <p:cNvCxnSpPr>
              <a:stCxn id="90" idx="6"/>
              <a:endCxn id="87" idx="3"/>
            </p:cNvCxnSpPr>
            <p:nvPr/>
          </p:nvCxnSpPr>
          <p:spPr bwMode="auto">
            <a:xfrm flipV="1">
              <a:off x="1457144" y="3421280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90" idx="6"/>
              <a:endCxn id="88" idx="3"/>
            </p:cNvCxnSpPr>
            <p:nvPr/>
          </p:nvCxnSpPr>
          <p:spPr bwMode="auto">
            <a:xfrm flipV="1">
              <a:off x="1457144" y="2343680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5" name="Straight Arrow Connector 14"/>
            <p:cNvCxnSpPr>
              <a:stCxn id="92" idx="6"/>
              <a:endCxn id="88" idx="2"/>
            </p:cNvCxnSpPr>
            <p:nvPr/>
          </p:nvCxnSpPr>
          <p:spPr bwMode="auto">
            <a:xfrm>
              <a:off x="1457144" y="2205139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92" idx="6"/>
              <a:endCxn id="87" idx="1"/>
            </p:cNvCxnSpPr>
            <p:nvPr/>
          </p:nvCxnSpPr>
          <p:spPr bwMode="auto">
            <a:xfrm>
              <a:off x="1457144" y="2205139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91" idx="6"/>
              <a:endCxn id="86" idx="1"/>
            </p:cNvCxnSpPr>
            <p:nvPr/>
          </p:nvCxnSpPr>
          <p:spPr bwMode="auto">
            <a:xfrm>
              <a:off x="1457144" y="3282739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8" name="Straight Arrow Connector 17"/>
            <p:cNvCxnSpPr>
              <a:stCxn id="91" idx="6"/>
              <a:endCxn id="85" idx="1"/>
            </p:cNvCxnSpPr>
            <p:nvPr/>
          </p:nvCxnSpPr>
          <p:spPr bwMode="auto">
            <a:xfrm>
              <a:off x="1457144" y="3282739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grpSp>
          <p:nvGrpSpPr>
            <p:cNvPr id="19" name="Group 9"/>
            <p:cNvGrpSpPr/>
            <p:nvPr/>
          </p:nvGrpSpPr>
          <p:grpSpPr>
            <a:xfrm>
              <a:off x="4332424" y="2009212"/>
              <a:ext cx="358548" cy="3722617"/>
              <a:chOff x="1600200" y="1447800"/>
              <a:chExt cx="304800" cy="2895600"/>
            </a:xfrm>
          </p:grpSpPr>
          <p:sp>
            <p:nvSpPr>
              <p:cNvPr id="81" name="Oval 80"/>
              <p:cNvSpPr/>
              <p:nvPr/>
            </p:nvSpPr>
            <p:spPr bwMode="auto">
              <a:xfrm>
                <a:off x="1600200" y="4038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82" name="Oval 81"/>
              <p:cNvSpPr/>
              <p:nvPr/>
            </p:nvSpPr>
            <p:spPr bwMode="auto">
              <a:xfrm>
                <a:off x="16002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83" name="Oval 82"/>
              <p:cNvSpPr/>
              <p:nvPr/>
            </p:nvSpPr>
            <p:spPr bwMode="auto">
              <a:xfrm>
                <a:off x="1600200" y="22860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84" name="Oval 83"/>
              <p:cNvSpPr/>
              <p:nvPr/>
            </p:nvSpPr>
            <p:spPr bwMode="auto">
              <a:xfrm>
                <a:off x="1600200" y="14478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</a:p>
            </p:txBody>
          </p:sp>
        </p:grpSp>
        <p:grpSp>
          <p:nvGrpSpPr>
            <p:cNvPr id="20" name="Group 10"/>
            <p:cNvGrpSpPr/>
            <p:nvPr/>
          </p:nvGrpSpPr>
          <p:grpSpPr>
            <a:xfrm>
              <a:off x="5945889" y="2009212"/>
              <a:ext cx="358548" cy="3722617"/>
              <a:chOff x="1600200" y="1447800"/>
              <a:chExt cx="304800" cy="2895600"/>
            </a:xfrm>
          </p:grpSpPr>
          <p:sp>
            <p:nvSpPr>
              <p:cNvPr id="77" name="Oval 76"/>
              <p:cNvSpPr/>
              <p:nvPr/>
            </p:nvSpPr>
            <p:spPr bwMode="auto">
              <a:xfrm>
                <a:off x="1600200" y="4038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78" name="Oval 77"/>
              <p:cNvSpPr/>
              <p:nvPr/>
            </p:nvSpPr>
            <p:spPr bwMode="auto">
              <a:xfrm>
                <a:off x="16002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79" name="Oval 78"/>
              <p:cNvSpPr/>
              <p:nvPr/>
            </p:nvSpPr>
            <p:spPr bwMode="auto">
              <a:xfrm>
                <a:off x="1600200" y="22860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80" name="Oval 79"/>
              <p:cNvSpPr/>
              <p:nvPr/>
            </p:nvSpPr>
            <p:spPr bwMode="auto">
              <a:xfrm>
                <a:off x="1600200" y="14478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</a:p>
            </p:txBody>
          </p:sp>
        </p:grpSp>
        <p:cxnSp>
          <p:nvCxnSpPr>
            <p:cNvPr id="21" name="Straight Arrow Connector 20"/>
            <p:cNvCxnSpPr>
              <a:stCxn id="81" idx="6"/>
              <a:endCxn id="77" idx="2"/>
            </p:cNvCxnSpPr>
            <p:nvPr/>
          </p:nvCxnSpPr>
          <p:spPr bwMode="auto">
            <a:xfrm>
              <a:off x="4690972" y="5535902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2" name="Straight Arrow Connector 21"/>
            <p:cNvCxnSpPr>
              <a:stCxn id="81" idx="6"/>
              <a:endCxn id="78" idx="3"/>
            </p:cNvCxnSpPr>
            <p:nvPr/>
          </p:nvCxnSpPr>
          <p:spPr bwMode="auto">
            <a:xfrm flipV="1">
              <a:off x="4690972" y="4596843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82" idx="6"/>
              <a:endCxn id="79" idx="3"/>
            </p:cNvCxnSpPr>
            <p:nvPr/>
          </p:nvCxnSpPr>
          <p:spPr bwMode="auto">
            <a:xfrm flipV="1">
              <a:off x="4690972" y="3421280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4" name="Straight Arrow Connector 23"/>
            <p:cNvCxnSpPr>
              <a:stCxn id="82" idx="6"/>
              <a:endCxn id="80" idx="3"/>
            </p:cNvCxnSpPr>
            <p:nvPr/>
          </p:nvCxnSpPr>
          <p:spPr bwMode="auto">
            <a:xfrm flipV="1">
              <a:off x="4690972" y="2343680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5" name="Straight Arrow Connector 24"/>
            <p:cNvCxnSpPr>
              <a:stCxn id="84" idx="6"/>
              <a:endCxn id="80" idx="2"/>
            </p:cNvCxnSpPr>
            <p:nvPr/>
          </p:nvCxnSpPr>
          <p:spPr bwMode="auto">
            <a:xfrm>
              <a:off x="4690972" y="2205139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6" name="Straight Arrow Connector 25"/>
            <p:cNvCxnSpPr>
              <a:stCxn id="84" idx="6"/>
              <a:endCxn id="79" idx="1"/>
            </p:cNvCxnSpPr>
            <p:nvPr/>
          </p:nvCxnSpPr>
          <p:spPr bwMode="auto">
            <a:xfrm>
              <a:off x="4690972" y="2205139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7" name="Straight Arrow Connector 26"/>
            <p:cNvCxnSpPr>
              <a:stCxn id="83" idx="6"/>
              <a:endCxn id="78" idx="1"/>
            </p:cNvCxnSpPr>
            <p:nvPr/>
          </p:nvCxnSpPr>
          <p:spPr bwMode="auto">
            <a:xfrm>
              <a:off x="4690972" y="3282739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8" name="Straight Arrow Connector 27"/>
            <p:cNvCxnSpPr>
              <a:stCxn id="83" idx="6"/>
              <a:endCxn id="77" idx="1"/>
            </p:cNvCxnSpPr>
            <p:nvPr/>
          </p:nvCxnSpPr>
          <p:spPr bwMode="auto">
            <a:xfrm>
              <a:off x="4690972" y="3282739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3087053" y="5535902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 flipV="1">
              <a:off x="3087053" y="4596843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 flipV="1">
              <a:off x="3087053" y="3421280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 flipV="1">
              <a:off x="3087053" y="2343680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>
              <a:off x="3087053" y="2205139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>
              <a:off x="3087053" y="2205139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>
              <a:off x="3087053" y="3282739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>
              <a:off x="3087053" y="3282739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 bwMode="auto">
            <a:xfrm>
              <a:off x="6313983" y="5535902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 flipV="1">
              <a:off x="6313983" y="4596843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 flipV="1">
              <a:off x="6313983" y="3421280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 flipV="1">
              <a:off x="6313983" y="2343680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>
              <a:off x="6313983" y="2205139"/>
              <a:ext cx="125491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2" name="Straight Arrow Connector 41"/>
            <p:cNvCxnSpPr/>
            <p:nvPr/>
          </p:nvCxnSpPr>
          <p:spPr bwMode="auto">
            <a:xfrm>
              <a:off x="6313983" y="2205139"/>
              <a:ext cx="1307425" cy="93905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>
              <a:off x="6313983" y="3282739"/>
              <a:ext cx="1307425" cy="10370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>
              <a:off x="6313983" y="3282739"/>
              <a:ext cx="1307425" cy="211462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45" name="TextBox 44"/>
            <p:cNvSpPr txBox="1"/>
            <p:nvPr/>
          </p:nvSpPr>
          <p:spPr>
            <a:xfrm>
              <a:off x="1572184" y="5059117"/>
              <a:ext cx="532967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866422" y="5339975"/>
              <a:ext cx="539680" cy="356113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944159" y="4349516"/>
              <a:ext cx="576653" cy="356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185592" y="3488226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636418" y="2303102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994965" y="3086811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252013" y="3939790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073471" y="2009212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453836" y="1888540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019689" y="1868334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697855" y="1845629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241547" y="2322678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923221" y="2322680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600276" y="2338844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602209" y="3015653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123004" y="3091796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856865" y="3061777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913681" y="3939790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468263" y="3945776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139957" y="3891111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859572" y="3493817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487831" y="3459092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7081728" y="3519845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602939" y="4278541"/>
              <a:ext cx="576653" cy="356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174575" y="4278543"/>
              <a:ext cx="576653" cy="356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800676" y="4360940"/>
              <a:ext cx="576653" cy="356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908091" y="4901150"/>
              <a:ext cx="532967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382289" y="4875119"/>
              <a:ext cx="532967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534192" y="4901150"/>
              <a:ext cx="532967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511106" y="5309164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117657" y="5264678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774917" y="5295576"/>
              <a:ext cx="539680" cy="3561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graphicFrame>
          <p:nvGraphicFramePr>
            <p:cNvPr id="97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2811668"/>
                </p:ext>
              </p:extLst>
            </p:nvPr>
          </p:nvGraphicFramePr>
          <p:xfrm>
            <a:off x="1533130" y="1502518"/>
            <a:ext cx="1102944" cy="2836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66" name="Equation" r:id="rId3" imgW="888840" imgH="228600" progId="Equation.3">
                    <p:embed/>
                  </p:oleObj>
                </mc:Choice>
                <mc:Fallback>
                  <p:oleObj name="Equation" r:id="rId3" imgW="8888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3130" y="1502518"/>
                          <a:ext cx="1102944" cy="2836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8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92196669"/>
                </p:ext>
              </p:extLst>
            </p:nvPr>
          </p:nvGraphicFramePr>
          <p:xfrm>
            <a:off x="3233445" y="1533715"/>
            <a:ext cx="914399" cy="2548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67" name="Equation" r:id="rId5" imgW="774360" imgH="215640" progId="Equation.3">
                    <p:embed/>
                  </p:oleObj>
                </mc:Choice>
                <mc:Fallback>
                  <p:oleObj name="Equation" r:id="rId5" imgW="77436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3445" y="1533715"/>
                          <a:ext cx="914399" cy="2548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9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2622685"/>
                </p:ext>
              </p:extLst>
            </p:nvPr>
          </p:nvGraphicFramePr>
          <p:xfrm>
            <a:off x="4756128" y="1533715"/>
            <a:ext cx="1066801" cy="2590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68" name="Equation" r:id="rId7" imgW="888840" imgH="215640" progId="Equation.3">
                    <p:embed/>
                  </p:oleObj>
                </mc:Choice>
                <mc:Fallback>
                  <p:oleObj name="Equation" r:id="rId7" imgW="8888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56128" y="1533715"/>
                          <a:ext cx="1066801" cy="2590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0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04318381"/>
                </p:ext>
              </p:extLst>
            </p:nvPr>
          </p:nvGraphicFramePr>
          <p:xfrm>
            <a:off x="6472395" y="1545771"/>
            <a:ext cx="990600" cy="2830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69" name="Equation" r:id="rId9" imgW="799920" imgH="228600" progId="Equation.3">
                    <p:embed/>
                  </p:oleObj>
                </mc:Choice>
                <mc:Fallback>
                  <p:oleObj name="Equation" r:id="rId9" imgW="79992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72395" y="1545771"/>
                          <a:ext cx="990600" cy="2830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1" name="TextBox 100"/>
            <p:cNvSpPr txBox="1"/>
            <p:nvPr/>
          </p:nvSpPr>
          <p:spPr>
            <a:xfrm>
              <a:off x="2479800" y="5719946"/>
              <a:ext cx="7617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0.154208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2729966" y="594046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2541478" y="4612824"/>
              <a:ext cx="7617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0.154208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2791644" y="4833339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2451480" y="3581400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0.154216897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2805876" y="376160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2498582" y="2380104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0.154216897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2748748" y="2600619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055982" y="4622552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0.599891629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4415087" y="481992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1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4111379" y="3439193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0.168085489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4470484" y="3636563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1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4128702" y="2405391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0.168094386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4487807" y="2602761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1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036621" y="5715000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0.599900526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4395726" y="5912370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1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5614999" y="5747304"/>
              <a:ext cx="9811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0.985668111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974104" y="5944674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5677311" y="4654270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0.612432479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6036416" y="4851640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5782338" y="2842904"/>
              <a:ext cx="9156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0.61400616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294198" y="2995975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5740491" y="2393042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0.182208917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6162930" y="2562636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7237535" y="5732972"/>
              <a:ext cx="992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1.246277424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7561454" y="5948405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1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7409797" y="4671029"/>
              <a:ext cx="9156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.874615473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7745526" y="488473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A50021"/>
                  </a:solidFill>
                </a:rPr>
                <a:t>1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7521494" y="3489475"/>
              <a:ext cx="9156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.257778422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7899027" y="3639627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7614338" y="2397486"/>
              <a:ext cx="9156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>
                  <a:solidFill>
                    <a:srgbClr val="006C31"/>
                  </a:solidFill>
                </a:rPr>
                <a:t>.688001984</a:t>
              </a:r>
              <a:endParaRPr lang="zh-CN" altLang="en-US" dirty="0">
                <a:solidFill>
                  <a:srgbClr val="006C31"/>
                </a:solidFill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7964985" y="2577684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>
                  <a:solidFill>
                    <a:srgbClr val="A50021"/>
                  </a:solidFill>
                </a:rPr>
                <a:t>0</a:t>
              </a:r>
              <a:endParaRPr lang="zh-CN" altLang="en-US" dirty="0">
                <a:solidFill>
                  <a:srgbClr val="A50021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327955" y="844751"/>
            <a:ext cx="15215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>
                <a:solidFill>
                  <a:srgbClr val="FF0000"/>
                </a:solidFill>
              </a:rPr>
              <a:t>Beginning State: 3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4205" y="837647"/>
            <a:ext cx="3693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>
                <a:solidFill>
                  <a:srgbClr val="FF0000"/>
                </a:solidFill>
              </a:rPr>
              <a:t>Input Bits to Convolutional Encoder: {1, 1, 1, 0}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6593064" y="820517"/>
            <a:ext cx="23535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>
                <a:solidFill>
                  <a:srgbClr val="FF0000"/>
                </a:solidFill>
              </a:rPr>
              <a:t>Codewords Index: {0, 1, 0, 0}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6913" y="609600"/>
            <a:ext cx="26933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600" dirty="0" smtClean="0">
                <a:solidFill>
                  <a:srgbClr val="0000FF"/>
                </a:solidFill>
              </a:rPr>
              <a:t>These are the bits to feedback:</a:t>
            </a:r>
            <a:endParaRPr lang="zh-CN" altLang="en-US" sz="1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6556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2021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15</a:t>
            </a:fld>
            <a:endParaRPr lang="en-US" altLang="ko-KR"/>
          </a:p>
        </p:txBody>
      </p:sp>
      <p:sp>
        <p:nvSpPr>
          <p:cNvPr id="2" name="TextBox 1"/>
          <p:cNvSpPr txBox="1"/>
          <p:nvPr/>
        </p:nvSpPr>
        <p:spPr>
          <a:xfrm>
            <a:off x="1221630" y="805243"/>
            <a:ext cx="15215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>
                <a:solidFill>
                  <a:srgbClr val="FF0000"/>
                </a:solidFill>
              </a:rPr>
              <a:t>Beginning State: 3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41688" y="791980"/>
            <a:ext cx="3693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>
                <a:solidFill>
                  <a:srgbClr val="FF0000"/>
                </a:solidFill>
              </a:rPr>
              <a:t>Input Bits to Convolutional Encoder: {1, 1, 1, 0}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6410534" y="791980"/>
            <a:ext cx="23535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>
                <a:solidFill>
                  <a:srgbClr val="FF0000"/>
                </a:solidFill>
              </a:rPr>
              <a:t>Codewords Index: {0, 1, 0, 0}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6913" y="609600"/>
            <a:ext cx="59458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>
                <a:solidFill>
                  <a:srgbClr val="0000FF"/>
                </a:solidFill>
              </a:rPr>
              <a:t>These are the bits fed-back to Initiator to recover the source from the codebooks:</a:t>
            </a:r>
            <a:endParaRPr lang="zh-CN" altLang="en-US" sz="1400" dirty="0">
              <a:solidFill>
                <a:srgbClr val="0000FF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33942" y="2665992"/>
            <a:ext cx="7129053" cy="3825998"/>
            <a:chOff x="333942" y="2574802"/>
            <a:chExt cx="7129053" cy="3825998"/>
          </a:xfrm>
        </p:grpSpPr>
        <p:graphicFrame>
          <p:nvGraphicFramePr>
            <p:cNvPr id="97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88288275"/>
                </p:ext>
              </p:extLst>
            </p:nvPr>
          </p:nvGraphicFramePr>
          <p:xfrm>
            <a:off x="1857491" y="6088082"/>
            <a:ext cx="1102944" cy="2836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674" name="Equation" r:id="rId3" imgW="888840" imgH="228600" progId="Equation.3">
                    <p:embed/>
                  </p:oleObj>
                </mc:Choice>
                <mc:Fallback>
                  <p:oleObj name="Equation" r:id="rId3" imgW="8888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57491" y="6088082"/>
                          <a:ext cx="1102944" cy="2836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8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80943972"/>
                </p:ext>
              </p:extLst>
            </p:nvPr>
          </p:nvGraphicFramePr>
          <p:xfrm>
            <a:off x="3426646" y="6102473"/>
            <a:ext cx="914399" cy="2548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675" name="Equation" r:id="rId5" imgW="774360" imgH="215640" progId="Equation.3">
                    <p:embed/>
                  </p:oleObj>
                </mc:Choice>
                <mc:Fallback>
                  <p:oleObj name="Equation" r:id="rId5" imgW="77436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6646" y="6102473"/>
                          <a:ext cx="914399" cy="2548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9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23325896"/>
                </p:ext>
              </p:extLst>
            </p:nvPr>
          </p:nvGraphicFramePr>
          <p:xfrm>
            <a:off x="4644968" y="6089814"/>
            <a:ext cx="1066801" cy="2590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676" name="Equation" r:id="rId7" imgW="888840" imgH="215640" progId="Equation.3">
                    <p:embed/>
                  </p:oleObj>
                </mc:Choice>
                <mc:Fallback>
                  <p:oleObj name="Equation" r:id="rId7" imgW="8888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44968" y="6089814"/>
                          <a:ext cx="1066801" cy="2590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0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88158402"/>
                </p:ext>
              </p:extLst>
            </p:nvPr>
          </p:nvGraphicFramePr>
          <p:xfrm>
            <a:off x="6177980" y="6117771"/>
            <a:ext cx="990600" cy="2830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677" name="Equation" r:id="rId9" imgW="799920" imgH="228600" progId="Equation.3">
                    <p:embed/>
                  </p:oleObj>
                </mc:Choice>
                <mc:Fallback>
                  <p:oleObj name="Equation" r:id="rId9" imgW="79992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77980" y="6117771"/>
                          <a:ext cx="990600" cy="2830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37" name="Group 25"/>
            <p:cNvGrpSpPr/>
            <p:nvPr/>
          </p:nvGrpSpPr>
          <p:grpSpPr>
            <a:xfrm>
              <a:off x="7158195" y="2996251"/>
              <a:ext cx="304800" cy="2895600"/>
              <a:chOff x="1600200" y="1447800"/>
              <a:chExt cx="304800" cy="2895600"/>
            </a:xfrm>
          </p:grpSpPr>
          <p:sp>
            <p:nvSpPr>
              <p:cNvPr id="222" name="Oval 221"/>
              <p:cNvSpPr/>
              <p:nvPr/>
            </p:nvSpPr>
            <p:spPr bwMode="auto">
              <a:xfrm>
                <a:off x="1600200" y="4038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223" name="Oval 222"/>
              <p:cNvSpPr/>
              <p:nvPr/>
            </p:nvSpPr>
            <p:spPr bwMode="auto">
              <a:xfrm>
                <a:off x="16002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24" name="Oval 223"/>
              <p:cNvSpPr/>
              <p:nvPr/>
            </p:nvSpPr>
            <p:spPr bwMode="auto">
              <a:xfrm>
                <a:off x="1600200" y="22860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225" name="Oval 224"/>
              <p:cNvSpPr/>
              <p:nvPr/>
            </p:nvSpPr>
            <p:spPr bwMode="auto">
              <a:xfrm>
                <a:off x="1600200" y="14478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218" name="Oval 217"/>
            <p:cNvSpPr/>
            <p:nvPr/>
          </p:nvSpPr>
          <p:spPr bwMode="auto">
            <a:xfrm>
              <a:off x="1660067" y="5587051"/>
              <a:ext cx="304800" cy="304800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219" name="Oval 218"/>
            <p:cNvSpPr/>
            <p:nvPr/>
          </p:nvSpPr>
          <p:spPr bwMode="auto">
            <a:xfrm>
              <a:off x="1660067" y="4748851"/>
              <a:ext cx="304800" cy="304800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20" name="Oval 219"/>
            <p:cNvSpPr/>
            <p:nvPr/>
          </p:nvSpPr>
          <p:spPr bwMode="auto">
            <a:xfrm>
              <a:off x="1660067" y="3834451"/>
              <a:ext cx="304800" cy="304800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21" name="Oval 220"/>
            <p:cNvSpPr/>
            <p:nvPr/>
          </p:nvSpPr>
          <p:spPr bwMode="auto">
            <a:xfrm>
              <a:off x="1660067" y="2996251"/>
              <a:ext cx="304800" cy="30480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solidFill>
                <a:srgbClr val="CC00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3</a:t>
              </a:r>
            </a:p>
          </p:txBody>
        </p:sp>
        <p:grpSp>
          <p:nvGrpSpPr>
            <p:cNvPr id="139" name="Group 138"/>
            <p:cNvGrpSpPr/>
            <p:nvPr/>
          </p:nvGrpSpPr>
          <p:grpSpPr>
            <a:xfrm>
              <a:off x="3031667" y="2996251"/>
              <a:ext cx="304800" cy="2895600"/>
              <a:chOff x="1600200" y="1447800"/>
              <a:chExt cx="304800" cy="2895600"/>
            </a:xfrm>
          </p:grpSpPr>
          <p:sp>
            <p:nvSpPr>
              <p:cNvPr id="214" name="Oval 213"/>
              <p:cNvSpPr/>
              <p:nvPr/>
            </p:nvSpPr>
            <p:spPr bwMode="auto">
              <a:xfrm>
                <a:off x="1600200" y="4038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215" name="Oval 214"/>
              <p:cNvSpPr/>
              <p:nvPr/>
            </p:nvSpPr>
            <p:spPr bwMode="auto">
              <a:xfrm>
                <a:off x="16002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16" name="Oval 215"/>
              <p:cNvSpPr/>
              <p:nvPr/>
            </p:nvSpPr>
            <p:spPr bwMode="auto">
              <a:xfrm>
                <a:off x="1600200" y="22860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217" name="Oval 216"/>
              <p:cNvSpPr/>
              <p:nvPr/>
            </p:nvSpPr>
            <p:spPr bwMode="auto">
              <a:xfrm>
                <a:off x="1600200" y="14478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</a:p>
            </p:txBody>
          </p:sp>
        </p:grpSp>
        <p:cxnSp>
          <p:nvCxnSpPr>
            <p:cNvPr id="140" name="Straight Arrow Connector 139"/>
            <p:cNvCxnSpPr>
              <a:stCxn id="218" idx="6"/>
              <a:endCxn id="214" idx="2"/>
            </p:cNvCxnSpPr>
            <p:nvPr/>
          </p:nvCxnSpPr>
          <p:spPr bwMode="auto">
            <a:xfrm>
              <a:off x="1964867" y="5739451"/>
              <a:ext cx="1066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41" name="Straight Arrow Connector 140"/>
            <p:cNvCxnSpPr>
              <a:stCxn id="218" idx="6"/>
              <a:endCxn id="215" idx="3"/>
            </p:cNvCxnSpPr>
            <p:nvPr/>
          </p:nvCxnSpPr>
          <p:spPr bwMode="auto">
            <a:xfrm flipV="1">
              <a:off x="1964867" y="5009014"/>
              <a:ext cx="1111437" cy="7304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42" name="Straight Arrow Connector 141"/>
            <p:cNvCxnSpPr>
              <a:stCxn id="219" idx="6"/>
              <a:endCxn id="216" idx="3"/>
            </p:cNvCxnSpPr>
            <p:nvPr/>
          </p:nvCxnSpPr>
          <p:spPr bwMode="auto">
            <a:xfrm flipV="1">
              <a:off x="1964867" y="4094614"/>
              <a:ext cx="1111437" cy="8066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43" name="Straight Arrow Connector 142"/>
            <p:cNvCxnSpPr>
              <a:stCxn id="219" idx="6"/>
              <a:endCxn id="217" idx="3"/>
            </p:cNvCxnSpPr>
            <p:nvPr/>
          </p:nvCxnSpPr>
          <p:spPr bwMode="auto">
            <a:xfrm flipV="1">
              <a:off x="1964867" y="3256414"/>
              <a:ext cx="1111437" cy="16448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44" name="Straight Arrow Connector 143"/>
            <p:cNvCxnSpPr>
              <a:stCxn id="221" idx="6"/>
              <a:endCxn id="217" idx="2"/>
            </p:cNvCxnSpPr>
            <p:nvPr/>
          </p:nvCxnSpPr>
          <p:spPr bwMode="auto">
            <a:xfrm>
              <a:off x="1964867" y="3148651"/>
              <a:ext cx="1066800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45" name="Straight Arrow Connector 144"/>
            <p:cNvCxnSpPr>
              <a:stCxn id="221" idx="6"/>
              <a:endCxn id="216" idx="1"/>
            </p:cNvCxnSpPr>
            <p:nvPr/>
          </p:nvCxnSpPr>
          <p:spPr bwMode="auto">
            <a:xfrm>
              <a:off x="1964867" y="3148651"/>
              <a:ext cx="1111437" cy="7304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46" name="Straight Arrow Connector 145"/>
            <p:cNvCxnSpPr>
              <a:stCxn id="220" idx="6"/>
              <a:endCxn id="215" idx="1"/>
            </p:cNvCxnSpPr>
            <p:nvPr/>
          </p:nvCxnSpPr>
          <p:spPr bwMode="auto">
            <a:xfrm>
              <a:off x="1964867" y="3986851"/>
              <a:ext cx="1111437" cy="8066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47" name="Straight Arrow Connector 146"/>
            <p:cNvCxnSpPr>
              <a:stCxn id="220" idx="6"/>
              <a:endCxn id="214" idx="1"/>
            </p:cNvCxnSpPr>
            <p:nvPr/>
          </p:nvCxnSpPr>
          <p:spPr bwMode="auto">
            <a:xfrm>
              <a:off x="1964867" y="3986851"/>
              <a:ext cx="1111437" cy="16448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grpSp>
          <p:nvGrpSpPr>
            <p:cNvPr id="148" name="Group 9"/>
            <p:cNvGrpSpPr/>
            <p:nvPr/>
          </p:nvGrpSpPr>
          <p:grpSpPr>
            <a:xfrm>
              <a:off x="4409131" y="2996251"/>
              <a:ext cx="304800" cy="2895600"/>
              <a:chOff x="1600200" y="1447800"/>
              <a:chExt cx="304800" cy="2895600"/>
            </a:xfrm>
          </p:grpSpPr>
          <p:sp>
            <p:nvSpPr>
              <p:cNvPr id="210" name="Oval 209"/>
              <p:cNvSpPr/>
              <p:nvPr/>
            </p:nvSpPr>
            <p:spPr bwMode="auto">
              <a:xfrm>
                <a:off x="1600200" y="4038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211" name="Oval 210"/>
              <p:cNvSpPr/>
              <p:nvPr/>
            </p:nvSpPr>
            <p:spPr bwMode="auto">
              <a:xfrm>
                <a:off x="16002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12" name="Oval 211"/>
              <p:cNvSpPr/>
              <p:nvPr/>
            </p:nvSpPr>
            <p:spPr bwMode="auto">
              <a:xfrm>
                <a:off x="1600200" y="22860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213" name="Oval 212"/>
              <p:cNvSpPr/>
              <p:nvPr/>
            </p:nvSpPr>
            <p:spPr bwMode="auto">
              <a:xfrm>
                <a:off x="1600200" y="14478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</a:p>
            </p:txBody>
          </p:sp>
        </p:grpSp>
        <p:grpSp>
          <p:nvGrpSpPr>
            <p:cNvPr id="149" name="Group 10"/>
            <p:cNvGrpSpPr/>
            <p:nvPr/>
          </p:nvGrpSpPr>
          <p:grpSpPr>
            <a:xfrm>
              <a:off x="5780731" y="2996251"/>
              <a:ext cx="304800" cy="2895600"/>
              <a:chOff x="1600200" y="1447800"/>
              <a:chExt cx="304800" cy="2895600"/>
            </a:xfrm>
          </p:grpSpPr>
          <p:sp>
            <p:nvSpPr>
              <p:cNvPr id="206" name="Oval 205"/>
              <p:cNvSpPr/>
              <p:nvPr/>
            </p:nvSpPr>
            <p:spPr bwMode="auto">
              <a:xfrm>
                <a:off x="1600200" y="4038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207" name="Oval 206"/>
              <p:cNvSpPr/>
              <p:nvPr/>
            </p:nvSpPr>
            <p:spPr bwMode="auto">
              <a:xfrm>
                <a:off x="16002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08" name="Oval 207"/>
              <p:cNvSpPr/>
              <p:nvPr/>
            </p:nvSpPr>
            <p:spPr bwMode="auto">
              <a:xfrm>
                <a:off x="1600200" y="22860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209" name="Oval 208"/>
              <p:cNvSpPr/>
              <p:nvPr/>
            </p:nvSpPr>
            <p:spPr bwMode="auto">
              <a:xfrm>
                <a:off x="1600200" y="14478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</a:p>
            </p:txBody>
          </p:sp>
        </p:grpSp>
        <p:cxnSp>
          <p:nvCxnSpPr>
            <p:cNvPr id="150" name="Straight Arrow Connector 149"/>
            <p:cNvCxnSpPr>
              <a:stCxn id="210" idx="6"/>
              <a:endCxn id="206" idx="2"/>
            </p:cNvCxnSpPr>
            <p:nvPr/>
          </p:nvCxnSpPr>
          <p:spPr bwMode="auto">
            <a:xfrm>
              <a:off x="4713931" y="5739451"/>
              <a:ext cx="1066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51" name="Straight Arrow Connector 150"/>
            <p:cNvCxnSpPr>
              <a:stCxn id="210" idx="6"/>
              <a:endCxn id="207" idx="3"/>
            </p:cNvCxnSpPr>
            <p:nvPr/>
          </p:nvCxnSpPr>
          <p:spPr bwMode="auto">
            <a:xfrm flipV="1">
              <a:off x="4713931" y="5009014"/>
              <a:ext cx="1111437" cy="7304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52" name="Straight Arrow Connector 151"/>
            <p:cNvCxnSpPr>
              <a:stCxn id="211" idx="6"/>
              <a:endCxn id="208" idx="3"/>
            </p:cNvCxnSpPr>
            <p:nvPr/>
          </p:nvCxnSpPr>
          <p:spPr bwMode="auto">
            <a:xfrm flipV="1">
              <a:off x="4713931" y="4094614"/>
              <a:ext cx="1111437" cy="8066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53" name="Straight Arrow Connector 152"/>
            <p:cNvCxnSpPr>
              <a:stCxn id="211" idx="6"/>
              <a:endCxn id="209" idx="3"/>
            </p:cNvCxnSpPr>
            <p:nvPr/>
          </p:nvCxnSpPr>
          <p:spPr bwMode="auto">
            <a:xfrm flipV="1">
              <a:off x="4713931" y="3256414"/>
              <a:ext cx="1111437" cy="16448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54" name="Straight Arrow Connector 153"/>
            <p:cNvCxnSpPr>
              <a:stCxn id="213" idx="6"/>
              <a:endCxn id="209" idx="2"/>
            </p:cNvCxnSpPr>
            <p:nvPr/>
          </p:nvCxnSpPr>
          <p:spPr bwMode="auto">
            <a:xfrm>
              <a:off x="4713931" y="3148651"/>
              <a:ext cx="1066800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55" name="Straight Arrow Connector 154"/>
            <p:cNvCxnSpPr>
              <a:stCxn id="213" idx="6"/>
              <a:endCxn id="208" idx="1"/>
            </p:cNvCxnSpPr>
            <p:nvPr/>
          </p:nvCxnSpPr>
          <p:spPr bwMode="auto">
            <a:xfrm>
              <a:off x="4713931" y="3148651"/>
              <a:ext cx="1111437" cy="7304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56" name="Straight Arrow Connector 155"/>
            <p:cNvCxnSpPr>
              <a:stCxn id="212" idx="6"/>
              <a:endCxn id="207" idx="1"/>
            </p:cNvCxnSpPr>
            <p:nvPr/>
          </p:nvCxnSpPr>
          <p:spPr bwMode="auto">
            <a:xfrm>
              <a:off x="4713931" y="3986851"/>
              <a:ext cx="1111437" cy="8066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57" name="Straight Arrow Connector 156"/>
            <p:cNvCxnSpPr>
              <a:stCxn id="212" idx="6"/>
              <a:endCxn id="206" idx="1"/>
            </p:cNvCxnSpPr>
            <p:nvPr/>
          </p:nvCxnSpPr>
          <p:spPr bwMode="auto">
            <a:xfrm>
              <a:off x="4713931" y="3986851"/>
              <a:ext cx="1111437" cy="16448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58" name="Straight Arrow Connector 157"/>
            <p:cNvCxnSpPr/>
            <p:nvPr/>
          </p:nvCxnSpPr>
          <p:spPr bwMode="auto">
            <a:xfrm>
              <a:off x="3350446" y="5739451"/>
              <a:ext cx="1066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59" name="Straight Arrow Connector 158"/>
            <p:cNvCxnSpPr/>
            <p:nvPr/>
          </p:nvCxnSpPr>
          <p:spPr bwMode="auto">
            <a:xfrm flipV="1">
              <a:off x="3350446" y="5009014"/>
              <a:ext cx="1111437" cy="7304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0" name="Straight Arrow Connector 159"/>
            <p:cNvCxnSpPr/>
            <p:nvPr/>
          </p:nvCxnSpPr>
          <p:spPr bwMode="auto">
            <a:xfrm flipV="1">
              <a:off x="3350446" y="4094614"/>
              <a:ext cx="1111437" cy="8066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1" name="Straight Arrow Connector 160"/>
            <p:cNvCxnSpPr/>
            <p:nvPr/>
          </p:nvCxnSpPr>
          <p:spPr bwMode="auto">
            <a:xfrm flipV="1">
              <a:off x="3350446" y="3256414"/>
              <a:ext cx="1111437" cy="16448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2" name="Straight Arrow Connector 161"/>
            <p:cNvCxnSpPr/>
            <p:nvPr/>
          </p:nvCxnSpPr>
          <p:spPr bwMode="auto">
            <a:xfrm>
              <a:off x="3350446" y="3148651"/>
              <a:ext cx="1066800" cy="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3" name="Straight Arrow Connector 162"/>
            <p:cNvCxnSpPr/>
            <p:nvPr/>
          </p:nvCxnSpPr>
          <p:spPr bwMode="auto">
            <a:xfrm>
              <a:off x="3350446" y="3148651"/>
              <a:ext cx="1111437" cy="7304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4" name="Straight Arrow Connector 163"/>
            <p:cNvCxnSpPr/>
            <p:nvPr/>
          </p:nvCxnSpPr>
          <p:spPr bwMode="auto">
            <a:xfrm>
              <a:off x="3350446" y="3986851"/>
              <a:ext cx="1111437" cy="8066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5" name="Straight Arrow Connector 164"/>
            <p:cNvCxnSpPr/>
            <p:nvPr/>
          </p:nvCxnSpPr>
          <p:spPr bwMode="auto">
            <a:xfrm>
              <a:off x="3350446" y="3986851"/>
              <a:ext cx="1111437" cy="16448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6" name="Straight Arrow Connector 165"/>
            <p:cNvCxnSpPr/>
            <p:nvPr/>
          </p:nvCxnSpPr>
          <p:spPr bwMode="auto">
            <a:xfrm>
              <a:off x="6093646" y="5739451"/>
              <a:ext cx="1066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7" name="Straight Arrow Connector 166"/>
            <p:cNvCxnSpPr/>
            <p:nvPr/>
          </p:nvCxnSpPr>
          <p:spPr bwMode="auto">
            <a:xfrm flipV="1">
              <a:off x="6093646" y="5009014"/>
              <a:ext cx="1111437" cy="7304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8" name="Straight Arrow Connector 167"/>
            <p:cNvCxnSpPr/>
            <p:nvPr/>
          </p:nvCxnSpPr>
          <p:spPr bwMode="auto">
            <a:xfrm flipV="1">
              <a:off x="6093646" y="4094614"/>
              <a:ext cx="1111437" cy="8066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9" name="Straight Arrow Connector 168"/>
            <p:cNvCxnSpPr/>
            <p:nvPr/>
          </p:nvCxnSpPr>
          <p:spPr bwMode="auto">
            <a:xfrm flipV="1">
              <a:off x="6093646" y="3256414"/>
              <a:ext cx="1111437" cy="16448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70" name="Straight Arrow Connector 169"/>
            <p:cNvCxnSpPr/>
            <p:nvPr/>
          </p:nvCxnSpPr>
          <p:spPr bwMode="auto">
            <a:xfrm>
              <a:off x="6093646" y="3148651"/>
              <a:ext cx="1066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71" name="Straight Arrow Connector 170"/>
            <p:cNvCxnSpPr/>
            <p:nvPr/>
          </p:nvCxnSpPr>
          <p:spPr bwMode="auto">
            <a:xfrm>
              <a:off x="6093646" y="3148651"/>
              <a:ext cx="1111437" cy="730437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72" name="Straight Arrow Connector 171"/>
            <p:cNvCxnSpPr/>
            <p:nvPr/>
          </p:nvCxnSpPr>
          <p:spPr bwMode="auto">
            <a:xfrm>
              <a:off x="6093646" y="3986851"/>
              <a:ext cx="1111437" cy="8066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73" name="Straight Arrow Connector 172"/>
            <p:cNvCxnSpPr/>
            <p:nvPr/>
          </p:nvCxnSpPr>
          <p:spPr bwMode="auto">
            <a:xfrm>
              <a:off x="6093646" y="3986851"/>
              <a:ext cx="1111437" cy="16448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74" name="TextBox 173"/>
            <p:cNvSpPr txBox="1"/>
            <p:nvPr/>
          </p:nvSpPr>
          <p:spPr>
            <a:xfrm>
              <a:off x="2062662" y="5368589"/>
              <a:ext cx="4530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2312793" y="5587051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2378877" y="4816633"/>
              <a:ext cx="4902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2584118" y="4146687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2117267" y="3224851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2422067" y="3834451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2640582" y="4497932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2488804" y="2996251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3662247" y="2902388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4993372" y="2886671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6419974" y="2869010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3481781" y="3240078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4911365" y="3240079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87" name="TextBox 186"/>
            <p:cNvSpPr txBox="1"/>
            <p:nvPr/>
          </p:nvSpPr>
          <p:spPr>
            <a:xfrm>
              <a:off x="6337023" y="3252652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3788378" y="3779101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89" name="TextBox 188"/>
            <p:cNvSpPr txBox="1"/>
            <p:nvPr/>
          </p:nvSpPr>
          <p:spPr>
            <a:xfrm>
              <a:off x="5081200" y="3838328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6555148" y="3814978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4053159" y="4497932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5374703" y="4502588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6795803" y="4460067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4007161" y="4151036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5391338" y="4124026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6746303" y="4171282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97" name="TextBox 196"/>
            <p:cNvSpPr txBox="1"/>
            <p:nvPr/>
          </p:nvSpPr>
          <p:spPr>
            <a:xfrm>
              <a:off x="3788999" y="4761426"/>
              <a:ext cx="4902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5125040" y="4761427"/>
              <a:ext cx="4902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6507382" y="4825519"/>
              <a:ext cx="4902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4898503" y="5245716"/>
              <a:ext cx="4530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3601425" y="5225468"/>
              <a:ext cx="4530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6280845" y="5245716"/>
              <a:ext cx="4530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3710932" y="5563085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204" name="TextBox 203"/>
            <p:cNvSpPr txBox="1"/>
            <p:nvPr/>
          </p:nvSpPr>
          <p:spPr>
            <a:xfrm>
              <a:off x="5076654" y="5528482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6485484" y="5552516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773846" y="2616103"/>
              <a:ext cx="13308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600" dirty="0" smtClean="0"/>
                <a:t>-1.963495408</a:t>
              </a:r>
              <a:endParaRPr lang="zh-CN" altLang="en-US" sz="16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181907" y="2612887"/>
              <a:ext cx="136447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600" dirty="0" smtClean="0"/>
                <a:t>1.1780972453</a:t>
              </a:r>
              <a:endParaRPr lang="zh-CN" altLang="en-US" sz="1600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570729" y="2602942"/>
              <a:ext cx="13308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600" dirty="0" smtClean="0"/>
                <a:t>-1.963495408</a:t>
              </a:r>
              <a:endParaRPr lang="zh-CN" altLang="en-US" sz="1600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5979781" y="2574802"/>
              <a:ext cx="13308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600" dirty="0" smtClean="0"/>
                <a:t>-0.392699082</a:t>
              </a:r>
              <a:endParaRPr lang="zh-CN" altLang="en-US" sz="1600" dirty="0"/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333942" y="2607892"/>
              <a:ext cx="15151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sz="1600" dirty="0" smtClean="0"/>
                <a:t>Recovered data:</a:t>
              </a:r>
              <a:endParaRPr lang="zh-CN" altLang="en-US" sz="1600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31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" y="1006840"/>
                <a:ext cx="8962458" cy="1387486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sz="18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CA" altLang="zh-CN" sz="18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={ −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𝟕𝟒𝟖𝟖𝟗𝟑𝟓𝟕𝟐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𝟑𝟗𝟐𝟔𝟗𝟗𝟎𝟖𝟐</m:t>
                    </m:r>
                  </m:oMath>
                </a14:m>
                <a:r>
                  <a:rPr lang="en-US" altLang="zh-CN" sz="1800" dirty="0" smtClean="0"/>
                  <a:t>} corresponds to output bit </a:t>
                </a:r>
                <a:r>
                  <a:rPr lang="en-US" altLang="zh-CN" sz="1800" dirty="0" smtClean="0">
                    <a:solidFill>
                      <a:srgbClr val="0000FF"/>
                    </a:solidFill>
                  </a:rPr>
                  <a:t>00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sz="1800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CA" altLang="zh-CN" sz="1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CA" altLang="zh-CN" sz="1800" i="1">
                        <a:latin typeface="Cambria Math" panose="02040503050406030204" pitchFamily="18" charset="0"/>
                      </a:rPr>
                      <m:t>={ −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𝟗𝟔𝟑𝟒𝟗𝟓𝟒𝟎𝟖</m:t>
                    </m:r>
                    <m:r>
                      <a:rPr lang="en-CA" altLang="zh-CN" sz="18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𝟏𝟕𝟖𝟎𝟗𝟕𝟐𝟒𝟓𝟑</m:t>
                    </m:r>
                    <m:r>
                      <m:rPr>
                        <m:nor/>
                      </m:rPr>
                      <a:rPr lang="en-US" altLang="zh-CN" sz="1800" dirty="0"/>
                      <m:t>}</m:t>
                    </m:r>
                  </m:oMath>
                </a14:m>
                <a:r>
                  <a:rPr lang="en-US" altLang="zh-CN" sz="1800" dirty="0" smtClean="0"/>
                  <a:t> corresponds to output bit </a:t>
                </a:r>
                <a:r>
                  <a:rPr lang="en-US" altLang="zh-CN" sz="1800" dirty="0" smtClean="0">
                    <a:solidFill>
                      <a:srgbClr val="0000FF"/>
                    </a:solidFill>
                  </a:rPr>
                  <a:t>01</a:t>
                </a:r>
                <a:endParaRPr lang="en-US" altLang="zh-CN" sz="1800" dirty="0">
                  <a:solidFill>
                    <a:srgbClr val="0000FF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sz="1800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CA" altLang="zh-CN" sz="1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CA" altLang="zh-CN" sz="1800" i="1">
                        <a:latin typeface="Cambria Math" panose="02040503050406030204" pitchFamily="18" charset="0"/>
                      </a:rPr>
                      <m:t>={ −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𝟏𝟕𝟖𝟎𝟗𝟕𝟐𝟒𝟓</m:t>
                    </m:r>
                    <m:r>
                      <a:rPr lang="en-CA" altLang="zh-CN" sz="18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𝟗𝟔𝟑𝟒𝟗𝟓𝟒𝟎𝟖</m:t>
                    </m:r>
                    <m:r>
                      <m:rPr>
                        <m:nor/>
                      </m:rPr>
                      <a:rPr lang="en-US" altLang="zh-CN" sz="1800" dirty="0"/>
                      <m:t>}</m:t>
                    </m:r>
                  </m:oMath>
                </a14:m>
                <a:r>
                  <a:rPr lang="en-US" altLang="zh-CN" sz="1800" dirty="0" smtClean="0"/>
                  <a:t> </a:t>
                </a:r>
                <a:r>
                  <a:rPr lang="en-US" altLang="zh-CN" sz="1800" dirty="0"/>
                  <a:t>corresponds to output bit </a:t>
                </a:r>
                <a:r>
                  <a:rPr lang="en-US" altLang="zh-CN" sz="1800" dirty="0" smtClean="0">
                    <a:solidFill>
                      <a:srgbClr val="0000FF"/>
                    </a:solidFill>
                  </a:rPr>
                  <a:t>11</a:t>
                </a:r>
                <a:endParaRPr lang="en-US" altLang="zh-CN" sz="1800" dirty="0">
                  <a:solidFill>
                    <a:srgbClr val="0000FF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sz="1800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CA" altLang="zh-CN" sz="1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  <m:r>
                      <a:rPr lang="en-CA" altLang="zh-CN" sz="1800" i="1">
                        <a:latin typeface="Cambria Math" panose="02040503050406030204" pitchFamily="18" charset="0"/>
                      </a:rPr>
                      <m:t>={ −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𝟑𝟗𝟐𝟔𝟗𝟗𝟎𝟖𝟐</m:t>
                    </m:r>
                    <m:r>
                      <a:rPr lang="en-CA" altLang="zh-CN" sz="18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𝟕𝟒𝟖𝟖𝟗𝟑𝟓𝟕𝟐</m:t>
                    </m:r>
                    <m:r>
                      <m:rPr>
                        <m:nor/>
                      </m:rPr>
                      <a:rPr lang="en-US" altLang="zh-CN" sz="1800" dirty="0"/>
                      <m:t>}</m:t>
                    </m:r>
                  </m:oMath>
                </a14:m>
                <a:r>
                  <a:rPr lang="en-CA" altLang="zh-CN" sz="1800" dirty="0" smtClean="0"/>
                  <a:t> </a:t>
                </a:r>
                <a:r>
                  <a:rPr lang="en-US" altLang="zh-CN" sz="1800" dirty="0"/>
                  <a:t>corresponds to output bit </a:t>
                </a:r>
                <a:r>
                  <a:rPr lang="en-CA" altLang="zh-CN" sz="1800" dirty="0" smtClean="0">
                    <a:solidFill>
                      <a:srgbClr val="0000FF"/>
                    </a:solidFill>
                  </a:rPr>
                  <a:t>10</a:t>
                </a:r>
              </a:p>
              <a:p>
                <a:endParaRPr lang="en-US" altLang="zh-CN" sz="2000" dirty="0" smtClean="0"/>
              </a:p>
              <a:p>
                <a:pPr marL="0" indent="0">
                  <a:buNone/>
                </a:pPr>
                <a:endParaRPr lang="en-US" altLang="zh-CN" sz="2000" dirty="0" smtClean="0"/>
              </a:p>
            </p:txBody>
          </p:sp>
        </mc:Choice>
        <mc:Fallback>
          <p:sp>
            <p:nvSpPr>
              <p:cNvPr id="231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" y="1006840"/>
                <a:ext cx="8962458" cy="1387486"/>
              </a:xfrm>
              <a:blipFill rotWithShape="0">
                <a:blip r:embed="rId11"/>
                <a:stretch>
                  <a:fillRect l="-544" t="-2193" b="-438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" name="TextBox 3"/>
          <p:cNvSpPr txBox="1">
            <a:spLocks noChangeArrowheads="1"/>
          </p:cNvSpPr>
          <p:nvPr/>
        </p:nvSpPr>
        <p:spPr bwMode="auto">
          <a:xfrm>
            <a:off x="834808" y="2333090"/>
            <a:ext cx="34355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</a:rPr>
              <a:t>Forward State Transition Function: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4236551" y="2385507"/>
                <a:ext cx="292164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sz="1800" b="0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CA" altLang="zh-CN" sz="1800" b="0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CA" altLang="zh-CN" sz="1800" dirty="0" smtClean="0">
                    <a:solidFill>
                      <a:srgbClr val="008000"/>
                    </a:solidFill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CA" altLang="zh-CN" sz="1800" i="1" dirty="0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sz="1800" b="0" i="1" dirty="0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  <m:t>2∗</m:t>
                        </m:r>
                        <m:sSub>
                          <m:sSubPr>
                            <m:ctrlPr>
                              <a:rPr lang="en-CA" altLang="zh-CN" sz="1800" b="0" i="1" dirty="0" smtClean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altLang="zh-CN" sz="1800" b="0" i="1" dirty="0" smtClean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CA" altLang="zh-CN" sz="1800" b="0" i="1" dirty="0" smtClean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CA" altLang="zh-CN" sz="1800" b="0" i="1" dirty="0" smtClean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e>
                    </m:d>
                  </m:oMath>
                </a14:m>
                <a:r>
                  <a:rPr lang="en-CA" altLang="zh-CN" sz="1800" dirty="0" smtClean="0">
                    <a:solidFill>
                      <a:srgbClr val="008000"/>
                    </a:solidFill>
                  </a:rPr>
                  <a:t>%4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CA" altLang="zh-CN" sz="1800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sz="1800" b="0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CA" altLang="zh-CN" sz="1800" b="0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zh-CN" altLang="en-US" sz="1800" dirty="0">
                  <a:solidFill>
                    <a:srgbClr val="008000"/>
                  </a:solidFill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6551" y="2385507"/>
                <a:ext cx="2921644" cy="276999"/>
              </a:xfrm>
              <a:prstGeom prst="rect">
                <a:avLst/>
              </a:prstGeom>
              <a:blipFill rotWithShape="0">
                <a:blip r:embed="rId12"/>
                <a:stretch>
                  <a:fillRect l="-2923" t="-28261" b="-50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4065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CA" altLang="zh-CN" dirty="0" smtClean="0"/>
              <a:t>Simulation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343400"/>
          </a:xfrm>
        </p:spPr>
        <p:txBody>
          <a:bodyPr/>
          <a:lstStyle/>
          <a:p>
            <a:r>
              <a:rPr lang="en-CA" altLang="zh-CN" sz="2200" dirty="0" smtClean="0"/>
              <a:t>We used the same convolutional scheme as in 802.11 (Slide 5)</a:t>
            </a:r>
          </a:p>
          <a:p>
            <a:r>
              <a:rPr lang="en-CA" altLang="zh-CN" sz="2200" dirty="0" smtClean="0"/>
              <a:t>We generated the Chan D to measure the CSI information</a:t>
            </a:r>
          </a:p>
          <a:p>
            <a:pPr lvl="1"/>
            <a:r>
              <a:rPr lang="en-CA" altLang="zh-CN" dirty="0" smtClean="0"/>
              <a:t>Phase information is computed per each subcarrier </a:t>
            </a:r>
            <a:r>
              <a:rPr lang="en-CA" altLang="zh-CN" dirty="0" smtClean="0">
                <a:sym typeface="Wingdings" panose="05000000000000000000" pitchFamily="2" charset="2"/>
              </a:rPr>
              <a:t> Uniform Distribution</a:t>
            </a:r>
          </a:p>
          <a:p>
            <a:r>
              <a:rPr lang="en-CA" altLang="zh-CN" sz="2200" dirty="0" smtClean="0">
                <a:sym typeface="Wingdings" panose="05000000000000000000" pitchFamily="2" charset="2"/>
              </a:rPr>
              <a:t>8 bit TCQ  n = 8 and N=2</a:t>
            </a:r>
            <a:r>
              <a:rPr lang="en-CA" altLang="zh-CN" sz="2200" baseline="30000" dirty="0" smtClean="0">
                <a:sym typeface="Wingdings" panose="05000000000000000000" pitchFamily="2" charset="2"/>
              </a:rPr>
              <a:t>8</a:t>
            </a:r>
            <a:r>
              <a:rPr lang="en-CA" altLang="zh-CN" sz="2200" dirty="0" smtClean="0">
                <a:sym typeface="Wingdings" panose="05000000000000000000" pitchFamily="2" charset="2"/>
              </a:rPr>
              <a:t>=256</a:t>
            </a:r>
          </a:p>
          <a:p>
            <a:r>
              <a:rPr lang="en-CA" altLang="zh-CN" sz="2200" dirty="0" smtClean="0">
                <a:sym typeface="Wingdings" panose="05000000000000000000" pitchFamily="2" charset="2"/>
              </a:rPr>
              <a:t>Source to Quantization Noise Ratio (SQNR) : 10log(E(x</a:t>
            </a:r>
            <a:r>
              <a:rPr lang="en-CA" altLang="zh-CN" sz="2200" baseline="30000" dirty="0" smtClean="0">
                <a:sym typeface="Wingdings" panose="05000000000000000000" pitchFamily="2" charset="2"/>
              </a:rPr>
              <a:t>2</a:t>
            </a:r>
            <a:r>
              <a:rPr lang="en-CA" altLang="zh-CN" sz="2200" dirty="0" smtClean="0">
                <a:sym typeface="Wingdings" panose="05000000000000000000" pitchFamily="2" charset="2"/>
              </a:rPr>
              <a:t>)/E(q</a:t>
            </a:r>
            <a:r>
              <a:rPr lang="en-CA" altLang="zh-CN" sz="2200" baseline="30000" dirty="0" smtClean="0">
                <a:sym typeface="Wingdings" panose="05000000000000000000" pitchFamily="2" charset="2"/>
              </a:rPr>
              <a:t>2</a:t>
            </a:r>
            <a:r>
              <a:rPr lang="en-CA" altLang="zh-CN" sz="2200" dirty="0" smtClean="0">
                <a:sym typeface="Wingdings" panose="05000000000000000000" pitchFamily="2" charset="2"/>
              </a:rPr>
              <a:t>)) (dB), where x is the source data and q is the quantization noise</a:t>
            </a:r>
          </a:p>
          <a:p>
            <a:r>
              <a:rPr lang="en-CA" altLang="zh-CN" sz="2200" dirty="0" smtClean="0">
                <a:sym typeface="Wingdings" panose="05000000000000000000" pitchFamily="2" charset="2"/>
              </a:rPr>
              <a:t>TCQ shows 1 dB gain compared to the Scalar Quantization (SQ)</a:t>
            </a:r>
          </a:p>
          <a:p>
            <a:pPr lvl="1"/>
            <a:r>
              <a:rPr lang="en-CA" altLang="zh-CN" sz="1800" dirty="0" smtClean="0">
                <a:sym typeface="Wingdings" panose="05000000000000000000" pitchFamily="2" charset="2"/>
              </a:rPr>
              <a:t>It is aligned with [3]</a:t>
            </a:r>
          </a:p>
          <a:p>
            <a:r>
              <a:rPr lang="en-CA" altLang="zh-CN" sz="2200" dirty="0" smtClean="0">
                <a:sym typeface="Wingdings" panose="05000000000000000000" pitchFamily="2" charset="2"/>
              </a:rPr>
              <a:t>This result implies saving 1 bit each subcarrier to get the similar performance to the SQ</a:t>
            </a:r>
          </a:p>
          <a:p>
            <a:endParaRPr lang="en-CA" altLang="zh-CN" dirty="0" smtClean="0">
              <a:sym typeface="Wingdings" panose="05000000000000000000" pitchFamily="2" charset="2"/>
            </a:endParaRPr>
          </a:p>
          <a:p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2021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16</a:t>
            </a:fld>
            <a:endParaRPr lang="en-US" altLang="ko-KR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927752"/>
              </p:ext>
            </p:extLst>
          </p:nvPr>
        </p:nvGraphicFramePr>
        <p:xfrm>
          <a:off x="912813" y="5082540"/>
          <a:ext cx="79248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1600"/>
                <a:gridCol w="2641600"/>
                <a:gridCol w="26416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MSE (</a:t>
                      </a:r>
                      <a:r>
                        <a:rPr lang="en-CA" altLang="zh-CN" dirty="0" smtClean="0">
                          <a:sym typeface="Wingdings" panose="05000000000000000000" pitchFamily="2" charset="2"/>
                        </a:rPr>
                        <a:t>E(q</a:t>
                      </a:r>
                      <a:r>
                        <a:rPr lang="en-CA" altLang="zh-CN" baseline="30000" dirty="0" smtClean="0">
                          <a:sym typeface="Wingdings" panose="05000000000000000000" pitchFamily="2" charset="2"/>
                        </a:rPr>
                        <a:t>2</a:t>
                      </a:r>
                      <a:r>
                        <a:rPr lang="en-CA" altLang="zh-CN" dirty="0" smtClean="0">
                          <a:sym typeface="Wingdings" panose="05000000000000000000" pitchFamily="2" charset="2"/>
                        </a:rPr>
                        <a:t>))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SQNR (dB)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TCQ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3.98e</a:t>
                      </a:r>
                      <a:r>
                        <a:rPr lang="en-CA" altLang="zh-CN" baseline="30000" dirty="0" smtClean="0"/>
                        <a:t>-5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52.673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SQ (Scalar Quantization)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4.97e</a:t>
                      </a:r>
                      <a:r>
                        <a:rPr lang="en-CA" altLang="zh-CN" baseline="30000" dirty="0" smtClean="0"/>
                        <a:t>-5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dirty="0" smtClean="0"/>
                        <a:t>51.7089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864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Summary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zh-CN" dirty="0">
                <a:sym typeface="Wingdings" panose="05000000000000000000" pitchFamily="2" charset="2"/>
              </a:rPr>
              <a:t>TCQ shows 1 dB gain compared to the Scalar Quantization (SQ)</a:t>
            </a:r>
          </a:p>
          <a:p>
            <a:r>
              <a:rPr lang="en-CA" altLang="zh-CN" dirty="0">
                <a:sym typeface="Wingdings" panose="05000000000000000000" pitchFamily="2" charset="2"/>
              </a:rPr>
              <a:t>This result implies saving 1 bit each subcarrier to get the similar performance to the </a:t>
            </a:r>
            <a:r>
              <a:rPr lang="en-CA" altLang="zh-CN" dirty="0" smtClean="0">
                <a:sym typeface="Wingdings" panose="05000000000000000000" pitchFamily="2" charset="2"/>
              </a:rPr>
              <a:t>SQ</a:t>
            </a:r>
          </a:p>
          <a:p>
            <a:r>
              <a:rPr lang="en-CA" altLang="zh-CN" dirty="0" smtClean="0">
                <a:sym typeface="Wingdings" panose="05000000000000000000" pitchFamily="2" charset="2"/>
              </a:rPr>
              <a:t>TCQ is proposed for Phase Information of the full CSI in this contribution</a:t>
            </a:r>
            <a:endParaRPr lang="en-CA" altLang="zh-CN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CA" dirty="0" smtClean="0"/>
          </a:p>
          <a:p>
            <a:pPr lvl="1"/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2021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08821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752600"/>
            <a:ext cx="8991600" cy="4343400"/>
          </a:xfrm>
        </p:spPr>
        <p:txBody>
          <a:bodyPr/>
          <a:lstStyle/>
          <a:p>
            <a:r>
              <a:rPr lang="en-US" altLang="zh-CN" b="0" dirty="0" smtClean="0"/>
              <a:t>[1] C. da Silva, </a:t>
            </a:r>
            <a:r>
              <a:rPr lang="en-US" altLang="zh-CN" b="0" dirty="0"/>
              <a:t>et. al., “Discussion </a:t>
            </a:r>
            <a:r>
              <a:rPr lang="en-US" altLang="zh-CN" b="0" dirty="0" smtClean="0"/>
              <a:t>of </a:t>
            </a:r>
            <a:r>
              <a:rPr lang="en-US" altLang="zh-CN" b="0" dirty="0"/>
              <a:t>Sensing Measurement Result Types”, </a:t>
            </a:r>
            <a:r>
              <a:rPr lang="en-US" altLang="zh-CN" b="0" dirty="0" smtClean="0"/>
              <a:t>802.11-21/0357r1, Mar. 2021</a:t>
            </a:r>
          </a:p>
          <a:p>
            <a:r>
              <a:rPr lang="en-US" altLang="zh-CN" b="0" dirty="0"/>
              <a:t>[2] </a:t>
            </a:r>
            <a:r>
              <a:rPr lang="en-US" altLang="zh-CN" b="0" dirty="0" smtClean="0"/>
              <a:t>J. Zhang, et. al., </a:t>
            </a:r>
            <a:r>
              <a:rPr lang="en-US" altLang="zh-CN" b="0" dirty="0"/>
              <a:t>“Trellis-Coded Quantization of Phases in MISO Wireless </a:t>
            </a:r>
            <a:r>
              <a:rPr lang="en-US" altLang="zh-CN" b="0" dirty="0" smtClean="0"/>
              <a:t>Systems</a:t>
            </a:r>
            <a:r>
              <a:rPr lang="en-US" altLang="zh-CN" b="0" dirty="0"/>
              <a:t>”, TELKOMNIKA, Vol.10, No.7, November 2012, pp. </a:t>
            </a:r>
            <a:r>
              <a:rPr lang="en-US" altLang="zh-CN" b="0" dirty="0" smtClean="0"/>
              <a:t>1808~1814</a:t>
            </a:r>
          </a:p>
          <a:p>
            <a:r>
              <a:rPr lang="en-US" altLang="zh-CN" b="0" dirty="0" smtClean="0"/>
              <a:t>[3] M. Marcellin, </a:t>
            </a:r>
            <a:r>
              <a:rPr lang="en-US" altLang="zh-CN" b="0" dirty="0"/>
              <a:t>et. al., “Trellis Coded Quantization of Memoryless and </a:t>
            </a:r>
            <a:r>
              <a:rPr lang="en-US" altLang="zh-CN" b="0" dirty="0" smtClean="0"/>
              <a:t>Gauss-Markov </a:t>
            </a:r>
            <a:r>
              <a:rPr lang="en-US" altLang="zh-CN" b="0" dirty="0"/>
              <a:t>Sources”, IEEE TRANSACTIONS ON COMMUNICATIONS, VOL. 38, NO. 1, JANUARY 1990</a:t>
            </a:r>
            <a:endParaRPr lang="en-US" altLang="zh-CN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2021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245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8013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pitchFamily="34" charset="-127"/>
              </a:rPr>
              <a:t>Background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2021</a:t>
            </a:r>
            <a:endParaRPr lang="en-US" altLang="ko-KR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59489" y="6475413"/>
            <a:ext cx="1684436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4876800"/>
          </a:xfrm>
        </p:spPr>
        <p:txBody>
          <a:bodyPr/>
          <a:lstStyle/>
          <a:p>
            <a:r>
              <a:rPr lang="en-US" dirty="0" smtClean="0"/>
              <a:t>CSI is one of the sensing measurement type for sub 7 GHz band [1] </a:t>
            </a:r>
          </a:p>
          <a:p>
            <a:r>
              <a:rPr lang="en-US" dirty="0" smtClean="0">
                <a:sym typeface="Wingdings" pitchFamily="2" charset="2"/>
              </a:rPr>
              <a:t>The </a:t>
            </a:r>
            <a:r>
              <a:rPr lang="en-US" dirty="0">
                <a:sym typeface="Wingdings" pitchFamily="2" charset="2"/>
              </a:rPr>
              <a:t>CSI represents </a:t>
            </a:r>
            <a:r>
              <a:rPr lang="en-US" dirty="0" smtClean="0">
                <a:sym typeface="Wingdings" pitchFamily="2" charset="2"/>
              </a:rPr>
              <a:t>the combined </a:t>
            </a:r>
            <a:r>
              <a:rPr lang="en-US" dirty="0">
                <a:sym typeface="Wingdings" pitchFamily="2" charset="2"/>
              </a:rPr>
              <a:t>effect </a:t>
            </a:r>
            <a:r>
              <a:rPr lang="en-US" dirty="0" smtClean="0">
                <a:sym typeface="Wingdings" pitchFamily="2" charset="2"/>
              </a:rPr>
              <a:t>of scattering</a:t>
            </a:r>
            <a:r>
              <a:rPr lang="en-US" dirty="0">
                <a:sym typeface="Wingdings" pitchFamily="2" charset="2"/>
              </a:rPr>
              <a:t>, </a:t>
            </a:r>
            <a:r>
              <a:rPr lang="en-US" dirty="0" smtClean="0">
                <a:sym typeface="Wingdings" pitchFamily="2" charset="2"/>
              </a:rPr>
              <a:t>fading, power attenuation of the wireless medium and </a:t>
            </a:r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the motions of objects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It is mathematically represented in a complex number, and thus, can be transformed into the magnitude and phase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The phase samples are always uniformly distributed </a:t>
            </a:r>
          </a:p>
          <a:p>
            <a:pPr lvl="1"/>
            <a:r>
              <a:rPr lang="en-CA" dirty="0" smtClean="0">
                <a:sym typeface="Wingdings" pitchFamily="2" charset="2"/>
              </a:rPr>
              <a:t>The magnitude is approximately Rayleigh-distributed </a:t>
            </a:r>
          </a:p>
          <a:p>
            <a:pPr lvl="1"/>
            <a:r>
              <a:rPr lang="en-CA" dirty="0" smtClean="0">
                <a:solidFill>
                  <a:srgbClr val="0000FF"/>
                </a:solidFill>
                <a:sym typeface="Wingdings" pitchFamily="2" charset="2"/>
              </a:rPr>
              <a:t>It may be an implementation specific how to extract the information caused by the motions of objects inherent to the measured CSI information </a:t>
            </a:r>
          </a:p>
          <a:p>
            <a:pPr lvl="1"/>
            <a:r>
              <a:rPr lang="en-CA" dirty="0" smtClean="0">
                <a:sym typeface="Wingdings" pitchFamily="2" charset="2"/>
              </a:rPr>
              <a:t>802.11 focuses on how to feedback the measured CSI information with the minimized loss of information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802.11ac/ax/be CSI Feedback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382000" cy="4343400"/>
          </a:xfrm>
        </p:spPr>
        <p:txBody>
          <a:bodyPr/>
          <a:lstStyle/>
          <a:p>
            <a:r>
              <a:rPr lang="en-CA" altLang="zh-CN" sz="2000" dirty="0" smtClean="0"/>
              <a:t>The measured CSI is SVD-decomposed and can be represented in a multiplication of the Left-singular matrix, Eigen-value matrix and the Right-singular matrix</a:t>
            </a:r>
          </a:p>
          <a:p>
            <a:pPr lvl="1"/>
            <a:r>
              <a:rPr lang="en-CA" altLang="zh-CN" sz="1800" dirty="0" smtClean="0"/>
              <a:t>The Eigen-values are fed back in the average SNR per OFDM symbol and Stream, and delta SNR per sub-carrier (actually every other sub-carrier)</a:t>
            </a:r>
          </a:p>
          <a:p>
            <a:pPr lvl="1"/>
            <a:r>
              <a:rPr lang="en-CA" altLang="zh-CN" sz="1800" dirty="0" smtClean="0"/>
              <a:t>The Right-singular matrix are fed back in the series of angle-quantized Givens rotation matrix</a:t>
            </a:r>
          </a:p>
          <a:p>
            <a:pPr lvl="2"/>
            <a:r>
              <a:rPr lang="en-CA" altLang="zh-CN" sz="1600" dirty="0" smtClean="0"/>
              <a:t>A scalar quantization is used for the angle-quantization (angle samples are uniformly distributed)</a:t>
            </a:r>
          </a:p>
          <a:p>
            <a:pPr lvl="1"/>
            <a:r>
              <a:rPr lang="en-CA" altLang="zh-CN" sz="1800" dirty="0" smtClean="0"/>
              <a:t>The Left-singular matrix are not fed back, because it is a unitary matrix with the phase information only which does not impact on the Beamforming Steering matrix</a:t>
            </a:r>
          </a:p>
          <a:p>
            <a:r>
              <a:rPr lang="en-CA" altLang="zh-CN" sz="2000" dirty="0" smtClean="0"/>
              <a:t>However, for a sensing signal analysis, a full CSI is needed without loss of information</a:t>
            </a:r>
            <a:endParaRPr lang="zh-CN" alt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2021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75510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86843"/>
            <a:ext cx="7772400" cy="687387"/>
          </a:xfrm>
        </p:spPr>
        <p:txBody>
          <a:bodyPr/>
          <a:lstStyle/>
          <a:p>
            <a:r>
              <a:rPr lang="en-CA" altLang="zh-CN" dirty="0" smtClean="0"/>
              <a:t>TCQ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75610"/>
            <a:ext cx="8839200" cy="1752600"/>
          </a:xfrm>
        </p:spPr>
        <p:txBody>
          <a:bodyPr/>
          <a:lstStyle/>
          <a:p>
            <a:r>
              <a:rPr lang="en-CA" altLang="zh-CN" sz="1800" dirty="0" smtClean="0"/>
              <a:t>Sensing Receiver runs a convolutional decoder such as a Viterbi decoder to compute the beginning state, input bits, and a sub-codebook index </a:t>
            </a:r>
          </a:p>
          <a:p>
            <a:r>
              <a:rPr lang="en-CA" altLang="zh-CN" sz="1800" dirty="0" smtClean="0"/>
              <a:t>Sensing Transmitter runs a convolutional encoder using the fed-back beginning state, input bits and the sub-codebook index to recover the matching branch-label which is the quantized phase per subcarrier</a:t>
            </a:r>
            <a:endParaRPr lang="zh-CN" alt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2021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grpSp>
        <p:nvGrpSpPr>
          <p:cNvPr id="60" name="Group 59"/>
          <p:cNvGrpSpPr/>
          <p:nvPr/>
        </p:nvGrpSpPr>
        <p:grpSpPr>
          <a:xfrm>
            <a:off x="228600" y="2514600"/>
            <a:ext cx="8694848" cy="3977188"/>
            <a:chOff x="228600" y="2514600"/>
            <a:chExt cx="8694848" cy="3977188"/>
          </a:xfrm>
        </p:grpSpPr>
        <p:sp>
          <p:nvSpPr>
            <p:cNvPr id="21" name="TextBox 157"/>
            <p:cNvSpPr txBox="1">
              <a:spLocks noChangeArrowheads="1"/>
            </p:cNvSpPr>
            <p:nvPr/>
          </p:nvSpPr>
          <p:spPr bwMode="auto">
            <a:xfrm>
              <a:off x="920298" y="6099731"/>
              <a:ext cx="179408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D2015"/>
                  </a:solidFill>
                  <a:effectLst/>
                  <a:uLnTx/>
                  <a:uFillTx/>
                </a:rPr>
                <a:t>Sensing Receiver</a:t>
              </a:r>
            </a:p>
          </p:txBody>
        </p:sp>
        <p:sp>
          <p:nvSpPr>
            <p:cNvPr id="32" name="TextBox 209"/>
            <p:cNvSpPr txBox="1">
              <a:spLocks noChangeArrowheads="1"/>
            </p:cNvSpPr>
            <p:nvPr/>
          </p:nvSpPr>
          <p:spPr bwMode="auto">
            <a:xfrm>
              <a:off x="6374167" y="6122456"/>
              <a:ext cx="205056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D2015"/>
                  </a:solidFill>
                  <a:effectLst/>
                  <a:uLnTx/>
                  <a:uFillTx/>
                </a:rPr>
                <a:t>Sensing Transmitter</a:t>
              </a:r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228600" y="2514600"/>
              <a:ext cx="8694848" cy="3624230"/>
              <a:chOff x="296752" y="1828798"/>
              <a:chExt cx="8694848" cy="3624230"/>
            </a:xfrm>
          </p:grpSpPr>
          <p:grpSp>
            <p:nvGrpSpPr>
              <p:cNvPr id="8" name="Group 3"/>
              <p:cNvGrpSpPr>
                <a:grpSpLocks/>
              </p:cNvGrpSpPr>
              <p:nvPr/>
            </p:nvGrpSpPr>
            <p:grpSpPr bwMode="auto">
              <a:xfrm>
                <a:off x="1592262" y="2024027"/>
                <a:ext cx="1912938" cy="842963"/>
                <a:chOff x="1439123" y="1143000"/>
                <a:chExt cx="1913677" cy="842665"/>
              </a:xfrm>
            </p:grpSpPr>
            <p:sp>
              <p:nvSpPr>
                <p:cNvPr id="48" name="Rectangle 90"/>
                <p:cNvSpPr>
                  <a:spLocks noChangeArrowheads="1"/>
                </p:cNvSpPr>
                <p:nvPr/>
              </p:nvSpPr>
              <p:spPr bwMode="auto">
                <a:xfrm>
                  <a:off x="1457595" y="1484744"/>
                  <a:ext cx="1600200" cy="457200"/>
                </a:xfrm>
                <a:prstGeom prst="rect">
                  <a:avLst/>
                </a:prstGeom>
                <a:noFill/>
                <a:ln w="9525" algn="ctr">
                  <a:solidFill>
                    <a:srgbClr val="2D2015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B2B2B2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49" name="TextBox 114"/>
                <p:cNvSpPr txBox="1">
                  <a:spLocks noChangeArrowheads="1"/>
                </p:cNvSpPr>
                <p:nvPr/>
              </p:nvSpPr>
              <p:spPr bwMode="auto">
                <a:xfrm>
                  <a:off x="1439123" y="1524000"/>
                  <a:ext cx="1308371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2D2015"/>
                      </a:solidFill>
                      <a:effectLst/>
                      <a:uLnTx/>
                      <a:uFillTx/>
                    </a:rPr>
                    <a:t>Received signal </a:t>
                  </a: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2D2015"/>
                    </a:solidFill>
                    <a:effectLst/>
                    <a:uLnTx/>
                    <a:uFillTx/>
                  </a:endParaRPr>
                </a:p>
              </p:txBody>
            </p:sp>
            <p:cxnSp>
              <p:nvCxnSpPr>
                <p:cNvPr id="50" name="Straight Connector 92"/>
                <p:cNvCxnSpPr>
                  <a:cxnSpLocks noChangeShapeType="1"/>
                </p:cNvCxnSpPr>
                <p:nvPr/>
              </p:nvCxnSpPr>
              <p:spPr bwMode="auto">
                <a:xfrm flipV="1">
                  <a:off x="3048000" y="1676400"/>
                  <a:ext cx="143723" cy="32266"/>
                </a:xfrm>
                <a:prstGeom prst="line">
                  <a:avLst/>
                </a:prstGeom>
                <a:noFill/>
                <a:ln w="9525" algn="ctr">
                  <a:solidFill>
                    <a:srgbClr val="2D2015"/>
                  </a:solidFill>
                  <a:round/>
                  <a:headEnd/>
                  <a:tailEnd/>
                </a:ln>
              </p:spPr>
            </p:cxnSp>
            <p:cxnSp>
              <p:nvCxnSpPr>
                <p:cNvPr id="51" name="Straight Connector 93"/>
                <p:cNvCxnSpPr>
                  <a:cxnSpLocks noChangeShapeType="1"/>
                </p:cNvCxnSpPr>
                <p:nvPr/>
              </p:nvCxnSpPr>
              <p:spPr bwMode="auto">
                <a:xfrm flipV="1">
                  <a:off x="3200400" y="1371600"/>
                  <a:ext cx="0" cy="304800"/>
                </a:xfrm>
                <a:prstGeom prst="line">
                  <a:avLst/>
                </a:prstGeom>
                <a:noFill/>
                <a:ln w="9525" algn="ctr">
                  <a:solidFill>
                    <a:srgbClr val="2D2015"/>
                  </a:solidFill>
                  <a:round/>
                  <a:headEnd/>
                  <a:tailEnd/>
                </a:ln>
              </p:spPr>
            </p:cxnSp>
            <p:sp>
              <p:nvSpPr>
                <p:cNvPr id="52" name="Isosceles Triangle 94"/>
                <p:cNvSpPr>
                  <a:spLocks noChangeArrowheads="1"/>
                </p:cNvSpPr>
                <p:nvPr/>
              </p:nvSpPr>
              <p:spPr bwMode="auto">
                <a:xfrm rot="10800000">
                  <a:off x="3048000" y="1143000"/>
                  <a:ext cx="304800" cy="228600"/>
                </a:xfrm>
                <a:prstGeom prst="triangle">
                  <a:avLst>
                    <a:gd name="adj" fmla="val 50000"/>
                  </a:avLst>
                </a:prstGeom>
                <a:noFill/>
                <a:ln w="9525" algn="ctr">
                  <a:solidFill>
                    <a:srgbClr val="2D2015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B2B2B2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9" name="Rectangle 52"/>
              <p:cNvSpPr>
                <a:spLocks noChangeArrowheads="1"/>
              </p:cNvSpPr>
              <p:nvPr/>
            </p:nvSpPr>
            <p:spPr bwMode="auto">
              <a:xfrm>
                <a:off x="762000" y="3014627"/>
                <a:ext cx="990600" cy="381000"/>
              </a:xfrm>
              <a:prstGeom prst="rect">
                <a:avLst/>
              </a:prstGeom>
              <a:noFill/>
              <a:ln w="9525" algn="ctr">
                <a:solidFill>
                  <a:srgbClr val="2D201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B2B2B2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" name="TextBox 129"/>
              <p:cNvSpPr txBox="1">
                <a:spLocks noChangeArrowheads="1"/>
              </p:cNvSpPr>
              <p:nvPr/>
            </p:nvSpPr>
            <p:spPr bwMode="auto">
              <a:xfrm>
                <a:off x="817562" y="3014627"/>
                <a:ext cx="854721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D2015"/>
                    </a:solidFill>
                    <a:effectLst/>
                    <a:uLnTx/>
                    <a:uFillTx/>
                  </a:rPr>
                  <a:t>Channel 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D2015"/>
                    </a:solidFill>
                    <a:effectLst/>
                    <a:uLnTx/>
                    <a:uFillTx/>
                  </a:rPr>
                  <a:t>Estimation</a:t>
                </a:r>
              </a:p>
            </p:txBody>
          </p:sp>
          <p:sp>
            <p:nvSpPr>
              <p:cNvPr id="11" name="Rectangle 54"/>
              <p:cNvSpPr>
                <a:spLocks noChangeArrowheads="1"/>
              </p:cNvSpPr>
              <p:nvPr/>
            </p:nvSpPr>
            <p:spPr bwMode="auto">
              <a:xfrm>
                <a:off x="762000" y="3605177"/>
                <a:ext cx="990600" cy="381000"/>
              </a:xfrm>
              <a:prstGeom prst="rect">
                <a:avLst/>
              </a:prstGeom>
              <a:noFill/>
              <a:ln w="9525" algn="ctr">
                <a:solidFill>
                  <a:srgbClr val="2D201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B2B2B2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2" name="TextBox 133"/>
              <p:cNvSpPr txBox="1">
                <a:spLocks noChangeArrowheads="1"/>
              </p:cNvSpPr>
              <p:nvPr/>
            </p:nvSpPr>
            <p:spPr bwMode="auto">
              <a:xfrm>
                <a:off x="700790" y="3575197"/>
                <a:ext cx="1268296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D2015"/>
                    </a:solidFill>
                    <a:effectLst/>
                    <a:uLnTx/>
                    <a:uFillTx/>
                  </a:rPr>
                  <a:t>Obtain the Phase 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D2015"/>
                    </a:solidFill>
                    <a:effectLst/>
                    <a:uLnTx/>
                    <a:uFillTx/>
                  </a:rPr>
                  <a:t>Information</a:t>
                </a:r>
              </a:p>
            </p:txBody>
          </p:sp>
          <p:sp>
            <p:nvSpPr>
              <p:cNvPr id="13" name="Rectangle 56"/>
              <p:cNvSpPr>
                <a:spLocks noChangeArrowheads="1"/>
              </p:cNvSpPr>
              <p:nvPr/>
            </p:nvSpPr>
            <p:spPr bwMode="auto">
              <a:xfrm>
                <a:off x="762000" y="4138577"/>
                <a:ext cx="990600" cy="381000"/>
              </a:xfrm>
              <a:prstGeom prst="rect">
                <a:avLst/>
              </a:prstGeom>
              <a:noFill/>
              <a:ln w="9525" algn="ctr">
                <a:solidFill>
                  <a:srgbClr val="2D201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B2B2B2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4" name="TextBox 136"/>
              <p:cNvSpPr txBox="1">
                <a:spLocks noChangeArrowheads="1"/>
              </p:cNvSpPr>
              <p:nvPr/>
            </p:nvSpPr>
            <p:spPr bwMode="auto">
              <a:xfrm>
                <a:off x="2133600" y="3200400"/>
                <a:ext cx="1453411" cy="12003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D2015"/>
                    </a:solidFill>
                    <a:effectLst/>
                    <a:uLnTx/>
                    <a:uFillTx/>
                  </a:rPr>
                  <a:t>Trellis Stage 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kern="0" dirty="0" smtClean="0">
                    <a:solidFill>
                      <a:srgbClr val="2D2015"/>
                    </a:solidFill>
                  </a:rPr>
                  <a:t>corresponds</a:t>
                </a:r>
                <a:r>
                  <a:rPr kumimoji="0" lang="en-US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D2015"/>
                    </a:solidFill>
                    <a:effectLst/>
                    <a:uLnTx/>
                    <a:uFillTx/>
                  </a:rPr>
                  <a:t> to each 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kern="0" dirty="0" smtClean="0">
                    <a:solidFill>
                      <a:srgbClr val="2D2015"/>
                    </a:solidFill>
                  </a:rPr>
                  <a:t>subcarrier (or group of subcarriers depending on Ng size)</a:t>
                </a:r>
                <a:endParaRPr kumimoji="0" lang="en-US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D2015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" name="TextBox 140"/>
              <p:cNvSpPr txBox="1">
                <a:spLocks noChangeArrowheads="1"/>
              </p:cNvSpPr>
              <p:nvPr/>
            </p:nvSpPr>
            <p:spPr bwMode="auto">
              <a:xfrm>
                <a:off x="885825" y="4176617"/>
                <a:ext cx="790575" cy="3079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D2015"/>
                    </a:solidFill>
                    <a:effectLst/>
                    <a:uLnTx/>
                    <a:uFillTx/>
                  </a:rPr>
                  <a:t>Run VA</a:t>
                </a:r>
              </a:p>
            </p:txBody>
          </p:sp>
          <p:sp>
            <p:nvSpPr>
              <p:cNvPr id="43" name="Rectangle 85"/>
              <p:cNvSpPr>
                <a:spLocks noChangeArrowheads="1"/>
              </p:cNvSpPr>
              <p:nvPr/>
            </p:nvSpPr>
            <p:spPr bwMode="auto">
              <a:xfrm>
                <a:off x="1694865" y="4836680"/>
                <a:ext cx="1599581" cy="456045"/>
              </a:xfrm>
              <a:prstGeom prst="rect">
                <a:avLst/>
              </a:prstGeom>
              <a:noFill/>
              <a:ln w="9525" algn="ctr">
                <a:solidFill>
                  <a:srgbClr val="2D201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B2B2B2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4" name="TextBox 143"/>
              <p:cNvSpPr txBox="1">
                <a:spLocks noChangeArrowheads="1"/>
              </p:cNvSpPr>
              <p:nvPr/>
            </p:nvSpPr>
            <p:spPr bwMode="auto">
              <a:xfrm>
                <a:off x="2042410" y="4920043"/>
                <a:ext cx="873957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D2015"/>
                    </a:solidFill>
                    <a:effectLst/>
                    <a:uLnTx/>
                    <a:uFillTx/>
                  </a:rPr>
                  <a:t>Feedback</a:t>
                </a:r>
              </a:p>
            </p:txBody>
          </p:sp>
          <p:cxnSp>
            <p:nvCxnSpPr>
              <p:cNvPr id="45" name="Straight Connector 87"/>
              <p:cNvCxnSpPr>
                <a:cxnSpLocks noChangeShapeType="1"/>
              </p:cNvCxnSpPr>
              <p:nvPr/>
            </p:nvCxnSpPr>
            <p:spPr bwMode="auto">
              <a:xfrm flipV="1">
                <a:off x="3284655" y="5027852"/>
                <a:ext cx="143667" cy="32184"/>
              </a:xfrm>
              <a:prstGeom prst="line">
                <a:avLst/>
              </a:prstGeom>
              <a:noFill/>
              <a:ln w="9525" algn="ctr">
                <a:solidFill>
                  <a:srgbClr val="2D2015"/>
                </a:solidFill>
                <a:round/>
                <a:headEnd/>
                <a:tailEnd/>
              </a:ln>
            </p:spPr>
          </p:cxnSp>
          <p:cxnSp>
            <p:nvCxnSpPr>
              <p:cNvPr id="46" name="Straight Connector 88"/>
              <p:cNvCxnSpPr>
                <a:cxnSpLocks noChangeShapeType="1"/>
              </p:cNvCxnSpPr>
              <p:nvPr/>
            </p:nvCxnSpPr>
            <p:spPr bwMode="auto">
              <a:xfrm flipV="1">
                <a:off x="3436996" y="4723822"/>
                <a:ext cx="0" cy="304030"/>
              </a:xfrm>
              <a:prstGeom prst="line">
                <a:avLst/>
              </a:prstGeom>
              <a:noFill/>
              <a:ln w="9525" algn="ctr">
                <a:solidFill>
                  <a:srgbClr val="2D2015"/>
                </a:solidFill>
                <a:round/>
                <a:headEnd/>
                <a:tailEnd/>
              </a:ln>
            </p:spPr>
          </p:cxnSp>
          <p:sp>
            <p:nvSpPr>
              <p:cNvPr id="47" name="Isosceles Triangle 89"/>
              <p:cNvSpPr>
                <a:spLocks noChangeArrowheads="1"/>
              </p:cNvSpPr>
              <p:nvPr/>
            </p:nvSpPr>
            <p:spPr bwMode="auto">
              <a:xfrm rot="10800000">
                <a:off x="3284655" y="4495800"/>
                <a:ext cx="304682" cy="228022"/>
              </a:xfrm>
              <a:prstGeom prst="triangle">
                <a:avLst>
                  <a:gd name="adj" fmla="val 50000"/>
                </a:avLst>
              </a:prstGeom>
              <a:noFill/>
              <a:ln w="9525" algn="ctr">
                <a:solidFill>
                  <a:srgbClr val="2D201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B2B2B2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18" name="Elbow Connector 61"/>
              <p:cNvCxnSpPr>
                <a:cxnSpLocks noChangeShapeType="1"/>
              </p:cNvCxnSpPr>
              <p:nvPr/>
            </p:nvCxnSpPr>
            <p:spPr bwMode="auto">
              <a:xfrm rot="10800000" flipV="1">
                <a:off x="3733800" y="2024027"/>
                <a:ext cx="1524000" cy="381000"/>
              </a:xfrm>
              <a:prstGeom prst="bentConnector3">
                <a:avLst>
                  <a:gd name="adj1" fmla="val 50000"/>
                </a:avLst>
              </a:prstGeom>
              <a:noFill/>
              <a:ln w="9525" algn="ctr">
                <a:solidFill>
                  <a:srgbClr val="2D2015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19" name="Elbow Connector 62"/>
              <p:cNvCxnSpPr>
                <a:cxnSpLocks noChangeShapeType="1"/>
              </p:cNvCxnSpPr>
              <p:nvPr/>
            </p:nvCxnSpPr>
            <p:spPr bwMode="auto">
              <a:xfrm>
                <a:off x="3733800" y="4800600"/>
                <a:ext cx="1371600" cy="381000"/>
              </a:xfrm>
              <a:prstGeom prst="bentConnector3">
                <a:avLst>
                  <a:gd name="adj1" fmla="val 50000"/>
                </a:avLst>
              </a:prstGeom>
              <a:noFill/>
              <a:ln w="9525" algn="ctr">
                <a:solidFill>
                  <a:srgbClr val="2D2015"/>
                </a:solidFill>
                <a:round/>
                <a:headEnd/>
                <a:tailEnd type="arrow" w="med" len="med"/>
              </a:ln>
            </p:spPr>
          </p:cxnSp>
          <p:sp>
            <p:nvSpPr>
              <p:cNvPr id="20" name="Rectangle 63"/>
              <p:cNvSpPr>
                <a:spLocks noChangeArrowheads="1"/>
              </p:cNvSpPr>
              <p:nvPr/>
            </p:nvSpPr>
            <p:spPr bwMode="auto">
              <a:xfrm>
                <a:off x="304800" y="1828798"/>
                <a:ext cx="3352800" cy="3624229"/>
              </a:xfrm>
              <a:prstGeom prst="rect">
                <a:avLst/>
              </a:prstGeom>
              <a:noFill/>
              <a:ln w="9525" algn="ctr">
                <a:solidFill>
                  <a:srgbClr val="2D201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B2B2B2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" name="TextBox 179"/>
              <p:cNvSpPr txBox="1">
                <a:spLocks noChangeArrowheads="1"/>
              </p:cNvSpPr>
              <p:nvPr/>
            </p:nvSpPr>
            <p:spPr bwMode="auto">
              <a:xfrm>
                <a:off x="296752" y="4724400"/>
                <a:ext cx="1455848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Beginning 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</a:rPr>
                  <a:t>State, input bits,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CA" kern="0" dirty="0" smtClean="0">
                    <a:solidFill>
                      <a:srgbClr val="0000FF"/>
                    </a:solidFill>
                  </a:rPr>
                  <a:t>Sub-codebook index</a:t>
                </a:r>
                <a:endParaRPr kumimoji="0" lang="en-US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24" name="Straight Connector 67"/>
              <p:cNvCxnSpPr>
                <a:cxnSpLocks noChangeShapeType="1"/>
                <a:stCxn id="49" idx="1"/>
              </p:cNvCxnSpPr>
              <p:nvPr/>
            </p:nvCxnSpPr>
            <p:spPr bwMode="auto">
              <a:xfrm flipH="1" flipV="1">
                <a:off x="1219200" y="2633627"/>
                <a:ext cx="373062" cy="1588"/>
              </a:xfrm>
              <a:prstGeom prst="line">
                <a:avLst/>
              </a:prstGeom>
              <a:noFill/>
              <a:ln w="9525" algn="ctr">
                <a:solidFill>
                  <a:srgbClr val="2D2015"/>
                </a:solidFill>
                <a:round/>
                <a:headEnd/>
                <a:tailEnd/>
              </a:ln>
            </p:spPr>
          </p:cxnSp>
          <p:cxnSp>
            <p:nvCxnSpPr>
              <p:cNvPr id="25" name="Straight Arrow Connector 68"/>
              <p:cNvCxnSpPr>
                <a:cxnSpLocks noChangeShapeType="1"/>
                <a:endCxn id="10" idx="0"/>
              </p:cNvCxnSpPr>
              <p:nvPr/>
            </p:nvCxnSpPr>
            <p:spPr bwMode="auto">
              <a:xfrm>
                <a:off x="1219201" y="2633627"/>
                <a:ext cx="25722" cy="381000"/>
              </a:xfrm>
              <a:prstGeom prst="straightConnector1">
                <a:avLst/>
              </a:prstGeom>
              <a:noFill/>
              <a:ln w="9525" algn="ctr">
                <a:solidFill>
                  <a:srgbClr val="2D2015"/>
                </a:solidFill>
                <a:round/>
                <a:headEnd/>
                <a:tailEnd type="arrow" w="med" len="med"/>
              </a:ln>
            </p:spPr>
          </p:cxnSp>
          <p:sp>
            <p:nvSpPr>
              <p:cNvPr id="26" name="Rectangle 69"/>
              <p:cNvSpPr>
                <a:spLocks noChangeArrowheads="1"/>
              </p:cNvSpPr>
              <p:nvPr/>
            </p:nvSpPr>
            <p:spPr bwMode="auto">
              <a:xfrm>
                <a:off x="6670675" y="2271713"/>
                <a:ext cx="1752600" cy="990600"/>
              </a:xfrm>
              <a:prstGeom prst="rect">
                <a:avLst/>
              </a:prstGeom>
              <a:noFill/>
              <a:ln w="9525" algn="ctr">
                <a:solidFill>
                  <a:srgbClr val="2D201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B2B2B2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" name="TextBox 195"/>
              <p:cNvSpPr txBox="1">
                <a:spLocks noChangeArrowheads="1"/>
              </p:cNvSpPr>
              <p:nvPr/>
            </p:nvSpPr>
            <p:spPr bwMode="auto">
              <a:xfrm>
                <a:off x="6794205" y="2271008"/>
                <a:ext cx="1505540" cy="1015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D2015"/>
                    </a:solidFill>
                    <a:effectLst/>
                    <a:uLnTx/>
                    <a:uFillTx/>
                  </a:rPr>
                  <a:t>Convolutional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D2015"/>
                    </a:solidFill>
                    <a:effectLst/>
                    <a:uLnTx/>
                    <a:uFillTx/>
                  </a:rPr>
                  <a:t>Encoder ;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D2015"/>
                    </a:solidFill>
                    <a:effectLst/>
                    <a:uLnTx/>
                    <a:uFillTx/>
                  </a:rPr>
                  <a:t>Begins from 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D2015"/>
                    </a:solidFill>
                    <a:effectLst/>
                    <a:uLnTx/>
                    <a:uFillTx/>
                  </a:rPr>
                  <a:t>the beginning state</a:t>
                </a:r>
              </a:p>
            </p:txBody>
          </p:sp>
          <p:cxnSp>
            <p:nvCxnSpPr>
              <p:cNvPr id="28" name="Straight Connector 71"/>
              <p:cNvCxnSpPr>
                <a:cxnSpLocks noChangeShapeType="1"/>
                <a:stCxn id="26" idx="1"/>
              </p:cNvCxnSpPr>
              <p:nvPr/>
            </p:nvCxnSpPr>
            <p:spPr bwMode="auto">
              <a:xfrm flipH="1" flipV="1">
                <a:off x="6365875" y="2728913"/>
                <a:ext cx="304800" cy="38100"/>
              </a:xfrm>
              <a:prstGeom prst="line">
                <a:avLst/>
              </a:prstGeom>
              <a:noFill/>
              <a:ln w="9525" algn="ctr">
                <a:solidFill>
                  <a:srgbClr val="2D2015"/>
                </a:solidFill>
                <a:round/>
                <a:headEnd/>
                <a:tailEnd/>
              </a:ln>
            </p:spPr>
          </p:cxnSp>
          <p:cxnSp>
            <p:nvCxnSpPr>
              <p:cNvPr id="29" name="Straight Connector 72"/>
              <p:cNvCxnSpPr>
                <a:cxnSpLocks noChangeShapeType="1"/>
              </p:cNvCxnSpPr>
              <p:nvPr/>
            </p:nvCxnSpPr>
            <p:spPr bwMode="auto">
              <a:xfrm flipV="1">
                <a:off x="6365875" y="2424113"/>
                <a:ext cx="0" cy="304800"/>
              </a:xfrm>
              <a:prstGeom prst="line">
                <a:avLst/>
              </a:prstGeom>
              <a:noFill/>
              <a:ln w="9525" algn="ctr">
                <a:solidFill>
                  <a:srgbClr val="2D2015"/>
                </a:solidFill>
                <a:round/>
                <a:headEnd/>
                <a:tailEnd/>
              </a:ln>
            </p:spPr>
          </p:cxnSp>
          <p:sp>
            <p:nvSpPr>
              <p:cNvPr id="30" name="Isosceles Triangle 73"/>
              <p:cNvSpPr>
                <a:spLocks noChangeArrowheads="1"/>
              </p:cNvSpPr>
              <p:nvPr/>
            </p:nvSpPr>
            <p:spPr bwMode="auto">
              <a:xfrm rot="10800000">
                <a:off x="6176962" y="2133600"/>
                <a:ext cx="381000" cy="304800"/>
              </a:xfrm>
              <a:prstGeom prst="triangle">
                <a:avLst>
                  <a:gd name="adj" fmla="val 50000"/>
                </a:avLst>
              </a:prstGeom>
              <a:noFill/>
              <a:ln w="9525" algn="ctr">
                <a:solidFill>
                  <a:srgbClr val="2D201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B2B2B2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1" name="Rectangle 74"/>
              <p:cNvSpPr>
                <a:spLocks noChangeArrowheads="1"/>
              </p:cNvSpPr>
              <p:nvPr/>
            </p:nvSpPr>
            <p:spPr bwMode="auto">
              <a:xfrm>
                <a:off x="5943600" y="1828799"/>
                <a:ext cx="3048000" cy="3624229"/>
              </a:xfrm>
              <a:prstGeom prst="rect">
                <a:avLst/>
              </a:prstGeom>
              <a:noFill/>
              <a:ln w="9525" algn="ctr">
                <a:solidFill>
                  <a:srgbClr val="2D201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B2B2B2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3" name="TextBox 210"/>
              <p:cNvSpPr txBox="1">
                <a:spLocks noChangeArrowheads="1"/>
              </p:cNvSpPr>
              <p:nvPr/>
            </p:nvSpPr>
            <p:spPr bwMode="auto">
              <a:xfrm>
                <a:off x="6670675" y="4191000"/>
                <a:ext cx="1728358" cy="8309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D2015"/>
                    </a:solidFill>
                    <a:effectLst/>
                    <a:uLnTx/>
                    <a:uFillTx/>
                  </a:rPr>
                  <a:t>Figure out the matching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D2015"/>
                    </a:solidFill>
                    <a:effectLst/>
                    <a:uLnTx/>
                    <a:uFillTx/>
                  </a:rPr>
                  <a:t>branch label which is the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D2015"/>
                    </a:solidFill>
                    <a:effectLst/>
                    <a:uLnTx/>
                    <a:uFillTx/>
                  </a:rPr>
                  <a:t>Quantized</a:t>
                </a:r>
                <a:r>
                  <a:rPr kumimoji="0" lang="en-US" sz="1200" b="0" i="0" u="none" strike="noStrike" kern="0" cap="none" spc="0" normalizeH="0" noProof="0" dirty="0" smtClean="0">
                    <a:ln>
                      <a:noFill/>
                    </a:ln>
                    <a:solidFill>
                      <a:srgbClr val="2D2015"/>
                    </a:solidFill>
                    <a:effectLst/>
                    <a:uLnTx/>
                    <a:uFillTx/>
                  </a:rPr>
                  <a:t> phase</a:t>
                </a: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D2015"/>
                    </a:solidFill>
                    <a:effectLst/>
                    <a:uLnTx/>
                    <a:uFillTx/>
                  </a:rPr>
                  <a:t> per</a:t>
                </a: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2D2015"/>
                    </a:solidFill>
                    <a:effectLst/>
                    <a:uLnTx/>
                    <a:uFillTx/>
                  </a:rPr>
                  <a:t>Subcarrier</a:t>
                </a:r>
              </a:p>
            </p:txBody>
          </p:sp>
          <p:cxnSp>
            <p:nvCxnSpPr>
              <p:cNvPr id="36" name="Straight Arrow Connector 79"/>
              <p:cNvCxnSpPr>
                <a:cxnSpLocks noChangeShapeType="1"/>
              </p:cNvCxnSpPr>
              <p:nvPr/>
            </p:nvCxnSpPr>
            <p:spPr bwMode="auto">
              <a:xfrm>
                <a:off x="1211262" y="3378165"/>
                <a:ext cx="0" cy="228600"/>
              </a:xfrm>
              <a:prstGeom prst="straightConnector1">
                <a:avLst/>
              </a:prstGeom>
              <a:noFill/>
              <a:ln w="9525" algn="ctr">
                <a:solidFill>
                  <a:srgbClr val="2D2015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37" name="Straight Arrow Connector 80"/>
              <p:cNvCxnSpPr>
                <a:cxnSpLocks noChangeShapeType="1"/>
              </p:cNvCxnSpPr>
              <p:nvPr/>
            </p:nvCxnSpPr>
            <p:spPr bwMode="auto">
              <a:xfrm>
                <a:off x="1219200" y="3987765"/>
                <a:ext cx="0" cy="152400"/>
              </a:xfrm>
              <a:prstGeom prst="straightConnector1">
                <a:avLst/>
              </a:prstGeom>
              <a:noFill/>
              <a:ln w="9525" algn="ctr">
                <a:solidFill>
                  <a:srgbClr val="2D2015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40" name="Shape 60"/>
              <p:cNvCxnSpPr>
                <a:cxnSpLocks noChangeShapeType="1"/>
              </p:cNvCxnSpPr>
              <p:nvPr/>
            </p:nvCxnSpPr>
            <p:spPr bwMode="auto">
              <a:xfrm rot="16200000" flipH="1">
                <a:off x="1266825" y="4562475"/>
                <a:ext cx="400050" cy="419100"/>
              </a:xfrm>
              <a:prstGeom prst="bentConnector2">
                <a:avLst/>
              </a:prstGeom>
              <a:noFill/>
              <a:ln w="9525" algn="ctr">
                <a:solidFill>
                  <a:srgbClr val="2D2015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41" name="Straight Arrow Connector 84"/>
              <p:cNvCxnSpPr>
                <a:cxnSpLocks noChangeShapeType="1"/>
              </p:cNvCxnSpPr>
              <p:nvPr/>
            </p:nvCxnSpPr>
            <p:spPr bwMode="auto">
              <a:xfrm>
                <a:off x="7585075" y="3300413"/>
                <a:ext cx="0" cy="914400"/>
              </a:xfrm>
              <a:prstGeom prst="straightConnector1">
                <a:avLst/>
              </a:prstGeom>
              <a:noFill/>
              <a:ln w="9525" algn="ctr">
                <a:solidFill>
                  <a:srgbClr val="2D2015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56" name="Straight Arrow Connector 55"/>
              <p:cNvCxnSpPr/>
              <p:nvPr/>
            </p:nvCxnSpPr>
            <p:spPr bwMode="auto">
              <a:xfrm>
                <a:off x="1227905" y="4053646"/>
                <a:ext cx="978811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arrow" w="sm" len="sm"/>
                <a:tailEnd type="none"/>
              </a:ln>
              <a:effectLst/>
            </p:spPr>
          </p:cxnSp>
        </p:grpSp>
        <p:sp>
          <p:nvSpPr>
            <p:cNvPr id="58" name="TextBox 57"/>
            <p:cNvSpPr txBox="1"/>
            <p:nvPr/>
          </p:nvSpPr>
          <p:spPr>
            <a:xfrm>
              <a:off x="4016939" y="3109915"/>
              <a:ext cx="11047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/>
                <a:t>Sensing Frame</a:t>
              </a:r>
              <a:endParaRPr lang="zh-CN" alt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846109" y="5171166"/>
              <a:ext cx="152798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/>
                <a:t>CSI Measurement FB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02775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2021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7387"/>
          </a:xfrm>
        </p:spPr>
        <p:txBody>
          <a:bodyPr/>
          <a:lstStyle/>
          <a:p>
            <a:r>
              <a:rPr lang="en-US" sz="2400" dirty="0" smtClean="0"/>
              <a:t>Operation of VA and its corresponding </a:t>
            </a:r>
            <a:r>
              <a:rPr lang="en-US" sz="2400" dirty="0" err="1" smtClean="0"/>
              <a:t>Convolutional</a:t>
            </a:r>
            <a:r>
              <a:rPr lang="en-US" sz="2400" dirty="0" smtClean="0"/>
              <a:t> Encoder: Use the current 802.11 BCC trellis scheme</a:t>
            </a:r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823912" y="3832590"/>
            <a:ext cx="37115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</a:rPr>
              <a:t>Forward State Transition Function:</a:t>
            </a:r>
          </a:p>
        </p:txBody>
      </p:sp>
      <p:graphicFrame>
        <p:nvGraphicFramePr>
          <p:cNvPr id="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5100046"/>
              </p:ext>
            </p:extLst>
          </p:nvPr>
        </p:nvGraphicFramePr>
        <p:xfrm>
          <a:off x="4541837" y="3756390"/>
          <a:ext cx="3230563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" name="Equation" r:id="rId3" imgW="1346040" imgH="228600" progId="Equation.3">
                  <p:embed/>
                </p:oleObj>
              </mc:Choice>
              <mc:Fallback>
                <p:oleObj name="Equation" r:id="rId3" imgW="1346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1837" y="3756390"/>
                        <a:ext cx="3230563" cy="54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674262" y="4349750"/>
            <a:ext cx="3878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</a:rPr>
              <a:t>Backward State Transition Function: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6017675"/>
              </p:ext>
            </p:extLst>
          </p:nvPr>
        </p:nvGraphicFramePr>
        <p:xfrm>
          <a:off x="4560462" y="4273550"/>
          <a:ext cx="3049588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5" name="Equation" r:id="rId5" imgW="1320480" imgH="228600" progId="Equation.3">
                  <p:embed/>
                </p:oleObj>
              </mc:Choice>
              <mc:Fallback>
                <p:oleObj name="Equation" r:id="rId5" imgW="1320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0462" y="4273550"/>
                        <a:ext cx="3049588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9"/>
          <p:cNvSpPr txBox="1">
            <a:spLocks noChangeArrowheads="1"/>
          </p:cNvSpPr>
          <p:nvPr/>
        </p:nvSpPr>
        <p:spPr bwMode="auto">
          <a:xfrm>
            <a:off x="823912" y="4940716"/>
            <a:ext cx="73914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</a:rPr>
              <a:t>Output of VA, that is, the input to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</a:rPr>
              <a:t>Convolutional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</a:rPr>
              <a:t> Encoder: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2D2015"/>
                </a:solidFill>
                <a:effectLst/>
                <a:uLnTx/>
                <a:uFillTx/>
              </a:rPr>
              <a:t>- The output bits over all trellis stages, and the beginning state of the survival path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rgbClr val="2D2015"/>
                </a:solidFill>
                <a:effectLst/>
                <a:uLnTx/>
                <a:uFillTx/>
              </a:rPr>
              <a:t> determines the unique sub-codebook index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2D2015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2D2015"/>
                </a:solidFill>
                <a:effectLst/>
                <a:uLnTx/>
                <a:uFillTx/>
              </a:rPr>
              <a:t>- For the rate 1/2 code, the output bit of VA per trellis stage is 1 bit.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600" kern="0" dirty="0" smtClean="0">
                <a:solidFill>
                  <a:srgbClr val="2D2015"/>
                </a:solidFill>
              </a:rPr>
              <a:t>- The size of each sub-codebook is 2</a:t>
            </a:r>
            <a:r>
              <a:rPr kumimoji="0" lang="en-CA" sz="1600" i="1" kern="0" baseline="30000" dirty="0">
                <a:solidFill>
                  <a:srgbClr val="2D2015"/>
                </a:solidFill>
              </a:rPr>
              <a:t>n</a:t>
            </a:r>
            <a:r>
              <a:rPr kumimoji="0" lang="en-CA" sz="1600" i="1" kern="0" baseline="30000" dirty="0" smtClean="0">
                <a:solidFill>
                  <a:srgbClr val="2D2015"/>
                </a:solidFill>
              </a:rPr>
              <a:t>-</a:t>
            </a:r>
            <a:r>
              <a:rPr kumimoji="0" lang="en-CA" sz="1600" kern="0" baseline="30000" dirty="0" smtClean="0">
                <a:solidFill>
                  <a:srgbClr val="2D2015"/>
                </a:solidFill>
              </a:rPr>
              <a:t>1 </a:t>
            </a:r>
            <a:r>
              <a:rPr kumimoji="0" lang="en-CA" sz="1600" kern="0" dirty="0" smtClean="0">
                <a:solidFill>
                  <a:srgbClr val="2D2015"/>
                </a:solidFill>
              </a:rPr>
              <a:t>where </a:t>
            </a:r>
            <a:r>
              <a:rPr kumimoji="0" lang="en-CA" sz="1600" i="1" kern="0" dirty="0" smtClean="0">
                <a:solidFill>
                  <a:srgbClr val="2D2015"/>
                </a:solidFill>
              </a:rPr>
              <a:t>n</a:t>
            </a:r>
            <a:r>
              <a:rPr kumimoji="0" lang="en-CA" sz="1600" kern="0" dirty="0" smtClean="0">
                <a:solidFill>
                  <a:srgbClr val="2D2015"/>
                </a:solidFill>
              </a:rPr>
              <a:t> is the feedback bit size per trellis stage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2D2015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2D2015"/>
                </a:solidFill>
                <a:effectLst/>
                <a:uLnTx/>
                <a:uFillTx/>
              </a:rPr>
              <a:t> </a:t>
            </a:r>
          </a:p>
        </p:txBody>
      </p:sp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09800" y="1439863"/>
            <a:ext cx="4815271" cy="221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44633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991600" cy="914400"/>
          </a:xfrm>
        </p:spPr>
        <p:txBody>
          <a:bodyPr/>
          <a:lstStyle/>
          <a:p>
            <a:r>
              <a:rPr lang="en-CA" altLang="zh-CN" sz="2600" dirty="0" smtClean="0"/>
              <a:t>TCQ: for the uniform-distributed source such as the phase information of CSI [2]</a:t>
            </a:r>
            <a:endParaRPr lang="zh-CN" altLang="en-US" sz="2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752600"/>
                <a:ext cx="8839200" cy="2286000"/>
              </a:xfrm>
            </p:spPr>
            <p:txBody>
              <a:bodyPr/>
              <a:lstStyle/>
              <a:p>
                <a:r>
                  <a:rPr lang="en-US" altLang="zh-CN" dirty="0" smtClean="0"/>
                  <a:t>For an </a:t>
                </a:r>
                <a:r>
                  <a:rPr lang="en-US" altLang="zh-CN" i="1" dirty="0" smtClean="0"/>
                  <a:t>n</a:t>
                </a:r>
                <a:r>
                  <a:rPr lang="en-US" altLang="zh-CN" dirty="0" smtClean="0"/>
                  <a:t>-bit TCQ </a:t>
                </a:r>
                <a:r>
                  <a:rPr lang="en-US" altLang="zh-CN" dirty="0" err="1"/>
                  <a:t>quantizer</a:t>
                </a:r>
                <a:r>
                  <a:rPr lang="en-US" altLang="zh-CN" dirty="0"/>
                  <a:t>, the codebook is divided into four sub-codebooks, each with </a:t>
                </a:r>
                <a:r>
                  <a:rPr lang="en-US" altLang="zh-CN" i="1" dirty="0" smtClean="0"/>
                  <a:t>N</a:t>
                </a:r>
                <a:r>
                  <a:rPr lang="en-US" altLang="zh-CN" dirty="0" smtClean="0"/>
                  <a:t>/2 </a:t>
                </a:r>
                <a:r>
                  <a:rPr lang="en-US" altLang="zh-CN" dirty="0" err="1"/>
                  <a:t>codewords</a:t>
                </a:r>
                <a:r>
                  <a:rPr lang="en-US" altLang="zh-CN" dirty="0"/>
                  <a:t>, </a:t>
                </a:r>
                <a:r>
                  <a:rPr lang="en-US" altLang="zh-CN" dirty="0" smtClean="0"/>
                  <a:t>where </a:t>
                </a:r>
                <a:r>
                  <a:rPr lang="en-US" altLang="zh-CN" i="1" dirty="0" smtClean="0"/>
                  <a:t>N</a:t>
                </a:r>
                <a:r>
                  <a:rPr lang="en-US" altLang="zh-CN" dirty="0" smtClean="0"/>
                  <a:t> </a:t>
                </a:r>
                <a:r>
                  <a:rPr lang="en-US" altLang="zh-CN" dirty="0"/>
                  <a:t>= </a:t>
                </a:r>
                <a:r>
                  <a:rPr lang="en-US" altLang="zh-CN" dirty="0" smtClean="0"/>
                  <a:t>2</a:t>
                </a:r>
                <a:r>
                  <a:rPr lang="en-US" altLang="zh-CN" i="1" baseline="30000" dirty="0" smtClean="0"/>
                  <a:t>n</a:t>
                </a:r>
                <a:r>
                  <a:rPr lang="en-US" altLang="zh-CN" dirty="0" smtClean="0"/>
                  <a:t>. </a:t>
                </a:r>
              </a:p>
              <a:p>
                <a:r>
                  <a:rPr lang="en-US" altLang="zh-CN" dirty="0" smtClean="0"/>
                  <a:t>When </a:t>
                </a:r>
                <a:r>
                  <a:rPr lang="en-US" altLang="zh-CN" dirty="0"/>
                  <a:t>the </a:t>
                </a:r>
                <a:r>
                  <a:rPr lang="en-US" altLang="zh-CN" i="1" dirty="0" err="1"/>
                  <a:t>i</a:t>
                </a:r>
                <a:r>
                  <a:rPr lang="en-US" altLang="zh-CN" dirty="0" err="1"/>
                  <a:t>-th</a:t>
                </a:r>
                <a:r>
                  <a:rPr lang="en-US" altLang="zh-CN" dirty="0"/>
                  <a:t> (</a:t>
                </a:r>
                <a:r>
                  <a:rPr lang="en-US" altLang="zh-CN" dirty="0" smtClean="0"/>
                  <a:t>0&lt;= </a:t>
                </a:r>
                <a:r>
                  <a:rPr lang="en-US" altLang="zh-CN" i="1" dirty="0" err="1" smtClean="0"/>
                  <a:t>i</a:t>
                </a:r>
                <a:r>
                  <a:rPr lang="en-US" altLang="zh-CN" dirty="0" smtClean="0"/>
                  <a:t> &lt;= 3) </a:t>
                </a:r>
                <a:r>
                  <a:rPr lang="en-US" altLang="zh-CN" dirty="0"/>
                  <a:t>sub-codebook </a:t>
                </a:r>
                <a:r>
                  <a:rPr lang="en-US" altLang="zh-CN" dirty="0" smtClean="0"/>
                  <a:t>is denoted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CA" altLang="zh-CN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CA" altLang="zh-CN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𝒄</m:t>
                                </m:r>
                              </m:e>
                              <m:sub>
                                <m:r>
                                  <a:rPr lang="en-CA" altLang="zh-CN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𝒊</m:t>
                                </m:r>
                                <m:r>
                                  <a:rPr lang="en-CA" altLang="zh-CN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CA" altLang="zh-CN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𝒍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en-CA" altLang="zh-CN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𝒍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f>
                          <m:fPr>
                            <m:ctrlPr>
                              <a:rPr lang="en-CA" altLang="zh-CN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CA" altLang="zh-CN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𝑵</m:t>
                            </m:r>
                          </m:num>
                          <m:den>
                            <m:r>
                              <a:rPr lang="en-CA" altLang="zh-CN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  <m:r>
                          <a:rPr lang="en-CA" altLang="zh-CN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CA" altLang="zh-CN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sup>
                    </m:sSubSup>
                  </m:oMath>
                </a14:m>
                <a:r>
                  <a:rPr lang="en-US" altLang="zh-CN" dirty="0" smtClean="0"/>
                  <a:t>, </a:t>
                </a:r>
                <a:r>
                  <a:rPr lang="en-US" altLang="zh-CN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</m:t>
                        </m:r>
                      </m:e>
                      <m:sub>
                        <m:r>
                          <a:rPr lang="en-CA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𝒍</m:t>
                        </m:r>
                      </m:sub>
                    </m:sSub>
                  </m:oMath>
                </a14:m>
                <a:r>
                  <a:rPr lang="en-US" altLang="zh-CN" dirty="0" smtClean="0"/>
                  <a:t> is </a:t>
                </a:r>
                <a:r>
                  <a:rPr lang="en-US" altLang="zh-CN" dirty="0"/>
                  <a:t>the </a:t>
                </a:r>
                <a:r>
                  <a:rPr lang="en-US" altLang="zh-CN" i="1" dirty="0"/>
                  <a:t>l</a:t>
                </a:r>
                <a:r>
                  <a:rPr lang="en-US" altLang="zh-CN" dirty="0"/>
                  <a:t>-</a:t>
                </a:r>
                <a:r>
                  <a:rPr lang="en-US" altLang="zh-CN" dirty="0" err="1"/>
                  <a:t>th</a:t>
                </a:r>
                <a:r>
                  <a:rPr lang="en-US" altLang="zh-CN" dirty="0"/>
                  <a:t> </a:t>
                </a:r>
                <a:r>
                  <a:rPr lang="en-US" altLang="zh-CN" dirty="0" err="1"/>
                  <a:t>codeword</a:t>
                </a:r>
                <a:r>
                  <a:rPr lang="en-US" altLang="zh-CN" dirty="0"/>
                  <a:t> </a:t>
                </a:r>
                <a:r>
                  <a:rPr lang="en-US" altLang="zh-CN" dirty="0" smtClean="0"/>
                  <a:t>in </a:t>
                </a:r>
                <a:r>
                  <a:rPr lang="en-US" altLang="zh-CN" i="1" dirty="0" smtClean="0"/>
                  <a:t>C</a:t>
                </a:r>
                <a:r>
                  <a:rPr lang="en-US" altLang="zh-CN" i="1" baseline="-25000" dirty="0" smtClean="0"/>
                  <a:t>i</a:t>
                </a:r>
                <a:r>
                  <a:rPr lang="en-US" altLang="zh-CN" dirty="0" smtClean="0"/>
                  <a:t> </a:t>
                </a:r>
                <a:r>
                  <a:rPr lang="en-US" altLang="zh-CN" dirty="0"/>
                  <a:t>. </a:t>
                </a:r>
                <a:endParaRPr lang="en-US" altLang="zh-CN" dirty="0" smtClean="0"/>
              </a:p>
              <a:p>
                <a:r>
                  <a:rPr lang="en-US" altLang="zh-CN" dirty="0" smtClean="0"/>
                  <a:t>These </a:t>
                </a:r>
                <a:r>
                  <a:rPr lang="en-US" altLang="zh-CN" dirty="0"/>
                  <a:t>sub-codebooks are generated in the following way. </a:t>
                </a:r>
                <a:endParaRPr lang="en-US" altLang="zh-CN" dirty="0" smtClean="0"/>
              </a:p>
              <a:p>
                <a:pPr lvl="1"/>
                <a:r>
                  <a:rPr lang="en-US" altLang="zh-CN" dirty="0" smtClean="0"/>
                  <a:t>Let </a:t>
                </a:r>
                <a:r>
                  <a:rPr lang="en-US" altLang="zh-CN" i="1" dirty="0" smtClean="0"/>
                  <a:t>L</a:t>
                </a:r>
                <a:r>
                  <a:rPr lang="en-US" altLang="zh-CN" i="1" baseline="-25000" dirty="0" smtClean="0"/>
                  <a:t>b</a:t>
                </a:r>
                <a:r>
                  <a:rPr lang="en-US" altLang="zh-CN" dirty="0" smtClean="0"/>
                  <a:t> and </a:t>
                </a:r>
                <a:r>
                  <a:rPr lang="en-US" altLang="zh-CN" i="1" dirty="0" smtClean="0"/>
                  <a:t>U</a:t>
                </a:r>
                <a:r>
                  <a:rPr lang="en-US" altLang="zh-CN" i="1" baseline="-25000" dirty="0" smtClean="0"/>
                  <a:t>b</a:t>
                </a:r>
                <a:r>
                  <a:rPr lang="en-US" altLang="zh-CN" dirty="0" smtClean="0"/>
                  <a:t> </a:t>
                </a:r>
                <a:r>
                  <a:rPr lang="en-US" altLang="zh-CN" dirty="0"/>
                  <a:t>be the lower and upper bounds of source </a:t>
                </a:r>
                <a:r>
                  <a:rPr lang="en-US" altLang="zh-CN" dirty="0" smtClean="0"/>
                  <a:t>data. </a:t>
                </a:r>
              </a:p>
              <a:p>
                <a:pPr lvl="1"/>
                <a:r>
                  <a:rPr lang="en-US" altLang="zh-CN" dirty="0" smtClean="0"/>
                  <a:t>Let </a:t>
                </a:r>
                <a14:m>
                  <m:oMath xmlns:m="http://schemas.openxmlformats.org/officeDocument/2006/math"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CA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CA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</m:t>
                        </m:r>
                        <m:r>
                          <a:rPr lang="en-CA" altLang="zh-CN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CA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CA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num>
                      <m:den>
                        <m:r>
                          <a:rPr lang="en-CA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/2</m:t>
                        </m:r>
                      </m:den>
                    </m:f>
                  </m:oMath>
                </a14:m>
                <a:r>
                  <a:rPr lang="en-US" altLang="zh-CN" dirty="0" smtClean="0"/>
                  <a:t> and </a:t>
                </a:r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CA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CA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</m:num>
                      <m:den>
                        <m:r>
                          <a:rPr lang="en-CA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CA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CA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</m:t>
                        </m:r>
                        <m:r>
                          <a:rPr lang="en-CA" altLang="zh-CN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CA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CA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num>
                      <m:den>
                        <m:r>
                          <a:rPr lang="en-CA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US" altLang="zh-CN" dirty="0" smtClean="0"/>
                  <a:t> ,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</m:t>
                        </m:r>
                      </m:e>
                      <m:sub>
                        <m:r>
                          <a:rPr lang="en-CA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CA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𝒍</m:t>
                        </m:r>
                      </m:sub>
                    </m:sSub>
                  </m:oMath>
                </a14:m>
                <a:r>
                  <a:rPr lang="en-US" altLang="zh-CN" dirty="0" smtClean="0"/>
                  <a:t>=</a:t>
                </a:r>
                <a14:m>
                  <m:oMath xmlns:m="http://schemas.openxmlformats.org/officeDocument/2006/math">
                    <m:r>
                      <a:rPr lang="en-CA" altLang="zh-CN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CA" altLang="zh-CN" b="0" i="1" baseline="-2500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CA" altLang="zh-CN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CA" altLang="zh-CN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CA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∆+</m:t>
                    </m:r>
                    <m:d>
                      <m:dPr>
                        <m:ctrlPr>
                          <a:rPr lang="en-CA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CA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+0.5</m:t>
                        </m:r>
                      </m:e>
                    </m:d>
                    <m:r>
                      <a:rPr lang="zh-CN" altLang="en-C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altLang="zh-CN" dirty="0" smtClean="0"/>
                  <a:t>. </a:t>
                </a:r>
              </a:p>
              <a:p>
                <a:r>
                  <a:rPr lang="en-CA" altLang="zh-CN" dirty="0" smtClean="0"/>
                  <a:t>Depending on the trellis scheme, </a:t>
                </a:r>
                <a:r>
                  <a:rPr lang="en-US" altLang="zh-CN" i="1" dirty="0" smtClean="0"/>
                  <a:t>C</a:t>
                </a:r>
                <a:r>
                  <a:rPr lang="en-US" altLang="zh-CN" i="1" baseline="-25000" dirty="0" smtClean="0"/>
                  <a:t>i </a:t>
                </a:r>
                <a:r>
                  <a:rPr lang="en-US" altLang="zh-CN" dirty="0" smtClean="0"/>
                  <a:t>can be arranged to make the distance between </a:t>
                </a:r>
                <a:r>
                  <a:rPr lang="en-US" altLang="zh-CN" i="1" dirty="0" smtClean="0"/>
                  <a:t>C</a:t>
                </a:r>
                <a:r>
                  <a:rPr lang="en-US" altLang="zh-CN" i="1" baseline="-25000" dirty="0" smtClean="0"/>
                  <a:t>i </a:t>
                </a:r>
                <a:r>
                  <a:rPr lang="en-US" altLang="zh-CN" i="1" dirty="0" smtClean="0"/>
                  <a:t>s </a:t>
                </a:r>
                <a:r>
                  <a:rPr lang="en-US" altLang="zh-CN" dirty="0" smtClean="0"/>
                  <a:t>maximally</a:t>
                </a:r>
                <a:r>
                  <a:rPr lang="en-US" altLang="zh-CN" i="1" dirty="0" smtClean="0"/>
                  <a:t> </a:t>
                </a:r>
                <a:r>
                  <a:rPr lang="en-US" altLang="zh-CN" dirty="0" smtClean="0"/>
                  <a:t>equal, when mapped to the trellis output bits.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752600"/>
                <a:ext cx="8839200" cy="2286000"/>
              </a:xfrm>
              <a:blipFill rotWithShape="0">
                <a:blip r:embed="rId2"/>
                <a:stretch>
                  <a:fillRect l="-897" t="-2133" r="-1931" b="-1005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2021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24317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2021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4846" y="718335"/>
                <a:ext cx="8956754" cy="5682465"/>
              </a:xfrm>
            </p:spPr>
            <p:txBody>
              <a:bodyPr/>
              <a:lstStyle/>
              <a:p>
                <a:r>
                  <a:rPr lang="en-US" altLang="zh-CN" sz="2100" dirty="0" smtClean="0"/>
                  <a:t>Let’s take </a:t>
                </a:r>
                <a:r>
                  <a:rPr lang="en-US" altLang="zh-CN" sz="2100" dirty="0"/>
                  <a:t>an example with 8 bit TCQ, </a:t>
                </a:r>
                <a:r>
                  <a:rPr lang="en-US" altLang="zh-CN" sz="2100" i="1" dirty="0" smtClean="0"/>
                  <a:t>N</a:t>
                </a:r>
                <a:r>
                  <a:rPr lang="en-US" altLang="zh-CN" sz="2100" dirty="0" smtClean="0"/>
                  <a:t>=2</a:t>
                </a:r>
                <a:r>
                  <a:rPr lang="en-US" altLang="zh-CN" sz="2100" baseline="30000" dirty="0" smtClean="0"/>
                  <a:t>8</a:t>
                </a:r>
                <a:r>
                  <a:rPr lang="en-US" altLang="zh-CN" sz="2100" dirty="0" smtClean="0"/>
                  <a:t>=256 and the source data samples to be quantized being uniformly distributed between -</a:t>
                </a:r>
                <a14:m>
                  <m:oMath xmlns:m="http://schemas.openxmlformats.org/officeDocument/2006/math">
                    <m:r>
                      <a:rPr lang="zh-CN" altLang="en-US" sz="2100" i="1" smtClean="0">
                        <a:latin typeface="Cambria Math" panose="02040503050406030204" pitchFamily="18" charset="0"/>
                      </a:rPr>
                      <m:t>𝝅</m:t>
                    </m:r>
                    <m:r>
                      <a:rPr lang="en-CA" altLang="zh-CN" sz="21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CA" altLang="zh-CN" sz="2100" b="1" i="0" smtClean="0">
                        <a:latin typeface="Cambria Math" panose="02040503050406030204" pitchFamily="18" charset="0"/>
                      </a:rPr>
                      <m:t>𝐚𝐧𝐝</m:t>
                    </m:r>
                    <m:r>
                      <a:rPr lang="en-CA" altLang="zh-CN" sz="21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CN" altLang="en-CA" sz="2100" b="1" i="1" smtClean="0">
                        <a:latin typeface="Cambria Math" panose="02040503050406030204" pitchFamily="18" charset="0"/>
                      </a:rPr>
                      <m:t>𝝅</m:t>
                    </m:r>
                  </m:oMath>
                </a14:m>
                <a:r>
                  <a:rPr lang="en-US" altLang="zh-CN" sz="2100" dirty="0" smtClean="0"/>
                  <a:t> </a:t>
                </a:r>
              </a:p>
              <a:p>
                <a:r>
                  <a:rPr lang="en-CA" altLang="zh-CN" sz="2200" dirty="0" smtClean="0"/>
                  <a:t>There are 4 sub-codebooks and 128 </a:t>
                </a:r>
                <a:r>
                  <a:rPr lang="en-CA" altLang="zh-CN" sz="2200" dirty="0" err="1" smtClean="0"/>
                  <a:t>codewords</a:t>
                </a:r>
                <a:r>
                  <a:rPr lang="en-CA" altLang="zh-CN" sz="2200" dirty="0" smtClean="0"/>
                  <a:t> in each sub-codebook, thus, </a:t>
                </a:r>
                <a:r>
                  <a:rPr lang="en-US" altLang="zh-CN" sz="2200" i="1" dirty="0" smtClean="0"/>
                  <a:t>C</a:t>
                </a:r>
                <a:r>
                  <a:rPr lang="en-US" altLang="zh-CN" sz="2200" i="1" baseline="-25000" dirty="0" smtClean="0"/>
                  <a:t>0 </a:t>
                </a:r>
                <a:r>
                  <a:rPr lang="en-US" altLang="zh-CN" sz="2200" dirty="0" smtClean="0"/>
                  <a:t>to</a:t>
                </a:r>
                <a:r>
                  <a:rPr lang="en-US" altLang="zh-CN" sz="2200" i="1" dirty="0" smtClean="0"/>
                  <a:t> C</a:t>
                </a:r>
                <a:r>
                  <a:rPr lang="en-US" altLang="zh-CN" sz="2200" i="1" baseline="-25000" dirty="0" smtClean="0"/>
                  <a:t>3 </a:t>
                </a:r>
                <a:r>
                  <a:rPr lang="en-US" altLang="zh-CN" sz="2200" dirty="0" smtClean="0"/>
                  <a:t>are obtained as follows according to the method in slide 6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sz="22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CA" altLang="zh-CN" sz="22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CA" altLang="zh-CN" sz="2200" b="1" i="1" smtClean="0">
                        <a:latin typeface="Cambria Math" panose="02040503050406030204" pitchFamily="18" charset="0"/>
                      </a:rPr>
                      <m:t>={ −</m:t>
                    </m:r>
                    <m:r>
                      <a:rPr lang="en-CA" altLang="zh-CN" sz="22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CA" altLang="zh-CN" sz="22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CA" altLang="zh-CN" sz="2200" b="1" i="1" smtClean="0">
                        <a:latin typeface="Cambria Math" panose="02040503050406030204" pitchFamily="18" charset="0"/>
                      </a:rPr>
                      <m:t>𝟏𝟑𝟓𝟒𝟓𝟔𝟕𝟑𝟏</m:t>
                    </m:r>
                    <m:r>
                      <a:rPr lang="en-CA" altLang="zh-CN" sz="2200" b="1" i="1" smtClean="0">
                        <a:latin typeface="Cambria Math" panose="02040503050406030204" pitchFamily="18" charset="0"/>
                      </a:rPr>
                      <m:t>, −</m:t>
                    </m:r>
                    <m:r>
                      <a:rPr lang="en-CA" altLang="zh-CN" sz="22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CA" altLang="zh-CN" sz="22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CA" altLang="zh-CN" sz="2200" b="1" i="1" smtClean="0">
                        <a:latin typeface="Cambria Math" panose="02040503050406030204" pitchFamily="18" charset="0"/>
                      </a:rPr>
                      <m:t>𝟎𝟖𝟔𝟑𝟔𝟗𝟑𝟒𝟔</m:t>
                    </m:r>
                    <m:r>
                      <a:rPr lang="en-CA" altLang="zh-CN" sz="2200" b="1" i="1" smtClean="0">
                        <a:latin typeface="Cambria Math" panose="02040503050406030204" pitchFamily="18" charset="0"/>
                      </a:rPr>
                      <m:t>, ………………………………. , </m:t>
                    </m:r>
                  </m:oMath>
                </a14:m>
                <a:endParaRPr lang="en-CA" altLang="zh-CN" sz="2200" b="1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CA" altLang="zh-CN" sz="2200" b="1" i="1" smtClean="0">
                        <a:latin typeface="Cambria Math" panose="02040503050406030204" pitchFamily="18" charset="0"/>
                      </a:rPr>
                      <m:t>                                                                                   </m:t>
                    </m:r>
                    <m:r>
                      <a:rPr lang="en-CA" altLang="zh-CN" sz="22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CA" altLang="zh-CN" sz="22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CA" altLang="zh-CN" sz="2200" b="1" i="1" smtClean="0">
                        <a:latin typeface="Cambria Math" panose="02040503050406030204" pitchFamily="18" charset="0"/>
                      </a:rPr>
                      <m:t>𝟎𝟒𝟗𝟓𝟓𝟑𝟕𝟕𝟗</m:t>
                    </m:r>
                  </m:oMath>
                </a14:m>
                <a:r>
                  <a:rPr lang="en-US" altLang="zh-CN" sz="2200" dirty="0" smtClean="0"/>
                  <a:t>, 3.098641164}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sz="2200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CA" altLang="zh-CN" sz="2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CA" altLang="zh-CN" sz="2200" i="1">
                        <a:latin typeface="Cambria Math" panose="02040503050406030204" pitchFamily="18" charset="0"/>
                      </a:rPr>
                      <m:t>={ −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CA" altLang="zh-CN" sz="2200" b="1" i="1" smtClean="0">
                        <a:latin typeface="Cambria Math" panose="02040503050406030204" pitchFamily="18" charset="0"/>
                      </a:rPr>
                      <m:t>𝟐𝟑𝟏𝟖𝟒𝟖𝟖𝟓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, −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CA" altLang="zh-CN" sz="2200" b="1" i="1" smtClean="0">
                        <a:latin typeface="Cambria Math" panose="02040503050406030204" pitchFamily="18" charset="0"/>
                      </a:rPr>
                      <m:t>𝟕𝟒𝟎𝟗𝟕𝟓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, …</m:t>
                    </m:r>
                    <m:r>
                      <a:rPr lang="en-CA" altLang="zh-CN" sz="2200" b="1" i="1" smtClean="0">
                        <a:latin typeface="Cambria Math" panose="02040503050406030204" pitchFamily="18" charset="0"/>
                      </a:rPr>
                      <m:t>………………………………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.. , </m:t>
                    </m:r>
                  </m:oMath>
                </a14:m>
                <a:endParaRPr lang="en-CA" altLang="zh-CN" sz="22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CA" altLang="zh-CN" sz="2200" i="1">
                        <a:latin typeface="Cambria Math" panose="02040503050406030204" pitchFamily="18" charset="0"/>
                      </a:rPr>
                      <m:t>                        </m:t>
                    </m:r>
                    <m:r>
                      <a:rPr lang="en-CA" altLang="zh-CN" sz="2200" b="1" i="1" smtClean="0">
                        <a:latin typeface="Cambria Math" panose="02040503050406030204" pitchFamily="18" charset="0"/>
                      </a:rPr>
                      <m:t>                                                              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CA" altLang="zh-CN" sz="2200" b="1" i="1" smtClean="0">
                        <a:latin typeface="Cambria Math" panose="02040503050406030204" pitchFamily="18" charset="0"/>
                      </a:rPr>
                      <m:t>𝟔𝟏𝟖𝟐𝟓𝟔𝟐𝟓</m:t>
                    </m:r>
                  </m:oMath>
                </a14:m>
                <a:r>
                  <a:rPr lang="en-US" altLang="zh-CN" sz="2200" dirty="0"/>
                  <a:t>, </a:t>
                </a:r>
                <a:r>
                  <a:rPr lang="en-US" altLang="zh-CN" sz="2200" dirty="0" smtClean="0"/>
                  <a:t>3.11091301}</a:t>
                </a:r>
                <a:endParaRPr lang="en-US" altLang="zh-CN" sz="22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sz="2200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CA" altLang="zh-CN" sz="2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CA" altLang="zh-CN" sz="2200" i="1">
                        <a:latin typeface="Cambria Math" panose="02040503050406030204" pitchFamily="18" charset="0"/>
                      </a:rPr>
                      <m:t>={ −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CA" altLang="zh-CN" sz="2200" b="1" i="1" smtClean="0">
                        <a:latin typeface="Cambria Math" panose="02040503050406030204" pitchFamily="18" charset="0"/>
                      </a:rPr>
                      <m:t>𝟏𝟎𝟗𝟏𝟑𝟎𝟑𝟗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, −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CA" altLang="zh-CN" sz="2200" b="1" i="1" smtClean="0">
                        <a:latin typeface="Cambria Math" panose="02040503050406030204" pitchFamily="18" charset="0"/>
                      </a:rPr>
                      <m:t>𝟔𝟏𝟖𝟐𝟓𝟔𝟓𝟒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, ……</m:t>
                    </m:r>
                    <m:r>
                      <a:rPr lang="en-CA" altLang="zh-CN" sz="2200" b="1" i="1" smtClean="0">
                        <a:latin typeface="Cambria Math" panose="02040503050406030204" pitchFamily="18" charset="0"/>
                      </a:rPr>
                      <m:t>………………………..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. , </m:t>
                    </m:r>
                  </m:oMath>
                </a14:m>
                <a:endParaRPr lang="en-CA" altLang="zh-CN" sz="22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CA" altLang="zh-CN" sz="2200" i="1">
                        <a:latin typeface="Cambria Math" panose="02040503050406030204" pitchFamily="18" charset="0"/>
                      </a:rPr>
                      <m:t>                        </m:t>
                    </m:r>
                    <m:r>
                      <a:rPr lang="en-CA" altLang="zh-CN" sz="2200" b="1" i="1" smtClean="0">
                        <a:latin typeface="Cambria Math" panose="02040503050406030204" pitchFamily="18" charset="0"/>
                      </a:rPr>
                      <m:t>                                                             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CA" altLang="zh-CN" sz="2200" b="1" i="1" smtClean="0">
                        <a:latin typeface="Cambria Math" panose="02040503050406030204" pitchFamily="18" charset="0"/>
                      </a:rPr>
                      <m:t>𝟕𝟒𝟎𝟗𝟕𝟒𝟕𝟏</m:t>
                    </m:r>
                  </m:oMath>
                </a14:m>
                <a:r>
                  <a:rPr lang="en-US" altLang="zh-CN" sz="2200" dirty="0"/>
                  <a:t>, </a:t>
                </a:r>
                <a:r>
                  <a:rPr lang="en-US" altLang="zh-CN" sz="2200" dirty="0" smtClean="0"/>
                  <a:t>3.123184856}</a:t>
                </a:r>
                <a:endParaRPr lang="en-US" altLang="zh-CN" sz="22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sz="2200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CA" altLang="zh-CN" sz="22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  <m:r>
                      <a:rPr lang="en-CA" altLang="zh-CN" sz="2200" i="1">
                        <a:latin typeface="Cambria Math" panose="02040503050406030204" pitchFamily="18" charset="0"/>
                      </a:rPr>
                      <m:t>={ −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CA" altLang="zh-CN" sz="2200" b="1" i="1" smtClean="0">
                        <a:latin typeface="Cambria Math" panose="02040503050406030204" pitchFamily="18" charset="0"/>
                      </a:rPr>
                      <m:t>𝟎𝟗𝟖𝟔𝟒𝟏𝟏𝟗𝟑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, −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CA" altLang="zh-CN" sz="2200" b="1" i="1" smtClean="0">
                        <a:latin typeface="Cambria Math" panose="02040503050406030204" pitchFamily="18" charset="0"/>
                      </a:rPr>
                      <m:t>𝟒𝟗𝟓𝟓𝟑𝟖𝟎𝟖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, ….. </m:t>
                    </m:r>
                    <m:r>
                      <a:rPr lang="en-CA" altLang="zh-CN" sz="2200" b="1" i="1" smtClean="0">
                        <a:latin typeface="Cambria Math" panose="02040503050406030204" pitchFamily="18" charset="0"/>
                      </a:rPr>
                      <m:t>………………………….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endParaRPr lang="en-CA" altLang="zh-CN" sz="22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CA" altLang="zh-CN" sz="2200" i="1">
                        <a:latin typeface="Cambria Math" panose="02040503050406030204" pitchFamily="18" charset="0"/>
                      </a:rPr>
                      <m:t>                        </m:t>
                    </m:r>
                    <m:r>
                      <a:rPr lang="en-CA" altLang="zh-CN" sz="2200" b="1" i="1" smtClean="0">
                        <a:latin typeface="Cambria Math" panose="02040503050406030204" pitchFamily="18" charset="0"/>
                      </a:rPr>
                      <m:t>                                                             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CA" altLang="zh-CN" sz="2200" b="1" i="1" smtClean="0">
                        <a:latin typeface="Cambria Math" panose="02040503050406030204" pitchFamily="18" charset="0"/>
                      </a:rPr>
                      <m:t>𝟖𝟔𝟑𝟔𝟗𝟑𝟏𝟕</m:t>
                    </m:r>
                  </m:oMath>
                </a14:m>
                <a:r>
                  <a:rPr lang="en-US" altLang="zh-CN" sz="2200" dirty="0"/>
                  <a:t>, </a:t>
                </a:r>
                <a:r>
                  <a:rPr lang="en-US" altLang="zh-CN" sz="2200" dirty="0" smtClean="0"/>
                  <a:t>3.135456702}</a:t>
                </a:r>
              </a:p>
              <a:p>
                <a:r>
                  <a:rPr lang="en-CA" altLang="zh-CN" sz="2200" dirty="0" smtClean="0"/>
                  <a:t>The </a:t>
                </a:r>
                <a:r>
                  <a:rPr lang="en-CA" altLang="zh-CN" sz="2200" i="1" dirty="0" smtClean="0"/>
                  <a:t>L</a:t>
                </a:r>
                <a:r>
                  <a:rPr lang="en-CA" altLang="zh-CN" sz="2200" i="1" baseline="-25000" dirty="0" smtClean="0"/>
                  <a:t>b</a:t>
                </a:r>
                <a:r>
                  <a:rPr lang="en-CA" altLang="zh-CN" sz="2200" dirty="0" smtClean="0"/>
                  <a:t> and </a:t>
                </a:r>
                <a:r>
                  <a:rPr lang="en-CA" altLang="zh-CN" sz="2200" i="1" dirty="0" smtClean="0"/>
                  <a:t>U</a:t>
                </a:r>
                <a:r>
                  <a:rPr lang="en-CA" altLang="zh-CN" sz="2200" i="1" baseline="-25000" dirty="0" smtClean="0"/>
                  <a:t>b</a:t>
                </a:r>
                <a:r>
                  <a:rPr lang="en-CA" altLang="zh-CN" sz="2200" i="1" dirty="0" smtClean="0"/>
                  <a:t> </a:t>
                </a:r>
                <a:r>
                  <a:rPr lang="en-CA" altLang="zh-CN" sz="2200" dirty="0" smtClean="0"/>
                  <a:t>in the previous slide corresponds to </a:t>
                </a:r>
                <a14:m>
                  <m:oMath xmlns:m="http://schemas.openxmlformats.org/officeDocument/2006/math">
                    <m:r>
                      <a:rPr lang="en-CA" altLang="zh-CN" sz="2200" b="1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zh-CN" altLang="en-US" sz="2200" i="1">
                        <a:latin typeface="Cambria Math" panose="02040503050406030204" pitchFamily="18" charset="0"/>
                      </a:rPr>
                      <m:t>𝝅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CA" altLang="zh-CN" sz="2200">
                        <a:latin typeface="Cambria Math" panose="02040503050406030204" pitchFamily="18" charset="0"/>
                      </a:rPr>
                      <m:t>𝐚𝐧𝐝</m:t>
                    </m:r>
                    <m:r>
                      <a:rPr lang="en-CA" altLang="zh-CN" sz="2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zh-CN" altLang="en-CA" sz="2200" i="1">
                        <a:latin typeface="Cambria Math" panose="02040503050406030204" pitchFamily="18" charset="0"/>
                      </a:rPr>
                      <m:t>𝝅</m:t>
                    </m:r>
                  </m:oMath>
                </a14:m>
                <a:r>
                  <a:rPr lang="en-US" altLang="zh-CN" sz="2200" dirty="0"/>
                  <a:t> </a:t>
                </a:r>
                <a:r>
                  <a:rPr lang="en-US" altLang="zh-CN" sz="2200" dirty="0" smtClean="0"/>
                  <a:t>, respectively, and</a:t>
                </a:r>
                <a14:m>
                  <m:oMath xmlns:m="http://schemas.openxmlformats.org/officeDocument/2006/math">
                    <m:r>
                      <a:rPr lang="en-CA" altLang="zh-CN" sz="22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CN" altLang="en-CA" sz="2200" i="1">
                        <a:latin typeface="Cambria Math" panose="02040503050406030204" pitchFamily="18" charset="0"/>
                      </a:rPr>
                      <m:t>𝝅</m:t>
                    </m:r>
                  </m:oMath>
                </a14:m>
                <a:r>
                  <a:rPr lang="en-US" altLang="zh-CN" sz="2200" dirty="0"/>
                  <a:t> is 3.14159265359</a:t>
                </a:r>
                <a:endParaRPr lang="en-US" altLang="zh-CN" sz="2200" i="1" dirty="0"/>
              </a:p>
              <a:p>
                <a:pPr marL="0" indent="0">
                  <a:buNone/>
                </a:pPr>
                <a:endParaRPr lang="en-US" altLang="zh-CN" sz="2000" dirty="0"/>
              </a:p>
              <a:p>
                <a:pPr marL="0" indent="0">
                  <a:buNone/>
                </a:pPr>
                <a:endParaRPr lang="en-US" altLang="zh-CN" sz="2000" dirty="0" smtClean="0"/>
              </a:p>
            </p:txBody>
          </p:sp>
        </mc:Choice>
        <mc:Fallback xmlns="">
          <p:sp>
            <p:nvSpPr>
              <p:cNvPr id="107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846" y="718335"/>
                <a:ext cx="8956754" cy="5682465"/>
              </a:xfrm>
              <a:blipFill rotWithShape="0">
                <a:blip r:embed="rId2"/>
                <a:stretch>
                  <a:fillRect l="-885" t="-644" r="-8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1093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2440" y="640829"/>
                <a:ext cx="5947998" cy="5789613"/>
              </a:xfrm>
            </p:spPr>
            <p:txBody>
              <a:bodyPr/>
              <a:lstStyle/>
              <a:p>
                <a:r>
                  <a:rPr lang="en-CA" altLang="zh-CN" dirty="0" smtClean="0"/>
                  <a:t>The subscript </a:t>
                </a:r>
                <a:r>
                  <a:rPr lang="en-CA" altLang="zh-CN" i="1" dirty="0" smtClean="0"/>
                  <a:t>i</a:t>
                </a:r>
                <a:r>
                  <a:rPr lang="en-CA" altLang="zh-CN" dirty="0" smtClean="0"/>
                  <a:t> in </a:t>
                </a:r>
                <a:r>
                  <a:rPr lang="en-US" altLang="zh-CN" i="1" dirty="0" smtClean="0"/>
                  <a:t>C</a:t>
                </a:r>
                <a:r>
                  <a:rPr lang="en-US" altLang="zh-CN" i="1" baseline="-25000" dirty="0" smtClean="0"/>
                  <a:t>i </a:t>
                </a:r>
                <a:r>
                  <a:rPr lang="en-US" altLang="zh-CN" dirty="0" smtClean="0"/>
                  <a:t>corresponds to</a:t>
                </a:r>
                <a:r>
                  <a:rPr lang="en-US" altLang="zh-CN" i="1" dirty="0" smtClean="0"/>
                  <a:t> </a:t>
                </a:r>
                <a:r>
                  <a:rPr lang="en-US" altLang="zh-CN" dirty="0" smtClean="0"/>
                  <a:t>the output bits in a state transition, and the 00 is paired with 11 and 01 is paired with 10 in the outgoing branches from a state as we see from the figure beside</a:t>
                </a:r>
              </a:p>
              <a:p>
                <a:r>
                  <a:rPr lang="en-CA" altLang="zh-CN" dirty="0" smtClean="0"/>
                  <a:t>In order to make the distances among sub-codebooks maximally equal,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𝐰𝐞</m:t>
                        </m:r>
                        <m:r>
                          <a:rPr lang="en-CA" altLang="zh-CN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CA" altLang="zh-CN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𝐥𝐞𝐭</m:t>
                        </m:r>
                        <m:r>
                          <a:rPr lang="en-CA" altLang="zh-CN" b="1" i="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CA" altLang="zh-CN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CA" altLang="zh-CN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zh-CN" altLang="en-US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CA" altLang="zh-CN" dirty="0" smtClean="0">
                    <a:solidFill>
                      <a:srgbClr val="0000FF"/>
                    </a:solidFill>
                  </a:rPr>
                  <a:t>correspond to the output bit 00,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CA" altLang="zh-CN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zh-CN" altLang="en-US" dirty="0">
                    <a:solidFill>
                      <a:srgbClr val="0000FF"/>
                    </a:solidFill>
                  </a:rPr>
                  <a:t> </a:t>
                </a:r>
                <a:r>
                  <a:rPr lang="en-CA" altLang="zh-CN" dirty="0" smtClean="0">
                    <a:solidFill>
                      <a:srgbClr val="0000FF"/>
                    </a:solidFill>
                  </a:rPr>
                  <a:t>correspond </a:t>
                </a:r>
                <a:r>
                  <a:rPr lang="en-CA" altLang="zh-CN" dirty="0">
                    <a:solidFill>
                      <a:srgbClr val="0000FF"/>
                    </a:solidFill>
                  </a:rPr>
                  <a:t>to </a:t>
                </a:r>
                <a:r>
                  <a:rPr lang="en-CA" altLang="zh-CN" dirty="0" smtClean="0">
                    <a:solidFill>
                      <a:srgbClr val="0000FF"/>
                    </a:solidFill>
                  </a:rPr>
                  <a:t>01,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CA" altLang="zh-CN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zh-CN" altLang="en-US" dirty="0">
                    <a:solidFill>
                      <a:srgbClr val="0000FF"/>
                    </a:solidFill>
                  </a:rPr>
                  <a:t> </a:t>
                </a:r>
                <a:r>
                  <a:rPr lang="en-CA" altLang="zh-CN" dirty="0" smtClean="0">
                    <a:solidFill>
                      <a:srgbClr val="0000FF"/>
                    </a:solidFill>
                  </a:rPr>
                  <a:t>correspond </a:t>
                </a:r>
                <a:r>
                  <a:rPr lang="en-CA" altLang="zh-CN" dirty="0">
                    <a:solidFill>
                      <a:srgbClr val="0000FF"/>
                    </a:solidFill>
                  </a:rPr>
                  <a:t>to </a:t>
                </a:r>
                <a:r>
                  <a:rPr lang="en-CA" altLang="zh-CN" dirty="0" smtClean="0">
                    <a:solidFill>
                      <a:srgbClr val="0000FF"/>
                    </a:solidFill>
                  </a:rPr>
                  <a:t>11,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CA" altLang="zh-CN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zh-CN" altLang="en-US" dirty="0">
                    <a:solidFill>
                      <a:srgbClr val="0000FF"/>
                    </a:solidFill>
                  </a:rPr>
                  <a:t> </a:t>
                </a:r>
                <a:r>
                  <a:rPr lang="en-CA" altLang="zh-CN" dirty="0" smtClean="0">
                    <a:solidFill>
                      <a:srgbClr val="0000FF"/>
                    </a:solidFill>
                  </a:rPr>
                  <a:t>correspond </a:t>
                </a:r>
                <a:r>
                  <a:rPr lang="en-CA" altLang="zh-CN" dirty="0">
                    <a:solidFill>
                      <a:srgbClr val="0000FF"/>
                    </a:solidFill>
                  </a:rPr>
                  <a:t>to </a:t>
                </a:r>
                <a:r>
                  <a:rPr lang="en-CA" altLang="zh-CN" dirty="0" smtClean="0">
                    <a:solidFill>
                      <a:srgbClr val="0000FF"/>
                    </a:solidFill>
                  </a:rPr>
                  <a:t>10</a:t>
                </a:r>
              </a:p>
              <a:p>
                <a:endParaRPr lang="en-CA" altLang="zh-CN" dirty="0" smtClean="0"/>
              </a:p>
              <a:p>
                <a:r>
                  <a:rPr lang="en-CA" altLang="zh-CN" dirty="0" smtClean="0"/>
                  <a:t>Therefore, each outgoing branch from a state has a corresponding output and thus has a corresponding sub-codebook</a:t>
                </a:r>
                <a:endParaRPr lang="zh-CN" altLang="en-US" dirty="0"/>
              </a:p>
              <a:p>
                <a:endParaRPr lang="zh-CN" altLang="en-US" sz="2000" dirty="0"/>
              </a:p>
              <a:p>
                <a:endParaRPr lang="zh-CN" altLang="en-US" sz="2000" dirty="0"/>
              </a:p>
              <a:p>
                <a:endParaRPr lang="zh-CN" alt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2440" y="640829"/>
                <a:ext cx="5947998" cy="5789613"/>
              </a:xfrm>
              <a:blipFill rotWithShape="0">
                <a:blip r:embed="rId2"/>
                <a:stretch>
                  <a:fillRect l="-1332" t="-842" r="-153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2021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grpSp>
        <p:nvGrpSpPr>
          <p:cNvPr id="7" name="Group 6"/>
          <p:cNvGrpSpPr/>
          <p:nvPr/>
        </p:nvGrpSpPr>
        <p:grpSpPr>
          <a:xfrm>
            <a:off x="6226175" y="629894"/>
            <a:ext cx="2689225" cy="5691136"/>
            <a:chOff x="5508625" y="629894"/>
            <a:chExt cx="2689225" cy="5691136"/>
          </a:xfrm>
        </p:grpSpPr>
        <p:sp>
          <p:nvSpPr>
            <p:cNvPr id="8" name="Oval 187"/>
            <p:cNvSpPr>
              <a:spLocks noChangeArrowheads="1"/>
            </p:cNvSpPr>
            <p:nvPr/>
          </p:nvSpPr>
          <p:spPr bwMode="auto">
            <a:xfrm>
              <a:off x="5592763" y="5861571"/>
              <a:ext cx="225425" cy="193380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</a:rPr>
                <a:t>1</a:t>
              </a:r>
            </a:p>
          </p:txBody>
        </p:sp>
        <p:sp>
          <p:nvSpPr>
            <p:cNvPr id="9" name="Oval 188"/>
            <p:cNvSpPr>
              <a:spLocks noChangeArrowheads="1"/>
            </p:cNvSpPr>
            <p:nvPr/>
          </p:nvSpPr>
          <p:spPr bwMode="auto">
            <a:xfrm>
              <a:off x="5592763" y="6120380"/>
              <a:ext cx="225425" cy="193380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</a:rPr>
                <a:t>0</a:t>
              </a:r>
            </a:p>
          </p:txBody>
        </p:sp>
        <p:sp>
          <p:nvSpPr>
            <p:cNvPr id="10" name="Oval 189"/>
            <p:cNvSpPr>
              <a:spLocks noChangeArrowheads="1"/>
            </p:cNvSpPr>
            <p:nvPr/>
          </p:nvSpPr>
          <p:spPr bwMode="auto">
            <a:xfrm>
              <a:off x="5583238" y="5125856"/>
              <a:ext cx="227012" cy="193380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11" name="Oval 190"/>
            <p:cNvSpPr>
              <a:spLocks noChangeArrowheads="1"/>
            </p:cNvSpPr>
            <p:nvPr/>
          </p:nvSpPr>
          <p:spPr bwMode="auto">
            <a:xfrm>
              <a:off x="5583238" y="5384665"/>
              <a:ext cx="227012" cy="194834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12" name="TextBox 42"/>
            <p:cNvSpPr txBox="1">
              <a:spLocks noChangeArrowheads="1"/>
            </p:cNvSpPr>
            <p:nvPr/>
          </p:nvSpPr>
          <p:spPr bwMode="auto">
            <a:xfrm>
              <a:off x="5534025" y="5349769"/>
              <a:ext cx="298450" cy="2529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</a:rPr>
                <a:t> 3</a:t>
              </a:r>
            </a:p>
          </p:txBody>
        </p:sp>
        <p:sp>
          <p:nvSpPr>
            <p:cNvPr id="13" name="TextBox 43"/>
            <p:cNvSpPr txBox="1">
              <a:spLocks noChangeArrowheads="1"/>
            </p:cNvSpPr>
            <p:nvPr/>
          </p:nvSpPr>
          <p:spPr bwMode="auto">
            <a:xfrm>
              <a:off x="5526088" y="5090960"/>
              <a:ext cx="298450" cy="2529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</a:rPr>
                <a:t> 4</a:t>
              </a:r>
            </a:p>
          </p:txBody>
        </p:sp>
        <p:sp>
          <p:nvSpPr>
            <p:cNvPr id="14" name="Oval 193"/>
            <p:cNvSpPr>
              <a:spLocks noChangeArrowheads="1"/>
            </p:cNvSpPr>
            <p:nvPr/>
          </p:nvSpPr>
          <p:spPr bwMode="auto">
            <a:xfrm>
              <a:off x="5592763" y="5631842"/>
              <a:ext cx="225425" cy="194834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15" name="Oval 194"/>
            <p:cNvSpPr>
              <a:spLocks noChangeArrowheads="1"/>
            </p:cNvSpPr>
            <p:nvPr/>
          </p:nvSpPr>
          <p:spPr bwMode="auto">
            <a:xfrm>
              <a:off x="5583238" y="4865593"/>
              <a:ext cx="227012" cy="194834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16" name="TextBox 46"/>
            <p:cNvSpPr txBox="1">
              <a:spLocks noChangeArrowheads="1"/>
            </p:cNvSpPr>
            <p:nvPr/>
          </p:nvSpPr>
          <p:spPr bwMode="auto">
            <a:xfrm>
              <a:off x="5530850" y="4832151"/>
              <a:ext cx="298450" cy="2529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</a:rPr>
                <a:t> 5</a:t>
              </a:r>
            </a:p>
          </p:txBody>
        </p:sp>
        <p:sp>
          <p:nvSpPr>
            <p:cNvPr id="17" name="TextBox 47"/>
            <p:cNvSpPr txBox="1">
              <a:spLocks noChangeArrowheads="1"/>
            </p:cNvSpPr>
            <p:nvPr/>
          </p:nvSpPr>
          <p:spPr bwMode="auto">
            <a:xfrm>
              <a:off x="5534025" y="5596946"/>
              <a:ext cx="298450" cy="254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</a:rPr>
                <a:t> 2</a:t>
              </a:r>
            </a:p>
          </p:txBody>
        </p:sp>
        <p:sp>
          <p:nvSpPr>
            <p:cNvPr id="18" name="TextBox 48"/>
            <p:cNvSpPr txBox="1">
              <a:spLocks noChangeArrowheads="1"/>
            </p:cNvSpPr>
            <p:nvPr/>
          </p:nvSpPr>
          <p:spPr bwMode="auto">
            <a:xfrm rot="5400000">
              <a:off x="4667947" y="2557107"/>
              <a:ext cx="212427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</a:rPr>
                <a:t>………………………..………..</a:t>
              </a:r>
            </a:p>
          </p:txBody>
        </p:sp>
        <p:sp>
          <p:nvSpPr>
            <p:cNvPr id="19" name="Oval 198"/>
            <p:cNvSpPr>
              <a:spLocks noChangeArrowheads="1"/>
            </p:cNvSpPr>
            <p:nvPr/>
          </p:nvSpPr>
          <p:spPr bwMode="auto">
            <a:xfrm>
              <a:off x="5583238" y="4593698"/>
              <a:ext cx="227012" cy="193380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20" name="TextBox 50"/>
            <p:cNvSpPr txBox="1">
              <a:spLocks noChangeArrowheads="1"/>
            </p:cNvSpPr>
            <p:nvPr/>
          </p:nvSpPr>
          <p:spPr bwMode="auto">
            <a:xfrm>
              <a:off x="5530850" y="4550079"/>
              <a:ext cx="298450" cy="254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</a:rPr>
                <a:t> 6</a:t>
              </a:r>
            </a:p>
          </p:txBody>
        </p:sp>
        <p:sp>
          <p:nvSpPr>
            <p:cNvPr id="21" name="Oval 200"/>
            <p:cNvSpPr>
              <a:spLocks noChangeArrowheads="1"/>
            </p:cNvSpPr>
            <p:nvPr/>
          </p:nvSpPr>
          <p:spPr bwMode="auto">
            <a:xfrm>
              <a:off x="5583238" y="4333435"/>
              <a:ext cx="227012" cy="194834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22" name="TextBox 52"/>
            <p:cNvSpPr txBox="1">
              <a:spLocks noChangeArrowheads="1"/>
            </p:cNvSpPr>
            <p:nvPr/>
          </p:nvSpPr>
          <p:spPr bwMode="auto">
            <a:xfrm>
              <a:off x="5530850" y="4284000"/>
              <a:ext cx="298450" cy="2529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</a:rPr>
                <a:t> 7</a:t>
              </a:r>
            </a:p>
          </p:txBody>
        </p:sp>
        <p:sp>
          <p:nvSpPr>
            <p:cNvPr id="23" name="Oval 214"/>
            <p:cNvSpPr>
              <a:spLocks noChangeArrowheads="1"/>
            </p:cNvSpPr>
            <p:nvPr/>
          </p:nvSpPr>
          <p:spPr bwMode="auto">
            <a:xfrm>
              <a:off x="5584825" y="997998"/>
              <a:ext cx="225425" cy="194834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24" name="TextBox 68"/>
            <p:cNvSpPr txBox="1">
              <a:spLocks noChangeArrowheads="1"/>
            </p:cNvSpPr>
            <p:nvPr/>
          </p:nvSpPr>
          <p:spPr bwMode="auto">
            <a:xfrm>
              <a:off x="5508625" y="983458"/>
              <a:ext cx="341313" cy="254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</a:rPr>
                <a:t>62</a:t>
              </a:r>
            </a:p>
          </p:txBody>
        </p:sp>
        <p:sp>
          <p:nvSpPr>
            <p:cNvPr id="25" name="Oval 216"/>
            <p:cNvSpPr>
              <a:spLocks noChangeArrowheads="1"/>
            </p:cNvSpPr>
            <p:nvPr/>
          </p:nvSpPr>
          <p:spPr bwMode="auto">
            <a:xfrm>
              <a:off x="5584825" y="739189"/>
              <a:ext cx="225425" cy="193379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26" name="TextBox 70"/>
            <p:cNvSpPr txBox="1">
              <a:spLocks noChangeArrowheads="1"/>
            </p:cNvSpPr>
            <p:nvPr/>
          </p:nvSpPr>
          <p:spPr bwMode="auto">
            <a:xfrm>
              <a:off x="5508625" y="704294"/>
              <a:ext cx="341313" cy="254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</a:rPr>
                <a:t>63</a:t>
              </a:r>
            </a:p>
          </p:txBody>
        </p:sp>
        <p:cxnSp>
          <p:nvCxnSpPr>
            <p:cNvPr id="27" name="Straight Arrow Connector 181"/>
            <p:cNvCxnSpPr>
              <a:cxnSpLocks noChangeShapeType="1"/>
              <a:stCxn id="9" idx="6"/>
              <a:endCxn id="32" idx="2"/>
            </p:cNvCxnSpPr>
            <p:nvPr/>
          </p:nvCxnSpPr>
          <p:spPr bwMode="auto">
            <a:xfrm>
              <a:off x="5818188" y="6217798"/>
              <a:ext cx="2047875" cy="5816"/>
            </a:xfrm>
            <a:prstGeom prst="straightConnector1">
              <a:avLst/>
            </a:prstGeom>
            <a:noFill/>
            <a:ln w="9525" algn="ctr">
              <a:solidFill>
                <a:srgbClr val="2D2015"/>
              </a:solidFill>
              <a:round/>
              <a:headEnd/>
              <a:tailEnd type="arrow" w="med" len="med"/>
            </a:ln>
          </p:spPr>
        </p:cxnSp>
        <p:cxnSp>
          <p:nvCxnSpPr>
            <p:cNvPr id="28" name="Straight Arrow Connector 183"/>
            <p:cNvCxnSpPr>
              <a:cxnSpLocks noChangeShapeType="1"/>
              <a:stCxn id="9" idx="6"/>
              <a:endCxn id="31" idx="2"/>
            </p:cNvCxnSpPr>
            <p:nvPr/>
          </p:nvCxnSpPr>
          <p:spPr bwMode="auto">
            <a:xfrm flipV="1">
              <a:off x="5818188" y="5964805"/>
              <a:ext cx="2047875" cy="252993"/>
            </a:xfrm>
            <a:prstGeom prst="straightConnector1">
              <a:avLst/>
            </a:prstGeom>
            <a:noFill/>
            <a:ln w="9525" algn="ctr">
              <a:solidFill>
                <a:srgbClr val="2D2015"/>
              </a:solidFill>
              <a:round/>
              <a:headEnd/>
              <a:tailEnd type="arrow" w="med" len="med"/>
            </a:ln>
          </p:spPr>
        </p:cxnSp>
        <p:cxnSp>
          <p:nvCxnSpPr>
            <p:cNvPr id="29" name="Straight Arrow Connector 185"/>
            <p:cNvCxnSpPr>
              <a:cxnSpLocks noChangeShapeType="1"/>
              <a:stCxn id="8" idx="6"/>
              <a:endCxn id="37" idx="2"/>
            </p:cNvCxnSpPr>
            <p:nvPr/>
          </p:nvCxnSpPr>
          <p:spPr bwMode="auto">
            <a:xfrm flipV="1">
              <a:off x="5818188" y="5735075"/>
              <a:ext cx="2047875" cy="222459"/>
            </a:xfrm>
            <a:prstGeom prst="straightConnector1">
              <a:avLst/>
            </a:prstGeom>
            <a:noFill/>
            <a:ln w="9525" algn="ctr">
              <a:solidFill>
                <a:srgbClr val="2D2015"/>
              </a:solidFill>
              <a:round/>
              <a:headEnd/>
              <a:tailEnd type="arrow" w="med" len="med"/>
            </a:ln>
          </p:spPr>
        </p:cxnSp>
        <p:cxnSp>
          <p:nvCxnSpPr>
            <p:cNvPr id="30" name="Straight Arrow Connector 187"/>
            <p:cNvCxnSpPr>
              <a:cxnSpLocks noChangeShapeType="1"/>
              <a:stCxn id="8" idx="6"/>
              <a:endCxn id="35" idx="1"/>
            </p:cNvCxnSpPr>
            <p:nvPr/>
          </p:nvCxnSpPr>
          <p:spPr bwMode="auto">
            <a:xfrm flipV="1">
              <a:off x="5818188" y="5482082"/>
              <a:ext cx="1990725" cy="475452"/>
            </a:xfrm>
            <a:prstGeom prst="straightConnector1">
              <a:avLst/>
            </a:prstGeom>
            <a:noFill/>
            <a:ln w="9525" algn="ctr">
              <a:solidFill>
                <a:srgbClr val="2D2015"/>
              </a:solidFill>
              <a:round/>
              <a:headEnd/>
              <a:tailEnd type="arrow" w="med" len="med"/>
            </a:ln>
          </p:spPr>
        </p:cxnSp>
        <p:sp>
          <p:nvSpPr>
            <p:cNvPr id="31" name="Oval 187"/>
            <p:cNvSpPr>
              <a:spLocks noChangeArrowheads="1"/>
            </p:cNvSpPr>
            <p:nvPr/>
          </p:nvSpPr>
          <p:spPr bwMode="auto">
            <a:xfrm>
              <a:off x="7866063" y="5867387"/>
              <a:ext cx="227012" cy="193380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</a:rPr>
                <a:t>1</a:t>
              </a:r>
            </a:p>
          </p:txBody>
        </p:sp>
        <p:sp>
          <p:nvSpPr>
            <p:cNvPr id="32" name="Oval 188"/>
            <p:cNvSpPr>
              <a:spLocks noChangeArrowheads="1"/>
            </p:cNvSpPr>
            <p:nvPr/>
          </p:nvSpPr>
          <p:spPr bwMode="auto">
            <a:xfrm>
              <a:off x="7866063" y="6126196"/>
              <a:ext cx="227012" cy="194834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</a:rPr>
                <a:t>0</a:t>
              </a:r>
            </a:p>
          </p:txBody>
        </p:sp>
        <p:sp>
          <p:nvSpPr>
            <p:cNvPr id="33" name="Oval 189"/>
            <p:cNvSpPr>
              <a:spLocks noChangeArrowheads="1"/>
            </p:cNvSpPr>
            <p:nvPr/>
          </p:nvSpPr>
          <p:spPr bwMode="auto">
            <a:xfrm>
              <a:off x="7858125" y="5131672"/>
              <a:ext cx="225425" cy="194834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34" name="Oval 190"/>
            <p:cNvSpPr>
              <a:spLocks noChangeArrowheads="1"/>
            </p:cNvSpPr>
            <p:nvPr/>
          </p:nvSpPr>
          <p:spPr bwMode="auto">
            <a:xfrm>
              <a:off x="7858125" y="5390481"/>
              <a:ext cx="225425" cy="194834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35" name="TextBox 42"/>
            <p:cNvSpPr txBox="1">
              <a:spLocks noChangeArrowheads="1"/>
            </p:cNvSpPr>
            <p:nvPr/>
          </p:nvSpPr>
          <p:spPr bwMode="auto">
            <a:xfrm>
              <a:off x="7808913" y="5355585"/>
              <a:ext cx="298450" cy="2529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</a:rPr>
                <a:t> 3</a:t>
              </a:r>
            </a:p>
          </p:txBody>
        </p:sp>
        <p:sp>
          <p:nvSpPr>
            <p:cNvPr id="36" name="TextBox 43"/>
            <p:cNvSpPr txBox="1">
              <a:spLocks noChangeArrowheads="1"/>
            </p:cNvSpPr>
            <p:nvPr/>
          </p:nvSpPr>
          <p:spPr bwMode="auto">
            <a:xfrm>
              <a:off x="7799388" y="5096776"/>
              <a:ext cx="298450" cy="2529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</a:rPr>
                <a:t> 4</a:t>
              </a:r>
            </a:p>
          </p:txBody>
        </p:sp>
        <p:sp>
          <p:nvSpPr>
            <p:cNvPr id="37" name="Oval 193"/>
            <p:cNvSpPr>
              <a:spLocks noChangeArrowheads="1"/>
            </p:cNvSpPr>
            <p:nvPr/>
          </p:nvSpPr>
          <p:spPr bwMode="auto">
            <a:xfrm>
              <a:off x="7866063" y="5639112"/>
              <a:ext cx="225425" cy="193379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38" name="Oval 194"/>
            <p:cNvSpPr>
              <a:spLocks noChangeArrowheads="1"/>
            </p:cNvSpPr>
            <p:nvPr/>
          </p:nvSpPr>
          <p:spPr bwMode="auto">
            <a:xfrm>
              <a:off x="7858125" y="4871409"/>
              <a:ext cx="225425" cy="194834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39" name="TextBox 46"/>
            <p:cNvSpPr txBox="1">
              <a:spLocks noChangeArrowheads="1"/>
            </p:cNvSpPr>
            <p:nvPr/>
          </p:nvSpPr>
          <p:spPr bwMode="auto">
            <a:xfrm>
              <a:off x="7804150" y="4837967"/>
              <a:ext cx="298450" cy="2529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</a:rPr>
                <a:t> 5</a:t>
              </a:r>
            </a:p>
          </p:txBody>
        </p:sp>
        <p:sp>
          <p:nvSpPr>
            <p:cNvPr id="40" name="TextBox 47"/>
            <p:cNvSpPr txBox="1">
              <a:spLocks noChangeArrowheads="1"/>
            </p:cNvSpPr>
            <p:nvPr/>
          </p:nvSpPr>
          <p:spPr bwMode="auto">
            <a:xfrm>
              <a:off x="7808913" y="5604217"/>
              <a:ext cx="298450" cy="2529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</a:rPr>
                <a:t> 2</a:t>
              </a:r>
            </a:p>
          </p:txBody>
        </p:sp>
        <p:sp>
          <p:nvSpPr>
            <p:cNvPr id="41" name="TextBox 48"/>
            <p:cNvSpPr txBox="1">
              <a:spLocks noChangeArrowheads="1"/>
            </p:cNvSpPr>
            <p:nvPr/>
          </p:nvSpPr>
          <p:spPr bwMode="auto">
            <a:xfrm rot="5400000">
              <a:off x="7757072" y="1813461"/>
              <a:ext cx="513256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</a:rPr>
                <a:t>…….</a:t>
              </a:r>
            </a:p>
          </p:txBody>
        </p:sp>
        <p:sp>
          <p:nvSpPr>
            <p:cNvPr id="42" name="Oval 198"/>
            <p:cNvSpPr>
              <a:spLocks noChangeArrowheads="1"/>
            </p:cNvSpPr>
            <p:nvPr/>
          </p:nvSpPr>
          <p:spPr bwMode="auto">
            <a:xfrm>
              <a:off x="7858125" y="4599514"/>
              <a:ext cx="225425" cy="194834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43" name="TextBox 50"/>
            <p:cNvSpPr txBox="1">
              <a:spLocks noChangeArrowheads="1"/>
            </p:cNvSpPr>
            <p:nvPr/>
          </p:nvSpPr>
          <p:spPr bwMode="auto">
            <a:xfrm>
              <a:off x="7804150" y="4555894"/>
              <a:ext cx="298450" cy="254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</a:rPr>
                <a:t> 6</a:t>
              </a:r>
            </a:p>
          </p:txBody>
        </p:sp>
        <p:sp>
          <p:nvSpPr>
            <p:cNvPr id="44" name="Oval 200"/>
            <p:cNvSpPr>
              <a:spLocks noChangeArrowheads="1"/>
            </p:cNvSpPr>
            <p:nvPr/>
          </p:nvSpPr>
          <p:spPr bwMode="auto">
            <a:xfrm>
              <a:off x="7858125" y="4339251"/>
              <a:ext cx="225425" cy="194834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45" name="TextBox 52"/>
            <p:cNvSpPr txBox="1">
              <a:spLocks noChangeArrowheads="1"/>
            </p:cNvSpPr>
            <p:nvPr/>
          </p:nvSpPr>
          <p:spPr bwMode="auto">
            <a:xfrm>
              <a:off x="7804150" y="4289816"/>
              <a:ext cx="298450" cy="2529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</a:rPr>
                <a:t> 7</a:t>
              </a:r>
            </a:p>
          </p:txBody>
        </p:sp>
        <p:sp>
          <p:nvSpPr>
            <p:cNvPr id="46" name="Oval 202"/>
            <p:cNvSpPr>
              <a:spLocks noChangeArrowheads="1"/>
            </p:cNvSpPr>
            <p:nvPr/>
          </p:nvSpPr>
          <p:spPr bwMode="auto">
            <a:xfrm>
              <a:off x="7858125" y="4065903"/>
              <a:ext cx="225425" cy="194834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47" name="TextBox 54"/>
            <p:cNvSpPr txBox="1">
              <a:spLocks noChangeArrowheads="1"/>
            </p:cNvSpPr>
            <p:nvPr/>
          </p:nvSpPr>
          <p:spPr bwMode="auto">
            <a:xfrm>
              <a:off x="7804150" y="4016467"/>
              <a:ext cx="263525" cy="254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</a:rPr>
                <a:t>8</a:t>
              </a:r>
            </a:p>
          </p:txBody>
        </p:sp>
        <p:sp>
          <p:nvSpPr>
            <p:cNvPr id="48" name="Oval 204"/>
            <p:cNvSpPr>
              <a:spLocks noChangeArrowheads="1"/>
            </p:cNvSpPr>
            <p:nvPr/>
          </p:nvSpPr>
          <p:spPr bwMode="auto">
            <a:xfrm>
              <a:off x="7858125" y="3807094"/>
              <a:ext cx="225425" cy="193379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49" name="TextBox 56"/>
            <p:cNvSpPr txBox="1">
              <a:spLocks noChangeArrowheads="1"/>
            </p:cNvSpPr>
            <p:nvPr/>
          </p:nvSpPr>
          <p:spPr bwMode="auto">
            <a:xfrm>
              <a:off x="7804150" y="3756204"/>
              <a:ext cx="263525" cy="254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</a:rPr>
                <a:t>9</a:t>
              </a:r>
            </a:p>
          </p:txBody>
        </p:sp>
        <p:sp>
          <p:nvSpPr>
            <p:cNvPr id="50" name="Oval 206"/>
            <p:cNvSpPr>
              <a:spLocks noChangeArrowheads="1"/>
            </p:cNvSpPr>
            <p:nvPr/>
          </p:nvSpPr>
          <p:spPr bwMode="auto">
            <a:xfrm>
              <a:off x="7848600" y="3533745"/>
              <a:ext cx="227013" cy="194834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51" name="TextBox 59"/>
            <p:cNvSpPr txBox="1">
              <a:spLocks noChangeArrowheads="1"/>
            </p:cNvSpPr>
            <p:nvPr/>
          </p:nvSpPr>
          <p:spPr bwMode="auto">
            <a:xfrm>
              <a:off x="7796213" y="3503211"/>
              <a:ext cx="341312" cy="2529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</a:rPr>
                <a:t>10</a:t>
              </a:r>
            </a:p>
          </p:txBody>
        </p:sp>
        <p:sp>
          <p:nvSpPr>
            <p:cNvPr id="52" name="Oval 208"/>
            <p:cNvSpPr>
              <a:spLocks noChangeArrowheads="1"/>
            </p:cNvSpPr>
            <p:nvPr/>
          </p:nvSpPr>
          <p:spPr bwMode="auto">
            <a:xfrm>
              <a:off x="7848600" y="3273481"/>
              <a:ext cx="227013" cy="194834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53" name="TextBox 61"/>
            <p:cNvSpPr txBox="1">
              <a:spLocks noChangeArrowheads="1"/>
            </p:cNvSpPr>
            <p:nvPr/>
          </p:nvSpPr>
          <p:spPr bwMode="auto">
            <a:xfrm>
              <a:off x="7791450" y="3240040"/>
              <a:ext cx="341313" cy="2529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</a:rPr>
                <a:t>11</a:t>
              </a:r>
            </a:p>
          </p:txBody>
        </p:sp>
        <p:sp>
          <p:nvSpPr>
            <p:cNvPr id="54" name="Oval 210"/>
            <p:cNvSpPr>
              <a:spLocks noChangeArrowheads="1"/>
            </p:cNvSpPr>
            <p:nvPr/>
          </p:nvSpPr>
          <p:spPr bwMode="auto">
            <a:xfrm>
              <a:off x="7848600" y="3048114"/>
              <a:ext cx="227013" cy="193379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55" name="TextBox 63"/>
            <p:cNvSpPr txBox="1">
              <a:spLocks noChangeArrowheads="1"/>
            </p:cNvSpPr>
            <p:nvPr/>
          </p:nvSpPr>
          <p:spPr bwMode="auto">
            <a:xfrm>
              <a:off x="7796213" y="2997225"/>
              <a:ext cx="341312" cy="254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</a:rPr>
                <a:t>12</a:t>
              </a:r>
            </a:p>
          </p:txBody>
        </p:sp>
        <p:sp>
          <p:nvSpPr>
            <p:cNvPr id="56" name="Oval 212"/>
            <p:cNvSpPr>
              <a:spLocks noChangeArrowheads="1"/>
            </p:cNvSpPr>
            <p:nvPr/>
          </p:nvSpPr>
          <p:spPr bwMode="auto">
            <a:xfrm>
              <a:off x="7848600" y="2787851"/>
              <a:ext cx="227013" cy="194834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57" name="TextBox 65"/>
            <p:cNvSpPr txBox="1">
              <a:spLocks noChangeArrowheads="1"/>
            </p:cNvSpPr>
            <p:nvPr/>
          </p:nvSpPr>
          <p:spPr bwMode="auto">
            <a:xfrm>
              <a:off x="7796213" y="2738416"/>
              <a:ext cx="341312" cy="2529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</a:rPr>
                <a:t>13</a:t>
              </a:r>
            </a:p>
          </p:txBody>
        </p:sp>
        <p:sp>
          <p:nvSpPr>
            <p:cNvPr id="58" name="Oval 214"/>
            <p:cNvSpPr>
              <a:spLocks noChangeArrowheads="1"/>
            </p:cNvSpPr>
            <p:nvPr/>
          </p:nvSpPr>
          <p:spPr bwMode="auto">
            <a:xfrm>
              <a:off x="7840663" y="2523226"/>
              <a:ext cx="225425" cy="194834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59" name="TextBox 68"/>
            <p:cNvSpPr txBox="1">
              <a:spLocks noChangeArrowheads="1"/>
            </p:cNvSpPr>
            <p:nvPr/>
          </p:nvSpPr>
          <p:spPr bwMode="auto">
            <a:xfrm>
              <a:off x="7788275" y="2492693"/>
              <a:ext cx="341313" cy="2529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</a:rPr>
                <a:t>14</a:t>
              </a:r>
            </a:p>
          </p:txBody>
        </p:sp>
        <p:sp>
          <p:nvSpPr>
            <p:cNvPr id="60" name="Oval 216"/>
            <p:cNvSpPr>
              <a:spLocks noChangeArrowheads="1"/>
            </p:cNvSpPr>
            <p:nvPr/>
          </p:nvSpPr>
          <p:spPr bwMode="auto">
            <a:xfrm>
              <a:off x="7840663" y="2262964"/>
              <a:ext cx="225425" cy="194834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61" name="TextBox 70"/>
            <p:cNvSpPr txBox="1">
              <a:spLocks noChangeArrowheads="1"/>
            </p:cNvSpPr>
            <p:nvPr/>
          </p:nvSpPr>
          <p:spPr bwMode="auto">
            <a:xfrm>
              <a:off x="7781925" y="2229521"/>
              <a:ext cx="342900" cy="2529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</a:rPr>
                <a:t>15</a:t>
              </a:r>
            </a:p>
          </p:txBody>
        </p:sp>
        <p:sp>
          <p:nvSpPr>
            <p:cNvPr id="62" name="Oval 214"/>
            <p:cNvSpPr>
              <a:spLocks noChangeArrowheads="1"/>
            </p:cNvSpPr>
            <p:nvPr/>
          </p:nvSpPr>
          <p:spPr bwMode="auto">
            <a:xfrm>
              <a:off x="7858125" y="1005268"/>
              <a:ext cx="227013" cy="193380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63" name="TextBox 68"/>
            <p:cNvSpPr txBox="1">
              <a:spLocks noChangeArrowheads="1"/>
            </p:cNvSpPr>
            <p:nvPr/>
          </p:nvSpPr>
          <p:spPr bwMode="auto">
            <a:xfrm>
              <a:off x="7781925" y="989274"/>
              <a:ext cx="342900" cy="254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</a:rPr>
                <a:t>62</a:t>
              </a:r>
            </a:p>
          </p:txBody>
        </p:sp>
        <p:sp>
          <p:nvSpPr>
            <p:cNvPr id="64" name="Oval 216"/>
            <p:cNvSpPr>
              <a:spLocks noChangeArrowheads="1"/>
            </p:cNvSpPr>
            <p:nvPr/>
          </p:nvSpPr>
          <p:spPr bwMode="auto">
            <a:xfrm>
              <a:off x="7858125" y="745005"/>
              <a:ext cx="227013" cy="194834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65" name="TextBox 70"/>
            <p:cNvSpPr txBox="1">
              <a:spLocks noChangeArrowheads="1"/>
            </p:cNvSpPr>
            <p:nvPr/>
          </p:nvSpPr>
          <p:spPr bwMode="auto">
            <a:xfrm>
              <a:off x="7781925" y="710110"/>
              <a:ext cx="342900" cy="254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</a:rPr>
                <a:t>63</a:t>
              </a:r>
            </a:p>
          </p:txBody>
        </p:sp>
        <p:cxnSp>
          <p:nvCxnSpPr>
            <p:cNvPr id="66" name="Straight Arrow Connector 230"/>
            <p:cNvCxnSpPr>
              <a:cxnSpLocks noChangeShapeType="1"/>
              <a:stCxn id="17" idx="3"/>
              <a:endCxn id="36" idx="1"/>
            </p:cNvCxnSpPr>
            <p:nvPr/>
          </p:nvCxnSpPr>
          <p:spPr bwMode="auto">
            <a:xfrm flipV="1">
              <a:off x="5832475" y="5223273"/>
              <a:ext cx="1966913" cy="501624"/>
            </a:xfrm>
            <a:prstGeom prst="straightConnector1">
              <a:avLst/>
            </a:prstGeom>
            <a:noFill/>
            <a:ln w="9525" algn="ctr">
              <a:solidFill>
                <a:srgbClr val="2D2015"/>
              </a:solidFill>
              <a:round/>
              <a:headEnd/>
              <a:tailEnd type="arrow" w="med" len="med"/>
            </a:ln>
          </p:spPr>
        </p:cxnSp>
        <p:cxnSp>
          <p:nvCxnSpPr>
            <p:cNvPr id="67" name="Straight Arrow Connector 232"/>
            <p:cNvCxnSpPr>
              <a:cxnSpLocks noChangeShapeType="1"/>
              <a:stCxn id="17" idx="3"/>
              <a:endCxn id="39" idx="1"/>
            </p:cNvCxnSpPr>
            <p:nvPr/>
          </p:nvCxnSpPr>
          <p:spPr bwMode="auto">
            <a:xfrm flipV="1">
              <a:off x="5832475" y="4964464"/>
              <a:ext cx="1971675" cy="760433"/>
            </a:xfrm>
            <a:prstGeom prst="straightConnector1">
              <a:avLst/>
            </a:prstGeom>
            <a:noFill/>
            <a:ln w="9525" algn="ctr">
              <a:solidFill>
                <a:srgbClr val="2D2015"/>
              </a:solidFill>
              <a:round/>
              <a:headEnd/>
              <a:tailEnd type="arrow" w="med" len="med"/>
            </a:ln>
          </p:spPr>
        </p:cxnSp>
        <p:cxnSp>
          <p:nvCxnSpPr>
            <p:cNvPr id="68" name="Straight Arrow Connector 234"/>
            <p:cNvCxnSpPr>
              <a:cxnSpLocks noChangeShapeType="1"/>
              <a:stCxn id="12" idx="3"/>
              <a:endCxn id="43" idx="1"/>
            </p:cNvCxnSpPr>
            <p:nvPr/>
          </p:nvCxnSpPr>
          <p:spPr bwMode="auto">
            <a:xfrm flipV="1">
              <a:off x="5832475" y="4683845"/>
              <a:ext cx="1971675" cy="792421"/>
            </a:xfrm>
            <a:prstGeom prst="straightConnector1">
              <a:avLst/>
            </a:prstGeom>
            <a:noFill/>
            <a:ln w="9525" algn="ctr">
              <a:solidFill>
                <a:srgbClr val="2D2015"/>
              </a:solidFill>
              <a:round/>
              <a:headEnd/>
              <a:tailEnd type="arrow" w="med" len="med"/>
            </a:ln>
          </p:spPr>
        </p:cxnSp>
        <p:cxnSp>
          <p:nvCxnSpPr>
            <p:cNvPr id="69" name="Straight Arrow Connector 238"/>
            <p:cNvCxnSpPr>
              <a:cxnSpLocks noChangeShapeType="1"/>
              <a:endCxn id="44" idx="3"/>
            </p:cNvCxnSpPr>
            <p:nvPr/>
          </p:nvCxnSpPr>
          <p:spPr bwMode="auto">
            <a:xfrm flipV="1">
              <a:off x="5889625" y="4505005"/>
              <a:ext cx="2001838" cy="943635"/>
            </a:xfrm>
            <a:prstGeom prst="straightConnector1">
              <a:avLst/>
            </a:prstGeom>
            <a:noFill/>
            <a:ln w="9525" algn="ctr">
              <a:solidFill>
                <a:srgbClr val="2D2015"/>
              </a:solidFill>
              <a:round/>
              <a:headEnd/>
              <a:tailEnd type="arrow" w="med" len="med"/>
            </a:ln>
          </p:spPr>
        </p:cxnSp>
        <p:cxnSp>
          <p:nvCxnSpPr>
            <p:cNvPr id="70" name="Straight Arrow Connector 240"/>
            <p:cNvCxnSpPr>
              <a:cxnSpLocks noChangeShapeType="1"/>
              <a:stCxn id="13" idx="3"/>
              <a:endCxn id="46" idx="2"/>
            </p:cNvCxnSpPr>
            <p:nvPr/>
          </p:nvCxnSpPr>
          <p:spPr bwMode="auto">
            <a:xfrm flipV="1">
              <a:off x="5824538" y="4163319"/>
              <a:ext cx="2033587" cy="1054138"/>
            </a:xfrm>
            <a:prstGeom prst="straightConnector1">
              <a:avLst/>
            </a:prstGeom>
            <a:noFill/>
            <a:ln w="9525" algn="ctr">
              <a:solidFill>
                <a:srgbClr val="2D2015"/>
              </a:solidFill>
              <a:round/>
              <a:headEnd/>
              <a:tailEnd type="arrow" w="med" len="med"/>
            </a:ln>
          </p:spPr>
        </p:cxnSp>
        <p:cxnSp>
          <p:nvCxnSpPr>
            <p:cNvPr id="71" name="Straight Arrow Connector 242"/>
            <p:cNvCxnSpPr>
              <a:cxnSpLocks noChangeShapeType="1"/>
              <a:stCxn id="10" idx="6"/>
              <a:endCxn id="48" idx="2"/>
            </p:cNvCxnSpPr>
            <p:nvPr/>
          </p:nvCxnSpPr>
          <p:spPr bwMode="auto">
            <a:xfrm flipV="1">
              <a:off x="5810250" y="3904510"/>
              <a:ext cx="2047875" cy="1318763"/>
            </a:xfrm>
            <a:prstGeom prst="straightConnector1">
              <a:avLst/>
            </a:prstGeom>
            <a:noFill/>
            <a:ln w="9525" algn="ctr">
              <a:solidFill>
                <a:srgbClr val="2D2015"/>
              </a:solidFill>
              <a:round/>
              <a:headEnd/>
              <a:tailEnd type="arrow" w="med" len="med"/>
            </a:ln>
          </p:spPr>
        </p:cxnSp>
        <p:cxnSp>
          <p:nvCxnSpPr>
            <p:cNvPr id="72" name="Straight Arrow Connector 244"/>
            <p:cNvCxnSpPr>
              <a:cxnSpLocks noChangeShapeType="1"/>
              <a:stCxn id="16" idx="3"/>
              <a:endCxn id="51" idx="1"/>
            </p:cNvCxnSpPr>
            <p:nvPr/>
          </p:nvCxnSpPr>
          <p:spPr bwMode="auto">
            <a:xfrm flipV="1">
              <a:off x="5829300" y="3629708"/>
              <a:ext cx="1966913" cy="1328941"/>
            </a:xfrm>
            <a:prstGeom prst="straightConnector1">
              <a:avLst/>
            </a:prstGeom>
            <a:noFill/>
            <a:ln w="9525" algn="ctr">
              <a:solidFill>
                <a:srgbClr val="2D2015"/>
              </a:solidFill>
              <a:round/>
              <a:headEnd/>
              <a:tailEnd type="arrow" w="med" len="med"/>
            </a:ln>
          </p:spPr>
        </p:cxnSp>
        <p:cxnSp>
          <p:nvCxnSpPr>
            <p:cNvPr id="73" name="Straight Arrow Connector 246"/>
            <p:cNvCxnSpPr>
              <a:cxnSpLocks noChangeShapeType="1"/>
              <a:stCxn id="16" idx="3"/>
              <a:endCxn id="52" idx="3"/>
            </p:cNvCxnSpPr>
            <p:nvPr/>
          </p:nvCxnSpPr>
          <p:spPr bwMode="auto">
            <a:xfrm flipV="1">
              <a:off x="5829300" y="3439235"/>
              <a:ext cx="2052638" cy="1519413"/>
            </a:xfrm>
            <a:prstGeom prst="straightConnector1">
              <a:avLst/>
            </a:prstGeom>
            <a:noFill/>
            <a:ln w="9525" algn="ctr">
              <a:solidFill>
                <a:srgbClr val="2D2015"/>
              </a:solidFill>
              <a:round/>
              <a:headEnd/>
              <a:tailEnd type="arrow" w="med" len="med"/>
            </a:ln>
          </p:spPr>
        </p:cxnSp>
        <p:cxnSp>
          <p:nvCxnSpPr>
            <p:cNvPr id="74" name="Straight Arrow Connector 248"/>
            <p:cNvCxnSpPr>
              <a:cxnSpLocks noChangeShapeType="1"/>
              <a:stCxn id="20" idx="3"/>
              <a:endCxn id="55" idx="1"/>
            </p:cNvCxnSpPr>
            <p:nvPr/>
          </p:nvCxnSpPr>
          <p:spPr bwMode="auto">
            <a:xfrm flipV="1">
              <a:off x="5829300" y="3123722"/>
              <a:ext cx="1966913" cy="1554307"/>
            </a:xfrm>
            <a:prstGeom prst="straightConnector1">
              <a:avLst/>
            </a:prstGeom>
            <a:noFill/>
            <a:ln w="9525" algn="ctr">
              <a:solidFill>
                <a:srgbClr val="2D2015"/>
              </a:solidFill>
              <a:round/>
              <a:headEnd/>
              <a:tailEnd type="arrow" w="med" len="med"/>
            </a:ln>
          </p:spPr>
        </p:cxnSp>
        <p:cxnSp>
          <p:nvCxnSpPr>
            <p:cNvPr id="75" name="Straight Arrow Connector 250"/>
            <p:cNvCxnSpPr>
              <a:cxnSpLocks noChangeShapeType="1"/>
              <a:stCxn id="20" idx="3"/>
              <a:endCxn id="57" idx="1"/>
            </p:cNvCxnSpPr>
            <p:nvPr/>
          </p:nvCxnSpPr>
          <p:spPr bwMode="auto">
            <a:xfrm flipV="1">
              <a:off x="5829300" y="2864913"/>
              <a:ext cx="1966913" cy="1813116"/>
            </a:xfrm>
            <a:prstGeom prst="straightConnector1">
              <a:avLst/>
            </a:prstGeom>
            <a:noFill/>
            <a:ln w="9525" algn="ctr">
              <a:solidFill>
                <a:srgbClr val="2D2015"/>
              </a:solidFill>
              <a:round/>
              <a:headEnd/>
              <a:tailEnd type="arrow" w="med" len="med"/>
            </a:ln>
          </p:spPr>
        </p:cxnSp>
        <p:cxnSp>
          <p:nvCxnSpPr>
            <p:cNvPr id="76" name="Straight Arrow Connector 252"/>
            <p:cNvCxnSpPr>
              <a:cxnSpLocks noChangeShapeType="1"/>
              <a:stCxn id="22" idx="3"/>
              <a:endCxn id="59" idx="1"/>
            </p:cNvCxnSpPr>
            <p:nvPr/>
          </p:nvCxnSpPr>
          <p:spPr bwMode="auto">
            <a:xfrm flipV="1">
              <a:off x="5829300" y="2619189"/>
              <a:ext cx="1958975" cy="1791307"/>
            </a:xfrm>
            <a:prstGeom prst="straightConnector1">
              <a:avLst/>
            </a:prstGeom>
            <a:noFill/>
            <a:ln w="9525" algn="ctr">
              <a:solidFill>
                <a:srgbClr val="2D2015"/>
              </a:solidFill>
              <a:round/>
              <a:headEnd/>
              <a:tailEnd type="arrow" w="med" len="med"/>
            </a:ln>
          </p:spPr>
        </p:cxnSp>
        <p:cxnSp>
          <p:nvCxnSpPr>
            <p:cNvPr id="77" name="Straight Arrow Connector 254"/>
            <p:cNvCxnSpPr>
              <a:cxnSpLocks noChangeShapeType="1"/>
              <a:stCxn id="22" idx="3"/>
              <a:endCxn id="61" idx="1"/>
            </p:cNvCxnSpPr>
            <p:nvPr/>
          </p:nvCxnSpPr>
          <p:spPr bwMode="auto">
            <a:xfrm flipV="1">
              <a:off x="5829300" y="2356018"/>
              <a:ext cx="1952625" cy="2054478"/>
            </a:xfrm>
            <a:prstGeom prst="straightConnector1">
              <a:avLst/>
            </a:prstGeom>
            <a:noFill/>
            <a:ln w="9525" algn="ctr">
              <a:solidFill>
                <a:srgbClr val="2D2015"/>
              </a:solidFill>
              <a:round/>
              <a:headEnd/>
              <a:tailEnd type="arrow" w="med" len="med"/>
            </a:ln>
          </p:spPr>
        </p:cxnSp>
        <p:cxnSp>
          <p:nvCxnSpPr>
            <p:cNvPr id="78" name="Straight Arrow Connector 256"/>
            <p:cNvCxnSpPr>
              <a:cxnSpLocks noChangeShapeType="1"/>
              <a:stCxn id="26" idx="3"/>
              <a:endCxn id="65" idx="1"/>
            </p:cNvCxnSpPr>
            <p:nvPr/>
          </p:nvCxnSpPr>
          <p:spPr bwMode="auto">
            <a:xfrm>
              <a:off x="5849938" y="830790"/>
              <a:ext cx="1931987" cy="5816"/>
            </a:xfrm>
            <a:prstGeom prst="straightConnector1">
              <a:avLst/>
            </a:prstGeom>
            <a:noFill/>
            <a:ln w="9525" algn="ctr">
              <a:solidFill>
                <a:srgbClr val="2D2015"/>
              </a:solidFill>
              <a:round/>
              <a:headEnd/>
              <a:tailEnd type="arrow" w="med" len="med"/>
            </a:ln>
          </p:spPr>
        </p:cxnSp>
        <p:cxnSp>
          <p:nvCxnSpPr>
            <p:cNvPr id="79" name="Straight Arrow Connector 258"/>
            <p:cNvCxnSpPr>
              <a:cxnSpLocks noChangeShapeType="1"/>
              <a:stCxn id="26" idx="3"/>
              <a:endCxn id="63" idx="1"/>
            </p:cNvCxnSpPr>
            <p:nvPr/>
          </p:nvCxnSpPr>
          <p:spPr bwMode="auto">
            <a:xfrm>
              <a:off x="5849938" y="830790"/>
              <a:ext cx="1931987" cy="286435"/>
            </a:xfrm>
            <a:prstGeom prst="straightConnector1">
              <a:avLst/>
            </a:prstGeom>
            <a:noFill/>
            <a:ln w="9525" algn="ctr">
              <a:solidFill>
                <a:srgbClr val="2D2015"/>
              </a:solidFill>
              <a:round/>
              <a:headEnd/>
              <a:tailEnd type="arrow" w="med" len="med"/>
            </a:ln>
          </p:spPr>
        </p:cxnSp>
        <p:sp>
          <p:nvSpPr>
            <p:cNvPr id="80" name="Oval 214"/>
            <p:cNvSpPr>
              <a:spLocks noChangeArrowheads="1"/>
            </p:cNvSpPr>
            <p:nvPr/>
          </p:nvSpPr>
          <p:spPr bwMode="auto">
            <a:xfrm>
              <a:off x="7861300" y="1533064"/>
              <a:ext cx="227013" cy="193379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81" name="TextBox 68"/>
            <p:cNvSpPr txBox="1">
              <a:spLocks noChangeArrowheads="1"/>
            </p:cNvSpPr>
            <p:nvPr/>
          </p:nvSpPr>
          <p:spPr bwMode="auto">
            <a:xfrm>
              <a:off x="7808913" y="1501076"/>
              <a:ext cx="341312" cy="254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</a:rPr>
                <a:t>60</a:t>
              </a:r>
            </a:p>
          </p:txBody>
        </p:sp>
        <p:sp>
          <p:nvSpPr>
            <p:cNvPr id="82" name="Oval 216"/>
            <p:cNvSpPr>
              <a:spLocks noChangeArrowheads="1"/>
            </p:cNvSpPr>
            <p:nvPr/>
          </p:nvSpPr>
          <p:spPr bwMode="auto">
            <a:xfrm>
              <a:off x="7861300" y="1272801"/>
              <a:ext cx="227013" cy="194834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83" name="TextBox 70"/>
            <p:cNvSpPr txBox="1">
              <a:spLocks noChangeArrowheads="1"/>
            </p:cNvSpPr>
            <p:nvPr/>
          </p:nvSpPr>
          <p:spPr bwMode="auto">
            <a:xfrm>
              <a:off x="7804150" y="1237905"/>
              <a:ext cx="341313" cy="254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</a:rPr>
                <a:t>61</a:t>
              </a:r>
            </a:p>
          </p:txBody>
        </p:sp>
        <p:cxnSp>
          <p:nvCxnSpPr>
            <p:cNvPr id="84" name="Straight Arrow Connector 264"/>
            <p:cNvCxnSpPr>
              <a:cxnSpLocks noChangeShapeType="1"/>
              <a:stCxn id="24" idx="3"/>
              <a:endCxn id="83" idx="1"/>
            </p:cNvCxnSpPr>
            <p:nvPr/>
          </p:nvCxnSpPr>
          <p:spPr bwMode="auto">
            <a:xfrm>
              <a:off x="5849938" y="1109954"/>
              <a:ext cx="1954212" cy="255901"/>
            </a:xfrm>
            <a:prstGeom prst="straightConnector1">
              <a:avLst/>
            </a:prstGeom>
            <a:noFill/>
            <a:ln w="9525" algn="ctr">
              <a:solidFill>
                <a:srgbClr val="2D2015"/>
              </a:solidFill>
              <a:round/>
              <a:headEnd/>
              <a:tailEnd type="arrow" w="med" len="med"/>
            </a:ln>
          </p:spPr>
        </p:cxnSp>
        <p:cxnSp>
          <p:nvCxnSpPr>
            <p:cNvPr id="85" name="Straight Arrow Connector 267"/>
            <p:cNvCxnSpPr>
              <a:cxnSpLocks noChangeShapeType="1"/>
              <a:stCxn id="24" idx="3"/>
              <a:endCxn id="81" idx="1"/>
            </p:cNvCxnSpPr>
            <p:nvPr/>
          </p:nvCxnSpPr>
          <p:spPr bwMode="auto">
            <a:xfrm>
              <a:off x="5849938" y="1109954"/>
              <a:ext cx="1958975" cy="519072"/>
            </a:xfrm>
            <a:prstGeom prst="straightConnector1">
              <a:avLst/>
            </a:prstGeom>
            <a:noFill/>
            <a:ln w="9525" algn="ctr">
              <a:solidFill>
                <a:srgbClr val="2D2015"/>
              </a:solidFill>
              <a:round/>
              <a:headEnd/>
              <a:tailEnd type="arrow" w="med" len="med"/>
            </a:ln>
          </p:spPr>
        </p:cxnSp>
        <p:sp>
          <p:nvSpPr>
            <p:cNvPr id="86" name="TextBox 268"/>
            <p:cNvSpPr txBox="1">
              <a:spLocks noChangeArrowheads="1"/>
            </p:cNvSpPr>
            <p:nvPr/>
          </p:nvSpPr>
          <p:spPr bwMode="auto">
            <a:xfrm>
              <a:off x="7261225" y="6006970"/>
              <a:ext cx="50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D2015"/>
                  </a:solidFill>
                  <a:effectLst/>
                  <a:uLnTx/>
                  <a:uFillTx/>
                </a:rPr>
                <a:t>0/00</a:t>
              </a:r>
            </a:p>
          </p:txBody>
        </p:sp>
        <p:sp>
          <p:nvSpPr>
            <p:cNvPr id="87" name="TextBox 268"/>
            <p:cNvSpPr txBox="1">
              <a:spLocks noChangeArrowheads="1"/>
            </p:cNvSpPr>
            <p:nvPr/>
          </p:nvSpPr>
          <p:spPr bwMode="auto">
            <a:xfrm>
              <a:off x="7246938" y="5822314"/>
              <a:ext cx="50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D2015"/>
                  </a:solidFill>
                  <a:effectLst/>
                  <a:uLnTx/>
                  <a:uFillTx/>
                </a:rPr>
                <a:t>1/11</a:t>
              </a:r>
            </a:p>
          </p:txBody>
        </p:sp>
        <p:sp>
          <p:nvSpPr>
            <p:cNvPr id="88" name="TextBox 268"/>
            <p:cNvSpPr txBox="1">
              <a:spLocks noChangeArrowheads="1"/>
            </p:cNvSpPr>
            <p:nvPr/>
          </p:nvSpPr>
          <p:spPr bwMode="auto">
            <a:xfrm>
              <a:off x="7076517" y="5653912"/>
              <a:ext cx="50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D2015"/>
                  </a:solidFill>
                  <a:effectLst/>
                  <a:uLnTx/>
                  <a:uFillTx/>
                </a:rPr>
                <a:t>0/01</a:t>
              </a:r>
            </a:p>
          </p:txBody>
        </p:sp>
        <p:sp>
          <p:nvSpPr>
            <p:cNvPr id="89" name="TextBox 268"/>
            <p:cNvSpPr txBox="1">
              <a:spLocks noChangeArrowheads="1"/>
            </p:cNvSpPr>
            <p:nvPr/>
          </p:nvSpPr>
          <p:spPr bwMode="auto">
            <a:xfrm>
              <a:off x="6993332" y="5484989"/>
              <a:ext cx="50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D2015"/>
                  </a:solidFill>
                  <a:effectLst/>
                  <a:uLnTx/>
                  <a:uFillTx/>
                </a:rPr>
                <a:t>1/10</a:t>
              </a:r>
            </a:p>
          </p:txBody>
        </p:sp>
        <p:sp>
          <p:nvSpPr>
            <p:cNvPr id="90" name="TextBox 268"/>
            <p:cNvSpPr txBox="1">
              <a:spLocks noChangeArrowheads="1"/>
            </p:cNvSpPr>
            <p:nvPr/>
          </p:nvSpPr>
          <p:spPr bwMode="auto">
            <a:xfrm>
              <a:off x="6722270" y="5367944"/>
              <a:ext cx="50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D2015"/>
                  </a:solidFill>
                  <a:effectLst/>
                  <a:uLnTx/>
                  <a:uFillTx/>
                </a:rPr>
                <a:t>0/11</a:t>
              </a:r>
            </a:p>
          </p:txBody>
        </p:sp>
        <p:sp>
          <p:nvSpPr>
            <p:cNvPr id="91" name="TextBox 268"/>
            <p:cNvSpPr txBox="1">
              <a:spLocks noChangeArrowheads="1"/>
            </p:cNvSpPr>
            <p:nvPr/>
          </p:nvSpPr>
          <p:spPr bwMode="auto">
            <a:xfrm>
              <a:off x="6686550" y="5150574"/>
              <a:ext cx="50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D2015"/>
                  </a:solidFill>
                  <a:effectLst/>
                  <a:uLnTx/>
                  <a:uFillTx/>
                </a:rPr>
                <a:t>1/00</a:t>
              </a:r>
            </a:p>
          </p:txBody>
        </p:sp>
        <p:sp>
          <p:nvSpPr>
            <p:cNvPr id="92" name="TextBox 268"/>
            <p:cNvSpPr txBox="1">
              <a:spLocks noChangeArrowheads="1"/>
            </p:cNvSpPr>
            <p:nvPr/>
          </p:nvSpPr>
          <p:spPr bwMode="auto">
            <a:xfrm>
              <a:off x="6977856" y="4886195"/>
              <a:ext cx="50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D2015"/>
                  </a:solidFill>
                  <a:effectLst/>
                  <a:uLnTx/>
                  <a:uFillTx/>
                </a:rPr>
                <a:t>0/10</a:t>
              </a:r>
            </a:p>
          </p:txBody>
        </p:sp>
        <p:sp>
          <p:nvSpPr>
            <p:cNvPr id="93" name="TextBox 268"/>
            <p:cNvSpPr txBox="1">
              <a:spLocks noChangeArrowheads="1"/>
            </p:cNvSpPr>
            <p:nvPr/>
          </p:nvSpPr>
          <p:spPr bwMode="auto">
            <a:xfrm>
              <a:off x="6994122" y="4626153"/>
              <a:ext cx="50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D2015"/>
                  </a:solidFill>
                  <a:effectLst/>
                  <a:uLnTx/>
                  <a:uFillTx/>
                </a:rPr>
                <a:t>1/01</a:t>
              </a:r>
            </a:p>
          </p:txBody>
        </p:sp>
        <p:sp>
          <p:nvSpPr>
            <p:cNvPr id="94" name="TextBox 268"/>
            <p:cNvSpPr txBox="1">
              <a:spLocks noChangeArrowheads="1"/>
            </p:cNvSpPr>
            <p:nvPr/>
          </p:nvSpPr>
          <p:spPr bwMode="auto">
            <a:xfrm>
              <a:off x="7023205" y="4368100"/>
              <a:ext cx="50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D2015"/>
                  </a:solidFill>
                  <a:effectLst/>
                  <a:uLnTx/>
                  <a:uFillTx/>
                </a:rPr>
                <a:t>0/00</a:t>
              </a:r>
            </a:p>
          </p:txBody>
        </p:sp>
        <p:sp>
          <p:nvSpPr>
            <p:cNvPr id="95" name="TextBox 268"/>
            <p:cNvSpPr txBox="1">
              <a:spLocks noChangeArrowheads="1"/>
            </p:cNvSpPr>
            <p:nvPr/>
          </p:nvSpPr>
          <p:spPr bwMode="auto">
            <a:xfrm>
              <a:off x="6994653" y="4151427"/>
              <a:ext cx="50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D2015"/>
                  </a:solidFill>
                  <a:effectLst/>
                  <a:uLnTx/>
                  <a:uFillTx/>
                </a:rPr>
                <a:t>1/11</a:t>
              </a:r>
            </a:p>
          </p:txBody>
        </p:sp>
        <p:sp>
          <p:nvSpPr>
            <p:cNvPr id="96" name="TextBox 268"/>
            <p:cNvSpPr txBox="1">
              <a:spLocks noChangeArrowheads="1"/>
            </p:cNvSpPr>
            <p:nvPr/>
          </p:nvSpPr>
          <p:spPr bwMode="auto">
            <a:xfrm>
              <a:off x="7218598" y="3820179"/>
              <a:ext cx="50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D2015"/>
                  </a:solidFill>
                  <a:effectLst/>
                  <a:uLnTx/>
                  <a:uFillTx/>
                </a:rPr>
                <a:t>0/01</a:t>
              </a:r>
            </a:p>
          </p:txBody>
        </p:sp>
        <p:sp>
          <p:nvSpPr>
            <p:cNvPr id="97" name="TextBox 268"/>
            <p:cNvSpPr txBox="1">
              <a:spLocks noChangeArrowheads="1"/>
            </p:cNvSpPr>
            <p:nvPr/>
          </p:nvSpPr>
          <p:spPr bwMode="auto">
            <a:xfrm>
              <a:off x="7246938" y="3545998"/>
              <a:ext cx="50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D2015"/>
                  </a:solidFill>
                  <a:effectLst/>
                  <a:uLnTx/>
                  <a:uFillTx/>
                </a:rPr>
                <a:t>1/10</a:t>
              </a:r>
            </a:p>
          </p:txBody>
        </p:sp>
        <p:sp>
          <p:nvSpPr>
            <p:cNvPr id="98" name="TextBox 268"/>
            <p:cNvSpPr txBox="1">
              <a:spLocks noChangeArrowheads="1"/>
            </p:cNvSpPr>
            <p:nvPr/>
          </p:nvSpPr>
          <p:spPr bwMode="auto">
            <a:xfrm>
              <a:off x="7249318" y="3277843"/>
              <a:ext cx="50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D2015"/>
                  </a:solidFill>
                  <a:effectLst/>
                  <a:uLnTx/>
                  <a:uFillTx/>
                </a:rPr>
                <a:t>0/11</a:t>
              </a:r>
            </a:p>
          </p:txBody>
        </p:sp>
        <p:sp>
          <p:nvSpPr>
            <p:cNvPr id="99" name="TextBox 268"/>
            <p:cNvSpPr txBox="1">
              <a:spLocks noChangeArrowheads="1"/>
            </p:cNvSpPr>
            <p:nvPr/>
          </p:nvSpPr>
          <p:spPr bwMode="auto">
            <a:xfrm>
              <a:off x="7185819" y="3108453"/>
              <a:ext cx="50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D2015"/>
                  </a:solidFill>
                  <a:effectLst/>
                  <a:uLnTx/>
                  <a:uFillTx/>
                </a:rPr>
                <a:t>1/00</a:t>
              </a:r>
            </a:p>
          </p:txBody>
        </p:sp>
        <p:sp>
          <p:nvSpPr>
            <p:cNvPr id="100" name="TextBox 268"/>
            <p:cNvSpPr txBox="1">
              <a:spLocks noChangeArrowheads="1"/>
            </p:cNvSpPr>
            <p:nvPr/>
          </p:nvSpPr>
          <p:spPr bwMode="auto">
            <a:xfrm>
              <a:off x="7129463" y="2888040"/>
              <a:ext cx="50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D2015"/>
                  </a:solidFill>
                  <a:effectLst/>
                  <a:uLnTx/>
                  <a:uFillTx/>
                </a:rPr>
                <a:t>0/10</a:t>
              </a:r>
            </a:p>
          </p:txBody>
        </p:sp>
        <p:sp>
          <p:nvSpPr>
            <p:cNvPr id="101" name="TextBox 268"/>
            <p:cNvSpPr txBox="1">
              <a:spLocks noChangeArrowheads="1"/>
            </p:cNvSpPr>
            <p:nvPr/>
          </p:nvSpPr>
          <p:spPr bwMode="auto">
            <a:xfrm>
              <a:off x="6997543" y="2671274"/>
              <a:ext cx="50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D2015"/>
                  </a:solidFill>
                  <a:effectLst/>
                  <a:uLnTx/>
                  <a:uFillTx/>
                </a:rPr>
                <a:t>1/01</a:t>
              </a:r>
            </a:p>
          </p:txBody>
        </p:sp>
        <p:sp>
          <p:nvSpPr>
            <p:cNvPr id="102" name="TextBox 268"/>
            <p:cNvSpPr txBox="1">
              <a:spLocks noChangeArrowheads="1"/>
            </p:cNvSpPr>
            <p:nvPr/>
          </p:nvSpPr>
          <p:spPr bwMode="auto">
            <a:xfrm>
              <a:off x="6948846" y="1422006"/>
              <a:ext cx="50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D2015"/>
                  </a:solidFill>
                  <a:effectLst/>
                  <a:uLnTx/>
                  <a:uFillTx/>
                </a:rPr>
                <a:t>0/11</a:t>
              </a:r>
            </a:p>
          </p:txBody>
        </p:sp>
        <p:sp>
          <p:nvSpPr>
            <p:cNvPr id="103" name="TextBox 268"/>
            <p:cNvSpPr txBox="1">
              <a:spLocks noChangeArrowheads="1"/>
            </p:cNvSpPr>
            <p:nvPr/>
          </p:nvSpPr>
          <p:spPr bwMode="auto">
            <a:xfrm>
              <a:off x="6949282" y="1116497"/>
              <a:ext cx="50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D2015"/>
                  </a:solidFill>
                  <a:effectLst/>
                  <a:uLnTx/>
                  <a:uFillTx/>
                </a:rPr>
                <a:t>1/00</a:t>
              </a:r>
            </a:p>
          </p:txBody>
        </p:sp>
        <p:sp>
          <p:nvSpPr>
            <p:cNvPr id="104" name="TextBox 268"/>
            <p:cNvSpPr txBox="1">
              <a:spLocks noChangeArrowheads="1"/>
            </p:cNvSpPr>
            <p:nvPr/>
          </p:nvSpPr>
          <p:spPr bwMode="auto">
            <a:xfrm>
              <a:off x="7097132" y="873681"/>
              <a:ext cx="50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D2015"/>
                  </a:solidFill>
                  <a:effectLst/>
                  <a:uLnTx/>
                  <a:uFillTx/>
                </a:rPr>
                <a:t>0/10</a:t>
              </a:r>
            </a:p>
          </p:txBody>
        </p:sp>
        <p:sp>
          <p:nvSpPr>
            <p:cNvPr id="105" name="TextBox 268"/>
            <p:cNvSpPr txBox="1">
              <a:spLocks noChangeArrowheads="1"/>
            </p:cNvSpPr>
            <p:nvPr/>
          </p:nvSpPr>
          <p:spPr bwMode="auto">
            <a:xfrm>
              <a:off x="6949282" y="629894"/>
              <a:ext cx="50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2D2015"/>
                  </a:solidFill>
                  <a:effectLst/>
                  <a:uLnTx/>
                  <a:uFillTx/>
                </a:rPr>
                <a:t>1/01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4222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2021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5334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Example for an illustration: 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4 state with </a:t>
            </a:r>
            <a:r>
              <a:rPr lang="en-US" sz="2000" dirty="0" err="1" smtClean="0">
                <a:solidFill>
                  <a:schemeClr val="tx1"/>
                </a:solidFill>
              </a:rPr>
              <a:t>coderate</a:t>
            </a:r>
            <a:r>
              <a:rPr lang="en-US" sz="2000" dirty="0" smtClean="0">
                <a:solidFill>
                  <a:schemeClr val="tx1"/>
                </a:solidFill>
              </a:rPr>
              <a:t> ½ and n = 2 bits (N=4) for simplification purpose</a:t>
            </a:r>
            <a:endParaRPr lang="en-CA" sz="2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" y="1371600"/>
                <a:ext cx="8956754" cy="19812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sz="18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CA" altLang="zh-CN" sz="18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={ −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𝟕𝟒𝟖𝟖𝟗𝟑𝟓𝟕𝟐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𝟑𝟗𝟐𝟔𝟗𝟗𝟎𝟖𝟐</m:t>
                    </m:r>
                  </m:oMath>
                </a14:m>
                <a:r>
                  <a:rPr lang="en-US" altLang="zh-CN" sz="1800" dirty="0" smtClean="0"/>
                  <a:t>} corresponds to output bit </a:t>
                </a:r>
                <a:r>
                  <a:rPr lang="en-US" altLang="zh-CN" sz="1800" dirty="0" smtClean="0">
                    <a:solidFill>
                      <a:srgbClr val="0000FF"/>
                    </a:solidFill>
                  </a:rPr>
                  <a:t>00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sz="1800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CA" altLang="zh-CN" sz="1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CA" altLang="zh-CN" sz="1800" i="1">
                        <a:latin typeface="Cambria Math" panose="02040503050406030204" pitchFamily="18" charset="0"/>
                      </a:rPr>
                      <m:t>={ −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𝟗𝟔𝟑𝟒𝟗𝟓𝟒𝟎𝟖</m:t>
                    </m:r>
                    <m:r>
                      <a:rPr lang="en-CA" altLang="zh-CN" sz="18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𝟏𝟕𝟖𝟎𝟗𝟕𝟐𝟒𝟓𝟑</m:t>
                    </m:r>
                    <m:r>
                      <m:rPr>
                        <m:nor/>
                      </m:rPr>
                      <a:rPr lang="en-US" altLang="zh-CN" sz="1800" dirty="0"/>
                      <m:t>}</m:t>
                    </m:r>
                  </m:oMath>
                </a14:m>
                <a:r>
                  <a:rPr lang="en-US" altLang="zh-CN" sz="1800" dirty="0" smtClean="0"/>
                  <a:t> corresponds to output bit </a:t>
                </a:r>
                <a:r>
                  <a:rPr lang="en-US" altLang="zh-CN" sz="1800" dirty="0" smtClean="0">
                    <a:solidFill>
                      <a:srgbClr val="0000FF"/>
                    </a:solidFill>
                  </a:rPr>
                  <a:t>01</a:t>
                </a:r>
                <a:endParaRPr lang="en-US" altLang="zh-CN" sz="1800" dirty="0">
                  <a:solidFill>
                    <a:srgbClr val="0000FF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sz="1800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CA" altLang="zh-CN" sz="18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CA" altLang="zh-CN" sz="1800" i="1">
                        <a:latin typeface="Cambria Math" panose="02040503050406030204" pitchFamily="18" charset="0"/>
                      </a:rPr>
                      <m:t>={ −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𝟏𝟕𝟖𝟎𝟗𝟕𝟐𝟒𝟓</m:t>
                    </m:r>
                    <m:r>
                      <a:rPr lang="en-CA" altLang="zh-CN" sz="18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𝟗𝟔𝟑𝟒𝟗𝟓𝟒𝟎𝟖</m:t>
                    </m:r>
                    <m:r>
                      <m:rPr>
                        <m:nor/>
                      </m:rPr>
                      <a:rPr lang="en-US" altLang="zh-CN" sz="1800" dirty="0"/>
                      <m:t>}</m:t>
                    </m:r>
                  </m:oMath>
                </a14:m>
                <a:r>
                  <a:rPr lang="en-US" altLang="zh-CN" sz="1800" dirty="0" smtClean="0"/>
                  <a:t> </a:t>
                </a:r>
                <a:r>
                  <a:rPr lang="en-US" altLang="zh-CN" sz="1800" dirty="0"/>
                  <a:t>corresponds to output bit </a:t>
                </a:r>
                <a:r>
                  <a:rPr lang="en-US" altLang="zh-CN" sz="1800" dirty="0" smtClean="0">
                    <a:solidFill>
                      <a:srgbClr val="0000FF"/>
                    </a:solidFill>
                  </a:rPr>
                  <a:t>11</a:t>
                </a:r>
                <a:endParaRPr lang="en-US" altLang="zh-CN" sz="1800" dirty="0">
                  <a:solidFill>
                    <a:srgbClr val="0000FF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CA" altLang="zh-CN" sz="1800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CA" altLang="zh-CN" sz="1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b>
                    </m:sSub>
                    <m:r>
                      <a:rPr lang="en-CA" altLang="zh-CN" sz="1800" i="1">
                        <a:latin typeface="Cambria Math" panose="02040503050406030204" pitchFamily="18" charset="0"/>
                      </a:rPr>
                      <m:t>={ −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𝟑𝟗𝟐𝟔𝟗𝟗𝟎𝟖𝟐</m:t>
                    </m:r>
                    <m:r>
                      <a:rPr lang="en-CA" altLang="zh-CN" sz="18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CA" altLang="zh-CN" sz="1800" b="1" i="1" smtClean="0">
                        <a:latin typeface="Cambria Math" panose="02040503050406030204" pitchFamily="18" charset="0"/>
                      </a:rPr>
                      <m:t>𝟕𝟒𝟖𝟖𝟗𝟑𝟓𝟕𝟐</m:t>
                    </m:r>
                    <m:r>
                      <m:rPr>
                        <m:nor/>
                      </m:rPr>
                      <a:rPr lang="en-US" altLang="zh-CN" sz="1800" dirty="0"/>
                      <m:t>}</m:t>
                    </m:r>
                  </m:oMath>
                </a14:m>
                <a:r>
                  <a:rPr lang="en-CA" altLang="zh-CN" sz="1800" dirty="0" smtClean="0"/>
                  <a:t> </a:t>
                </a:r>
                <a:r>
                  <a:rPr lang="en-US" altLang="zh-CN" sz="1800" dirty="0"/>
                  <a:t>corresponds to output bit </a:t>
                </a:r>
                <a:r>
                  <a:rPr lang="en-CA" altLang="zh-CN" sz="1800" dirty="0" smtClean="0">
                    <a:solidFill>
                      <a:srgbClr val="0000FF"/>
                    </a:solidFill>
                  </a:rPr>
                  <a:t>10</a:t>
                </a:r>
              </a:p>
              <a:p>
                <a:r>
                  <a:rPr lang="en-CA" altLang="zh-CN" sz="1800" dirty="0" smtClean="0"/>
                  <a:t>The source data between </a:t>
                </a:r>
                <a:r>
                  <a:rPr lang="en-CA" altLang="zh-CN" sz="1800" i="1" dirty="0" smtClean="0"/>
                  <a:t>L</a:t>
                </a:r>
                <a:r>
                  <a:rPr lang="en-CA" altLang="zh-CN" sz="1800" dirty="0" smtClean="0"/>
                  <a:t> and </a:t>
                </a:r>
                <a:r>
                  <a:rPr lang="en-CA" altLang="zh-CN" sz="1800" i="1" dirty="0"/>
                  <a:t>U </a:t>
                </a:r>
                <a:r>
                  <a:rPr lang="en-CA" altLang="zh-CN" sz="1800" dirty="0">
                    <a:latin typeface="+mn-ea"/>
                  </a:rPr>
                  <a:t>i</a:t>
                </a:r>
                <a:r>
                  <a:rPr lang="zh-CN" altLang="en-CA" sz="1800" dirty="0">
                    <a:latin typeface="+mn-ea"/>
                  </a:rPr>
                  <a:t>𝐬 𝐚𝐬𝐬𝐮𝐦𝐞𝐝 𝐭𝐨 𝐛𝐞 𝐮𝐧𝐢𝐟𝐨𝐫𝐦𝐥𝐲 𝐝𝐢𝐬𝐭𝐫𝐢𝐛𝐮𝐭𝐞𝐝 𝐛𝐞𝐭𝐰𝐞𝐞𝐧 −𝝅 𝐚𝐧𝐝 𝝅 </a:t>
                </a:r>
              </a:p>
              <a:p>
                <a:endParaRPr lang="en-US" altLang="zh-CN" sz="2000" dirty="0" smtClean="0"/>
              </a:p>
              <a:p>
                <a:pPr marL="0" indent="0">
                  <a:buNone/>
                </a:pPr>
                <a:endParaRPr lang="en-US" altLang="zh-CN" sz="2000" dirty="0" smtClean="0"/>
              </a:p>
            </p:txBody>
          </p:sp>
        </mc:Choice>
        <mc:Fallback xmlns="">
          <p:sp>
            <p:nvSpPr>
              <p:cNvPr id="8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" y="1371600"/>
                <a:ext cx="8956754" cy="1981200"/>
              </a:xfrm>
              <a:blipFill rotWithShape="0">
                <a:blip r:embed="rId2"/>
                <a:stretch>
                  <a:fillRect l="-545" t="-1538" b="-369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1609663" y="3304401"/>
            <a:ext cx="5802928" cy="3022841"/>
            <a:chOff x="1609663" y="3304401"/>
            <a:chExt cx="5802928" cy="3022841"/>
          </a:xfrm>
        </p:grpSpPr>
        <p:grpSp>
          <p:nvGrpSpPr>
            <p:cNvPr id="10" name="Group 25"/>
            <p:cNvGrpSpPr/>
            <p:nvPr/>
          </p:nvGrpSpPr>
          <p:grpSpPr>
            <a:xfrm>
              <a:off x="7107791" y="3431642"/>
              <a:ext cx="304800" cy="2895600"/>
              <a:chOff x="1600200" y="1447800"/>
              <a:chExt cx="304800" cy="2895600"/>
            </a:xfrm>
          </p:grpSpPr>
          <p:sp>
            <p:nvSpPr>
              <p:cNvPr id="128" name="Oval 127"/>
              <p:cNvSpPr/>
              <p:nvPr/>
            </p:nvSpPr>
            <p:spPr bwMode="auto">
              <a:xfrm>
                <a:off x="1600200" y="4038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129" name="Oval 128"/>
              <p:cNvSpPr/>
              <p:nvPr/>
            </p:nvSpPr>
            <p:spPr bwMode="auto">
              <a:xfrm>
                <a:off x="16002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130" name="Oval 129"/>
              <p:cNvSpPr/>
              <p:nvPr/>
            </p:nvSpPr>
            <p:spPr bwMode="auto">
              <a:xfrm>
                <a:off x="1600200" y="22860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131" name="Oval 130"/>
              <p:cNvSpPr/>
              <p:nvPr/>
            </p:nvSpPr>
            <p:spPr bwMode="auto">
              <a:xfrm>
                <a:off x="1600200" y="14478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609663" y="3431642"/>
              <a:ext cx="304800" cy="2895600"/>
              <a:chOff x="1600200" y="1447800"/>
              <a:chExt cx="304800" cy="2895600"/>
            </a:xfrm>
          </p:grpSpPr>
          <p:sp>
            <p:nvSpPr>
              <p:cNvPr id="124" name="Oval 123"/>
              <p:cNvSpPr/>
              <p:nvPr/>
            </p:nvSpPr>
            <p:spPr bwMode="auto">
              <a:xfrm>
                <a:off x="1600200" y="4038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125" name="Oval 124"/>
              <p:cNvSpPr/>
              <p:nvPr/>
            </p:nvSpPr>
            <p:spPr bwMode="auto">
              <a:xfrm>
                <a:off x="16002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126" name="Oval 125"/>
              <p:cNvSpPr/>
              <p:nvPr/>
            </p:nvSpPr>
            <p:spPr bwMode="auto">
              <a:xfrm>
                <a:off x="1600200" y="22860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127" name="Oval 126"/>
              <p:cNvSpPr/>
              <p:nvPr/>
            </p:nvSpPr>
            <p:spPr bwMode="auto">
              <a:xfrm>
                <a:off x="1600200" y="14478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2981263" y="3431642"/>
              <a:ext cx="304800" cy="2895600"/>
              <a:chOff x="1600200" y="1447800"/>
              <a:chExt cx="304800" cy="2895600"/>
            </a:xfrm>
          </p:grpSpPr>
          <p:sp>
            <p:nvSpPr>
              <p:cNvPr id="120" name="Oval 119"/>
              <p:cNvSpPr/>
              <p:nvPr/>
            </p:nvSpPr>
            <p:spPr bwMode="auto">
              <a:xfrm>
                <a:off x="1600200" y="4038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121" name="Oval 120"/>
              <p:cNvSpPr/>
              <p:nvPr/>
            </p:nvSpPr>
            <p:spPr bwMode="auto">
              <a:xfrm>
                <a:off x="16002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122" name="Oval 121"/>
              <p:cNvSpPr/>
              <p:nvPr/>
            </p:nvSpPr>
            <p:spPr bwMode="auto">
              <a:xfrm>
                <a:off x="1600200" y="22860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123" name="Oval 122"/>
              <p:cNvSpPr/>
              <p:nvPr/>
            </p:nvSpPr>
            <p:spPr bwMode="auto">
              <a:xfrm>
                <a:off x="1600200" y="14478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</a:p>
            </p:txBody>
          </p:sp>
        </p:grpSp>
        <p:cxnSp>
          <p:nvCxnSpPr>
            <p:cNvPr id="13" name="Straight Arrow Connector 12"/>
            <p:cNvCxnSpPr>
              <a:stCxn id="124" idx="6"/>
              <a:endCxn id="120" idx="2"/>
            </p:cNvCxnSpPr>
            <p:nvPr/>
          </p:nvCxnSpPr>
          <p:spPr bwMode="auto">
            <a:xfrm>
              <a:off x="1914463" y="6174842"/>
              <a:ext cx="1066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124" idx="6"/>
              <a:endCxn id="121" idx="3"/>
            </p:cNvCxnSpPr>
            <p:nvPr/>
          </p:nvCxnSpPr>
          <p:spPr bwMode="auto">
            <a:xfrm flipV="1">
              <a:off x="1914463" y="5444405"/>
              <a:ext cx="1111437" cy="7304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5" name="Straight Arrow Connector 14"/>
            <p:cNvCxnSpPr>
              <a:stCxn id="125" idx="6"/>
              <a:endCxn id="122" idx="3"/>
            </p:cNvCxnSpPr>
            <p:nvPr/>
          </p:nvCxnSpPr>
          <p:spPr bwMode="auto">
            <a:xfrm flipV="1">
              <a:off x="1914463" y="4530005"/>
              <a:ext cx="1111437" cy="8066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125" idx="6"/>
              <a:endCxn id="123" idx="3"/>
            </p:cNvCxnSpPr>
            <p:nvPr/>
          </p:nvCxnSpPr>
          <p:spPr bwMode="auto">
            <a:xfrm flipV="1">
              <a:off x="1914463" y="3691805"/>
              <a:ext cx="1111437" cy="16448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127" idx="6"/>
              <a:endCxn id="123" idx="2"/>
            </p:cNvCxnSpPr>
            <p:nvPr/>
          </p:nvCxnSpPr>
          <p:spPr bwMode="auto">
            <a:xfrm>
              <a:off x="1914463" y="3584042"/>
              <a:ext cx="1066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8" name="Straight Arrow Connector 17"/>
            <p:cNvCxnSpPr>
              <a:stCxn id="127" idx="6"/>
              <a:endCxn id="122" idx="1"/>
            </p:cNvCxnSpPr>
            <p:nvPr/>
          </p:nvCxnSpPr>
          <p:spPr bwMode="auto">
            <a:xfrm>
              <a:off x="1914463" y="3584042"/>
              <a:ext cx="1111437" cy="7304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9" name="Straight Arrow Connector 18"/>
            <p:cNvCxnSpPr>
              <a:stCxn id="126" idx="6"/>
              <a:endCxn id="121" idx="1"/>
            </p:cNvCxnSpPr>
            <p:nvPr/>
          </p:nvCxnSpPr>
          <p:spPr bwMode="auto">
            <a:xfrm>
              <a:off x="1914463" y="4422242"/>
              <a:ext cx="1111437" cy="8066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0" name="Straight Arrow Connector 19"/>
            <p:cNvCxnSpPr>
              <a:stCxn id="126" idx="6"/>
              <a:endCxn id="120" idx="1"/>
            </p:cNvCxnSpPr>
            <p:nvPr/>
          </p:nvCxnSpPr>
          <p:spPr bwMode="auto">
            <a:xfrm>
              <a:off x="1914463" y="4422242"/>
              <a:ext cx="1111437" cy="16448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grpSp>
          <p:nvGrpSpPr>
            <p:cNvPr id="21" name="Group 9"/>
            <p:cNvGrpSpPr/>
            <p:nvPr/>
          </p:nvGrpSpPr>
          <p:grpSpPr>
            <a:xfrm>
              <a:off x="4358727" y="3431642"/>
              <a:ext cx="304800" cy="2895600"/>
              <a:chOff x="1600200" y="1447800"/>
              <a:chExt cx="304800" cy="2895600"/>
            </a:xfrm>
          </p:grpSpPr>
          <p:sp>
            <p:nvSpPr>
              <p:cNvPr id="116" name="Oval 115"/>
              <p:cNvSpPr/>
              <p:nvPr/>
            </p:nvSpPr>
            <p:spPr bwMode="auto">
              <a:xfrm>
                <a:off x="1600200" y="4038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117" name="Oval 116"/>
              <p:cNvSpPr/>
              <p:nvPr/>
            </p:nvSpPr>
            <p:spPr bwMode="auto">
              <a:xfrm>
                <a:off x="16002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118" name="Oval 117"/>
              <p:cNvSpPr/>
              <p:nvPr/>
            </p:nvSpPr>
            <p:spPr bwMode="auto">
              <a:xfrm>
                <a:off x="1600200" y="22860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119" name="Oval 118"/>
              <p:cNvSpPr/>
              <p:nvPr/>
            </p:nvSpPr>
            <p:spPr bwMode="auto">
              <a:xfrm>
                <a:off x="1600200" y="14478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</a:p>
            </p:txBody>
          </p:sp>
        </p:grpSp>
        <p:grpSp>
          <p:nvGrpSpPr>
            <p:cNvPr id="22" name="Group 10"/>
            <p:cNvGrpSpPr/>
            <p:nvPr/>
          </p:nvGrpSpPr>
          <p:grpSpPr>
            <a:xfrm>
              <a:off x="5730327" y="3431642"/>
              <a:ext cx="304800" cy="2895600"/>
              <a:chOff x="1600200" y="1447800"/>
              <a:chExt cx="304800" cy="2895600"/>
            </a:xfrm>
          </p:grpSpPr>
          <p:sp>
            <p:nvSpPr>
              <p:cNvPr id="112" name="Oval 111"/>
              <p:cNvSpPr/>
              <p:nvPr/>
            </p:nvSpPr>
            <p:spPr bwMode="auto">
              <a:xfrm>
                <a:off x="1600200" y="40386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0</a:t>
                </a:r>
              </a:p>
            </p:txBody>
          </p:sp>
          <p:sp>
            <p:nvSpPr>
              <p:cNvPr id="113" name="Oval 112"/>
              <p:cNvSpPr/>
              <p:nvPr/>
            </p:nvSpPr>
            <p:spPr bwMode="auto">
              <a:xfrm>
                <a:off x="16002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114" name="Oval 113"/>
              <p:cNvSpPr/>
              <p:nvPr/>
            </p:nvSpPr>
            <p:spPr bwMode="auto">
              <a:xfrm>
                <a:off x="1600200" y="22860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115" name="Oval 114"/>
              <p:cNvSpPr/>
              <p:nvPr/>
            </p:nvSpPr>
            <p:spPr bwMode="auto">
              <a:xfrm>
                <a:off x="1600200" y="14478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</a:p>
            </p:txBody>
          </p:sp>
        </p:grpSp>
        <p:cxnSp>
          <p:nvCxnSpPr>
            <p:cNvPr id="23" name="Straight Arrow Connector 22"/>
            <p:cNvCxnSpPr>
              <a:stCxn id="116" idx="6"/>
              <a:endCxn id="112" idx="2"/>
            </p:cNvCxnSpPr>
            <p:nvPr/>
          </p:nvCxnSpPr>
          <p:spPr bwMode="auto">
            <a:xfrm>
              <a:off x="4663527" y="6174842"/>
              <a:ext cx="1066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4" name="Straight Arrow Connector 23"/>
            <p:cNvCxnSpPr>
              <a:stCxn id="116" idx="6"/>
              <a:endCxn id="113" idx="3"/>
            </p:cNvCxnSpPr>
            <p:nvPr/>
          </p:nvCxnSpPr>
          <p:spPr bwMode="auto">
            <a:xfrm flipV="1">
              <a:off x="4663527" y="5444405"/>
              <a:ext cx="1111437" cy="7304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5" name="Straight Arrow Connector 24"/>
            <p:cNvCxnSpPr>
              <a:stCxn id="117" idx="6"/>
              <a:endCxn id="114" idx="3"/>
            </p:cNvCxnSpPr>
            <p:nvPr/>
          </p:nvCxnSpPr>
          <p:spPr bwMode="auto">
            <a:xfrm flipV="1">
              <a:off x="4663527" y="4530005"/>
              <a:ext cx="1111437" cy="8066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6" name="Straight Arrow Connector 25"/>
            <p:cNvCxnSpPr>
              <a:stCxn id="117" idx="6"/>
              <a:endCxn id="115" idx="3"/>
            </p:cNvCxnSpPr>
            <p:nvPr/>
          </p:nvCxnSpPr>
          <p:spPr bwMode="auto">
            <a:xfrm flipV="1">
              <a:off x="4663527" y="3691805"/>
              <a:ext cx="1111437" cy="16448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7" name="Straight Arrow Connector 26"/>
            <p:cNvCxnSpPr>
              <a:stCxn id="119" idx="6"/>
              <a:endCxn id="115" idx="2"/>
            </p:cNvCxnSpPr>
            <p:nvPr/>
          </p:nvCxnSpPr>
          <p:spPr bwMode="auto">
            <a:xfrm>
              <a:off x="4663527" y="3584042"/>
              <a:ext cx="1066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8" name="Straight Arrow Connector 27"/>
            <p:cNvCxnSpPr>
              <a:stCxn id="119" idx="6"/>
              <a:endCxn id="114" idx="1"/>
            </p:cNvCxnSpPr>
            <p:nvPr/>
          </p:nvCxnSpPr>
          <p:spPr bwMode="auto">
            <a:xfrm>
              <a:off x="4663527" y="3584042"/>
              <a:ext cx="1111437" cy="7304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9" name="Straight Arrow Connector 28"/>
            <p:cNvCxnSpPr>
              <a:stCxn id="118" idx="6"/>
              <a:endCxn id="113" idx="1"/>
            </p:cNvCxnSpPr>
            <p:nvPr/>
          </p:nvCxnSpPr>
          <p:spPr bwMode="auto">
            <a:xfrm>
              <a:off x="4663527" y="4422242"/>
              <a:ext cx="1111437" cy="8066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0" name="Straight Arrow Connector 29"/>
            <p:cNvCxnSpPr>
              <a:stCxn id="118" idx="6"/>
              <a:endCxn id="112" idx="1"/>
            </p:cNvCxnSpPr>
            <p:nvPr/>
          </p:nvCxnSpPr>
          <p:spPr bwMode="auto">
            <a:xfrm>
              <a:off x="4663527" y="4422242"/>
              <a:ext cx="1111437" cy="16448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>
              <a:off x="3300042" y="6174842"/>
              <a:ext cx="1066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 flipV="1">
              <a:off x="3300042" y="5444405"/>
              <a:ext cx="1111437" cy="7304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 flipV="1">
              <a:off x="3300042" y="4530005"/>
              <a:ext cx="1111437" cy="8066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 flipV="1">
              <a:off x="3300042" y="3691805"/>
              <a:ext cx="1111437" cy="16448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>
              <a:off x="3300042" y="3584042"/>
              <a:ext cx="1066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>
              <a:off x="3300042" y="3584042"/>
              <a:ext cx="1111437" cy="7304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7" name="Straight Arrow Connector 36"/>
            <p:cNvCxnSpPr/>
            <p:nvPr/>
          </p:nvCxnSpPr>
          <p:spPr bwMode="auto">
            <a:xfrm>
              <a:off x="3300042" y="4422242"/>
              <a:ext cx="1111437" cy="8066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8" name="Straight Arrow Connector 37"/>
            <p:cNvCxnSpPr/>
            <p:nvPr/>
          </p:nvCxnSpPr>
          <p:spPr bwMode="auto">
            <a:xfrm>
              <a:off x="3300042" y="4422242"/>
              <a:ext cx="1111437" cy="16448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>
              <a:off x="6043242" y="6174842"/>
              <a:ext cx="1066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 flipV="1">
              <a:off x="6043242" y="5444405"/>
              <a:ext cx="1111437" cy="7304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2" name="Straight Arrow Connector 41"/>
            <p:cNvCxnSpPr/>
            <p:nvPr/>
          </p:nvCxnSpPr>
          <p:spPr bwMode="auto">
            <a:xfrm flipV="1">
              <a:off x="6043242" y="4530005"/>
              <a:ext cx="1111437" cy="8066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 flipV="1">
              <a:off x="6043242" y="3691805"/>
              <a:ext cx="1111437" cy="16448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>
              <a:off x="6043242" y="3584042"/>
              <a:ext cx="1066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5" name="Straight Arrow Connector 44"/>
            <p:cNvCxnSpPr/>
            <p:nvPr/>
          </p:nvCxnSpPr>
          <p:spPr bwMode="auto">
            <a:xfrm>
              <a:off x="6043242" y="3584042"/>
              <a:ext cx="1111437" cy="7304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6" name="Straight Arrow Connector 45"/>
            <p:cNvCxnSpPr/>
            <p:nvPr/>
          </p:nvCxnSpPr>
          <p:spPr bwMode="auto">
            <a:xfrm>
              <a:off x="6043242" y="4422242"/>
              <a:ext cx="1111437" cy="8066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7" name="Straight Arrow Connector 46"/>
            <p:cNvCxnSpPr/>
            <p:nvPr/>
          </p:nvCxnSpPr>
          <p:spPr bwMode="auto">
            <a:xfrm>
              <a:off x="6043242" y="4422242"/>
              <a:ext cx="1111437" cy="16448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81" name="TextBox 80"/>
            <p:cNvSpPr txBox="1"/>
            <p:nvPr/>
          </p:nvSpPr>
          <p:spPr>
            <a:xfrm>
              <a:off x="2012258" y="5803980"/>
              <a:ext cx="4530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2262389" y="6022442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328473" y="5252024"/>
              <a:ext cx="4902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2533714" y="4582078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2066863" y="3660242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371663" y="4269842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2590178" y="4933323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2438400" y="3431642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3611843" y="3337779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4942968" y="3322062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6369570" y="3304401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3431377" y="3675469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860961" y="3675470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6286619" y="3688043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3737974" y="4214492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5030796" y="4273719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6504744" y="4250369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4002755" y="4933323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5324299" y="4937979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6745399" y="4895458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3956757" y="4586427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5340934" y="4559417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6695899" y="4606673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3738595" y="5196817"/>
              <a:ext cx="4902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5074636" y="5196818"/>
              <a:ext cx="4902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6456978" y="5260910"/>
              <a:ext cx="4902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4848099" y="5681107"/>
              <a:ext cx="4530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3551021" y="5660859"/>
              <a:ext cx="4530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6230441" y="5681107"/>
              <a:ext cx="4530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1/</a:t>
              </a:r>
              <a:r>
                <a:rPr lang="en-US" dirty="0" smtClean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3660528" y="5998476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5026250" y="5963873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6435080" y="5987907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0/</a:t>
              </a:r>
              <a:r>
                <a:rPr lang="en-US" dirty="0" smtClean="0">
                  <a:solidFill>
                    <a:srgbClr val="0000FF"/>
                  </a:solidFill>
                </a:rPr>
                <a:t>00</a:t>
              </a:r>
              <a:endParaRPr lang="en-US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81167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163541</TotalTime>
  <Words>1798</Words>
  <Application>Microsoft Office PowerPoint</Application>
  <PresentationFormat>On-screen Show (4:3)</PresentationFormat>
  <Paragraphs>730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30" baseType="lpstr">
      <vt:lpstr>Arial Unicode MS</vt:lpstr>
      <vt:lpstr>굴림</vt:lpstr>
      <vt:lpstr>굴림</vt:lpstr>
      <vt:lpstr>맑은 고딕</vt:lpstr>
      <vt:lpstr>MS Gothic</vt:lpstr>
      <vt:lpstr>Arial</vt:lpstr>
      <vt:lpstr>Calibri</vt:lpstr>
      <vt:lpstr>Cambria Math</vt:lpstr>
      <vt:lpstr>Times New Roman</vt:lpstr>
      <vt:lpstr>Wingdings</vt:lpstr>
      <vt:lpstr>802-11-Submission</vt:lpstr>
      <vt:lpstr>Equation</vt:lpstr>
      <vt:lpstr>Trellis Coded Quantization for CSI Feedback Part 1: Quantization for the Phase of CSI</vt:lpstr>
      <vt:lpstr>Background</vt:lpstr>
      <vt:lpstr>802.11ac/ax/be CSI Feedback</vt:lpstr>
      <vt:lpstr>TCQ</vt:lpstr>
      <vt:lpstr>Operation of VA and its corresponding Convolutional Encoder: Use the current 802.11 BCC trellis scheme</vt:lpstr>
      <vt:lpstr>TCQ: for the uniform-distributed source such as the phase information of CSI [2]</vt:lpstr>
      <vt:lpstr>PowerPoint Presentation</vt:lpstr>
      <vt:lpstr>PowerPoint Presentation</vt:lpstr>
      <vt:lpstr>Example for an illustration:  4 state with coderate ½ and n = 2 bits (N=4) for simplification purpose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Simulation</vt:lpstr>
      <vt:lpstr>Summary</vt:lpstr>
      <vt:lpstr>Reference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Junghoon Suh</cp:lastModifiedBy>
  <cp:revision>3443</cp:revision>
  <cp:lastPrinted>2016-07-18T07:45:05Z</cp:lastPrinted>
  <dcterms:created xsi:type="dcterms:W3CDTF">2007-05-21T21:00:37Z</dcterms:created>
  <dcterms:modified xsi:type="dcterms:W3CDTF">2021-05-07T18:21:07Z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1592305024</vt:lpwstr>
  </property>
</Properties>
</file>