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53" r:id="rId18"/>
    <p:sldId id="354" r:id="rId19"/>
    <p:sldId id="355" r:id="rId20"/>
    <p:sldId id="358" r:id="rId21"/>
    <p:sldId id="359" r:id="rId22"/>
    <p:sldId id="361" r:id="rId23"/>
    <p:sldId id="362" r:id="rId24"/>
    <p:sldId id="357" r:id="rId25"/>
    <p:sldId id="360" r:id="rId26"/>
    <p:sldId id="356" r:id="rId27"/>
    <p:sldId id="351" r:id="rId28"/>
    <p:sldId id="346" r:id="rId29"/>
    <p:sldId id="347" r:id="rId30"/>
    <p:sldId id="344" r:id="rId31"/>
    <p:sldId id="333" r:id="rId32"/>
    <p:sldId id="322" r:id="rId33"/>
    <p:sldId id="320" r:id="rId34"/>
    <p:sldId id="327" r:id="rId35"/>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802.11-21/0767</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May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802.11-21/0767</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May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802.11-21/0767</a:t>
            </a:r>
            <a:endParaRPr lang="en-US"/>
          </a:p>
        </p:txBody>
      </p:sp>
      <p:sp>
        <p:nvSpPr>
          <p:cNvPr id="5" name="Rectangle 3"/>
          <p:cNvSpPr>
            <a:spLocks noGrp="1" noChangeArrowheads="1"/>
          </p:cNvSpPr>
          <p:nvPr>
            <p:ph type="dt"/>
          </p:nvPr>
        </p:nvSpPr>
        <p:spPr>
          <a:ln/>
        </p:spPr>
        <p:txBody>
          <a:bodyPr/>
          <a:lstStyle/>
          <a:p>
            <a:r>
              <a:rPr lang="en-GB"/>
              <a:t>May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802.11-21/0767</a:t>
            </a:r>
            <a:endParaRPr lang="en-US"/>
          </a:p>
        </p:txBody>
      </p:sp>
      <p:sp>
        <p:nvSpPr>
          <p:cNvPr id="5" name="Rectangle 3"/>
          <p:cNvSpPr>
            <a:spLocks noGrp="1" noChangeArrowheads="1"/>
          </p:cNvSpPr>
          <p:nvPr>
            <p:ph type="dt"/>
          </p:nvPr>
        </p:nvSpPr>
        <p:spPr>
          <a:ln/>
        </p:spPr>
        <p:txBody>
          <a:bodyPr/>
          <a:lstStyle/>
          <a:p>
            <a:r>
              <a:rPr lang="en-GB"/>
              <a:t>May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May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May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May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May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May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May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802.11-21/0767r1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1/11-21-0698-01-00bc-editorial-resolutions-cls-9-lb252.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May 2021</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May 4,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2021-05-04</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394"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Editor’s Report</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8404244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A5827-15F8-DC40-96CC-E3939F1ABD44}"/>
              </a:ext>
            </a:extLst>
          </p:cNvPr>
          <p:cNvSpPr>
            <a:spLocks noGrp="1"/>
          </p:cNvSpPr>
          <p:nvPr>
            <p:ph type="title"/>
          </p:nvPr>
        </p:nvSpPr>
        <p:spPr/>
        <p:txBody>
          <a:bodyPr/>
          <a:lstStyle/>
          <a:p>
            <a:r>
              <a:rPr lang="en-US" dirty="0"/>
              <a:t>Status D1.02</a:t>
            </a:r>
          </a:p>
        </p:txBody>
      </p:sp>
      <p:sp>
        <p:nvSpPr>
          <p:cNvPr id="3" name="Content Placeholder 2">
            <a:extLst>
              <a:ext uri="{FF2B5EF4-FFF2-40B4-BE49-F238E27FC236}">
                <a16:creationId xmlns:a16="http://schemas.microsoft.com/office/drawing/2014/main" id="{CC6B5B2E-2C25-6F48-82F7-2F5C3A745FD6}"/>
              </a:ext>
            </a:extLst>
          </p:cNvPr>
          <p:cNvSpPr>
            <a:spLocks noGrp="1"/>
          </p:cNvSpPr>
          <p:nvPr>
            <p:ph idx="1"/>
          </p:nvPr>
        </p:nvSpPr>
        <p:spPr>
          <a:xfrm>
            <a:off x="685801" y="1203598"/>
            <a:ext cx="7770813" cy="3084910"/>
          </a:xfrm>
        </p:spPr>
        <p:txBody>
          <a:bodyPr/>
          <a:lstStyle/>
          <a:p>
            <a:pPr marL="285750" indent="-285750">
              <a:buFont typeface="Arial" panose="020B0604020202020204" pitchFamily="34" charset="0"/>
              <a:buChar char="•"/>
            </a:pPr>
            <a:r>
              <a:rPr lang="en-US" dirty="0"/>
              <a:t>D1.02 is available in the members area.</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Resolution for remaining </a:t>
            </a:r>
            <a:r>
              <a:rPr lang="en-US" dirty="0" err="1"/>
              <a:t>Cls</a:t>
            </a:r>
            <a:r>
              <a:rPr lang="en-US" dirty="0"/>
              <a:t>. 9 Editorial comments </a:t>
            </a:r>
          </a:p>
          <a:p>
            <a:pPr marL="585788" lvl="1" indent="-285750">
              <a:buFont typeface="Arial" panose="020B0604020202020204" pitchFamily="34" charset="0"/>
              <a:buChar char="•"/>
            </a:pPr>
            <a:r>
              <a:rPr lang="en-US" dirty="0"/>
              <a:t>available in </a:t>
            </a:r>
            <a:r>
              <a:rPr lang="en-US" dirty="0">
                <a:hlinkClick r:id="rId2"/>
              </a:rPr>
              <a:t>https://mentor.ieee.org/802.11/dcn/21/11-21-0698-01-00bc-editorial-resolutions-cls-9-lb252.docx</a:t>
            </a:r>
            <a:r>
              <a:rPr lang="en-US" dirty="0"/>
              <a:t> </a:t>
            </a:r>
          </a:p>
          <a:p>
            <a:pPr marL="585788" lvl="1" indent="-285750">
              <a:buFont typeface="Arial" panose="020B0604020202020204" pitchFamily="34" charset="0"/>
              <a:buChar char="•"/>
            </a:pPr>
            <a:r>
              <a:rPr lang="en-US" dirty="0"/>
              <a:t>No further change / discussion request.  Resolutions have been included in motion table for next week</a:t>
            </a:r>
          </a:p>
        </p:txBody>
      </p:sp>
      <p:sp>
        <p:nvSpPr>
          <p:cNvPr id="4" name="Slide Number Placeholder 3">
            <a:extLst>
              <a:ext uri="{FF2B5EF4-FFF2-40B4-BE49-F238E27FC236}">
                <a16:creationId xmlns:a16="http://schemas.microsoft.com/office/drawing/2014/main" id="{132AD09D-97F4-B240-9B34-D82118FCCD0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E9E091F-1C5E-3040-972A-587FCAD8697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D9273D-4C14-CF4E-8A7F-8F5CD5460FA7}"/>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196785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May 2021</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May 4,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Status Comment Assignment &amp; Resolution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5531110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A5827-15F8-DC40-96CC-E3939F1ABD44}"/>
              </a:ext>
            </a:extLst>
          </p:cNvPr>
          <p:cNvSpPr>
            <a:spLocks noGrp="1"/>
          </p:cNvSpPr>
          <p:nvPr>
            <p:ph type="title"/>
          </p:nvPr>
        </p:nvSpPr>
        <p:spPr/>
        <p:txBody>
          <a:bodyPr/>
          <a:lstStyle/>
          <a:p>
            <a:r>
              <a:rPr lang="en-US" dirty="0"/>
              <a:t>Status on comment assignment</a:t>
            </a:r>
          </a:p>
        </p:txBody>
      </p:sp>
      <p:sp>
        <p:nvSpPr>
          <p:cNvPr id="3" name="Content Placeholder 2">
            <a:extLst>
              <a:ext uri="{FF2B5EF4-FFF2-40B4-BE49-F238E27FC236}">
                <a16:creationId xmlns:a16="http://schemas.microsoft.com/office/drawing/2014/main" id="{CC6B5B2E-2C25-6F48-82F7-2F5C3A745FD6}"/>
              </a:ext>
            </a:extLst>
          </p:cNvPr>
          <p:cNvSpPr>
            <a:spLocks noGrp="1"/>
          </p:cNvSpPr>
          <p:nvPr>
            <p:ph idx="1"/>
          </p:nvPr>
        </p:nvSpPr>
        <p:spPr/>
        <p:txBody>
          <a:bodyPr/>
          <a:lstStyle/>
          <a:p>
            <a:pPr marL="285750" indent="-285750">
              <a:buFont typeface="Arial" panose="020B0604020202020204" pitchFamily="34" charset="0"/>
              <a:buChar char="•"/>
            </a:pPr>
            <a:r>
              <a:rPr lang="en-US" dirty="0"/>
              <a:t>All </a:t>
            </a:r>
            <a:r>
              <a:rPr lang="en-US" dirty="0" err="1"/>
              <a:t>Cls</a:t>
            </a:r>
            <a:r>
              <a:rPr lang="en-US" dirty="0"/>
              <a:t>. 9 comments are assigned; suggested resolutions are lined-up for discussion; several are ready for motion</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21 Unassigned comments in the other clauses</a:t>
            </a:r>
          </a:p>
          <a:p>
            <a:pPr marL="585788" lvl="1" indent="-285750">
              <a:buFont typeface="Arial" panose="020B0604020202020204" pitchFamily="34" charset="0"/>
              <a:buChar char="•"/>
            </a:pPr>
            <a:r>
              <a:rPr lang="en-US" dirty="0"/>
              <a:t>Please check the “unassigned” tab of 11-19/1985r29 to check if you can volunteer to provide a suggested resolution for some of them.</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378 comments unresolved (not approved by a motion)</a:t>
            </a:r>
          </a:p>
          <a:p>
            <a:pPr marL="585788" lvl="1" indent="-285750">
              <a:buFont typeface="Arial" panose="020B0604020202020204" pitchFamily="34" charset="0"/>
              <a:buChar char="•"/>
            </a:pPr>
            <a:r>
              <a:rPr lang="en-US" dirty="0"/>
              <a:t>Assuming 5 Minutes discussion time on average per CID </a:t>
            </a:r>
            <a:r>
              <a:rPr lang="en-US" dirty="0">
                <a:sym typeface="Wingdings" pitchFamily="2" charset="2"/>
              </a:rPr>
              <a:t> 32 hours remaining</a:t>
            </a:r>
          </a:p>
          <a:p>
            <a:pPr marL="585788" lvl="1" indent="-285750">
              <a:buFont typeface="Arial" panose="020B0604020202020204" pitchFamily="34" charset="0"/>
              <a:buChar char="•"/>
            </a:pPr>
            <a:r>
              <a:rPr lang="en-US" dirty="0"/>
              <a:t>Recirc in May not realistic. Shift to July or September (see timeline next slides)</a:t>
            </a:r>
          </a:p>
        </p:txBody>
      </p:sp>
      <p:sp>
        <p:nvSpPr>
          <p:cNvPr id="4" name="Slide Number Placeholder 3">
            <a:extLst>
              <a:ext uri="{FF2B5EF4-FFF2-40B4-BE49-F238E27FC236}">
                <a16:creationId xmlns:a16="http://schemas.microsoft.com/office/drawing/2014/main" id="{132AD09D-97F4-B240-9B34-D82118FCCD0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E9E091F-1C5E-3040-972A-587FCAD8697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D9273D-4C14-CF4E-8A7F-8F5CD5460FA7}"/>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33641706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Discussion of </a:t>
            </a:r>
            <a:r>
              <a:rPr lang="en-US" dirty="0" err="1"/>
              <a:t>TGbc</a:t>
            </a:r>
            <a:r>
              <a:rPr lang="en-US" dirty="0"/>
              <a:t> Timeline</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41621331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highlight>
                  <a:srgbClr val="FFFF00"/>
                </a:highlight>
              </a:rPr>
              <a:t>July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			Initial 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29419173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Plan for upcoming </a:t>
            </a:r>
            <a:r>
              <a:rPr lang="en-US" dirty="0" err="1"/>
              <a:t>telcos</a:t>
            </a:r>
            <a:endParaRPr lang="en-US" dirty="0"/>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4359950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D6A2D-5D0C-2A4E-B152-4626E53D8114}"/>
              </a:ext>
            </a:extLst>
          </p:cNvPr>
          <p:cNvSpPr>
            <a:spLocks noGrp="1"/>
          </p:cNvSpPr>
          <p:nvPr>
            <p:ph type="title"/>
          </p:nvPr>
        </p:nvSpPr>
        <p:spPr/>
        <p:txBody>
          <a:bodyPr/>
          <a:lstStyle/>
          <a:p>
            <a:r>
              <a:rPr lang="en-US" dirty="0"/>
              <a:t>Suggested Plan for April 6 -- 20</a:t>
            </a:r>
          </a:p>
        </p:txBody>
      </p:sp>
      <p:sp>
        <p:nvSpPr>
          <p:cNvPr id="3" name="Content Placeholder 2">
            <a:extLst>
              <a:ext uri="{FF2B5EF4-FFF2-40B4-BE49-F238E27FC236}">
                <a16:creationId xmlns:a16="http://schemas.microsoft.com/office/drawing/2014/main" id="{F4A0341C-4458-F748-B0D0-F4927A09AFCB}"/>
              </a:ext>
            </a:extLst>
          </p:cNvPr>
          <p:cNvSpPr>
            <a:spLocks noGrp="1"/>
          </p:cNvSpPr>
          <p:nvPr>
            <p:ph idx="1"/>
          </p:nvPr>
        </p:nvSpPr>
        <p:spPr/>
        <p:txBody>
          <a:bodyPr/>
          <a:lstStyle/>
          <a:p>
            <a:pPr marL="285750" indent="-285750">
              <a:buFont typeface="Arial" panose="020B0604020202020204" pitchFamily="34" charset="0"/>
              <a:buChar char="•"/>
            </a:pPr>
            <a:r>
              <a:rPr lang="en-US" sz="1400" dirty="0"/>
              <a:t>April 6</a:t>
            </a:r>
          </a:p>
          <a:p>
            <a:pPr marL="585788" lvl="1" indent="-285750">
              <a:buFont typeface="Arial" panose="020B0604020202020204" pitchFamily="34" charset="0"/>
              <a:buChar char="•"/>
            </a:pPr>
            <a:r>
              <a:rPr lang="en-GB" sz="1200" dirty="0"/>
              <a:t>General discussion EBCS UL operation (DoS issues / forwarding rules) – </a:t>
            </a:r>
            <a:r>
              <a:rPr lang="en-GB" sz="1200" b="1" dirty="0" err="1"/>
              <a:t>Abhi</a:t>
            </a:r>
            <a:endParaRPr lang="en-GB" sz="1200" b="1" dirty="0"/>
          </a:p>
          <a:p>
            <a:pPr marL="585788" lvl="1" indent="-285750">
              <a:buFont typeface="Arial" panose="020B0604020202020204" pitchFamily="34" charset="0"/>
              <a:buChar char="•"/>
            </a:pPr>
            <a:r>
              <a:rPr lang="en-US" sz="1200" dirty="0"/>
              <a:t>Review of potentially conflicting resolutions -- </a:t>
            </a:r>
            <a:r>
              <a:rPr lang="en-US" sz="1200" b="1" dirty="0"/>
              <a:t>Antonio</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13</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20</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Carol</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Abhi</a:t>
            </a:r>
            <a:r>
              <a:rPr lang="en-US" sz="1200" dirty="0"/>
              <a:t> (referring to previous EBCS UL discussion)</a:t>
            </a:r>
            <a:endParaRPr lang="en-US" sz="1200" b="1" dirty="0"/>
          </a:p>
          <a:p>
            <a:pPr marL="585788" lvl="1" indent="-285750">
              <a:buFont typeface="Arial" panose="020B0604020202020204" pitchFamily="34" charset="0"/>
              <a:buChar char="•"/>
            </a:pPr>
            <a:endParaRPr lang="en-US" sz="1200" b="1" dirty="0"/>
          </a:p>
          <a:p>
            <a:pPr marL="585788" lvl="1" indent="-285750">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9EDE1A73-8DC3-664C-92DE-208747B620B6}"/>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D02637A-73E1-344D-AB3D-680BECACB62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C8B84B5-8783-B644-84FF-8F2020B6A322}"/>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178715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4D110-8C4B-5A43-BA78-B3E256698BB6}"/>
              </a:ext>
            </a:extLst>
          </p:cNvPr>
          <p:cNvSpPr>
            <a:spLocks noGrp="1"/>
          </p:cNvSpPr>
          <p:nvPr>
            <p:ph type="title"/>
          </p:nvPr>
        </p:nvSpPr>
        <p:spPr/>
        <p:txBody>
          <a:bodyPr/>
          <a:lstStyle/>
          <a:p>
            <a:r>
              <a:rPr lang="en-US" dirty="0"/>
              <a:t>Suggested Plan for CID discussion</a:t>
            </a:r>
          </a:p>
        </p:txBody>
      </p:sp>
      <p:sp>
        <p:nvSpPr>
          <p:cNvPr id="3" name="Content Placeholder 2">
            <a:extLst>
              <a:ext uri="{FF2B5EF4-FFF2-40B4-BE49-F238E27FC236}">
                <a16:creationId xmlns:a16="http://schemas.microsoft.com/office/drawing/2014/main" id="{B1383A3E-48B3-E241-9218-89693AD9B3EC}"/>
              </a:ext>
            </a:extLst>
          </p:cNvPr>
          <p:cNvSpPr>
            <a:spLocks noGrp="1"/>
          </p:cNvSpPr>
          <p:nvPr>
            <p:ph idx="1"/>
          </p:nvPr>
        </p:nvSpPr>
        <p:spPr>
          <a:xfrm>
            <a:off x="685801" y="1347614"/>
            <a:ext cx="6046439" cy="3084910"/>
          </a:xfrm>
        </p:spPr>
        <p:txBody>
          <a:bodyPr/>
          <a:lstStyle/>
          <a:p>
            <a:pPr marL="285750" indent="-285750">
              <a:buFont typeface="Arial" panose="020B0604020202020204" pitchFamily="34" charset="0"/>
              <a:buChar char="•"/>
            </a:pPr>
            <a:r>
              <a:rPr lang="en-GB" b="0" dirty="0"/>
              <a:t>Topics:</a:t>
            </a:r>
          </a:p>
          <a:p>
            <a:pPr marL="585788" lvl="1" indent="-285750">
              <a:buFont typeface="Arial" panose="020B0604020202020204" pitchFamily="34" charset="0"/>
              <a:buChar char="•"/>
            </a:pPr>
            <a:r>
              <a:rPr lang="en-GB" dirty="0"/>
              <a:t>General discussion EBCS UL operation (DoS issues / forwarding rules)  --  </a:t>
            </a:r>
            <a:r>
              <a:rPr lang="en-GB" dirty="0" err="1">
                <a:highlight>
                  <a:srgbClr val="FFFF00"/>
                </a:highlight>
              </a:rPr>
              <a:t>Abhi</a:t>
            </a:r>
            <a:r>
              <a:rPr lang="en-GB" dirty="0">
                <a:highlight>
                  <a:srgbClr val="FFFF00"/>
                </a:highlight>
              </a:rPr>
              <a:t> – April 6 ???</a:t>
            </a:r>
            <a:endParaRPr lang="en-GB" b="0" dirty="0">
              <a:highlight>
                <a:srgbClr val="FFFF00"/>
              </a:highlight>
            </a:endParaRPr>
          </a:p>
          <a:p>
            <a:pPr marL="285750" indent="-285750">
              <a:buFont typeface="Arial" panose="020B0604020202020204" pitchFamily="34" charset="0"/>
              <a:buChar char="•"/>
            </a:pPr>
            <a:r>
              <a:rPr lang="en-GB" b="0" dirty="0"/>
              <a:t>Volunteers:</a:t>
            </a:r>
          </a:p>
          <a:p>
            <a:pPr marL="585788" lvl="1" indent="-285750">
              <a:buFont typeface="Arial" panose="020B0604020202020204" pitchFamily="34" charset="0"/>
              <a:buChar char="•"/>
            </a:pPr>
            <a:r>
              <a:rPr lang="en-GB" b="0" dirty="0" err="1"/>
              <a:t>Abhi</a:t>
            </a:r>
            <a:r>
              <a:rPr lang="en-GB" b="0" dirty="0"/>
              <a:t>  — 9 CIDs</a:t>
            </a:r>
          </a:p>
          <a:p>
            <a:pPr marL="585788" lvl="1" indent="-285750">
              <a:buFont typeface="Arial" panose="020B0604020202020204" pitchFamily="34" charset="0"/>
              <a:buChar char="•"/>
            </a:pPr>
            <a:r>
              <a:rPr lang="en-GB" b="0" dirty="0"/>
              <a:t>Antonio — 3 CID</a:t>
            </a:r>
          </a:p>
          <a:p>
            <a:pPr marL="585788" lvl="1" indent="-285750">
              <a:buFont typeface="Arial" panose="020B0604020202020204" pitchFamily="34" charset="0"/>
              <a:buChar char="•"/>
            </a:pPr>
            <a:r>
              <a:rPr lang="en-GB" b="0" dirty="0"/>
              <a:t>Carol — 10 CIDs – </a:t>
            </a:r>
            <a:r>
              <a:rPr lang="en-GB" b="0" dirty="0">
                <a:highlight>
                  <a:srgbClr val="FFFF00"/>
                </a:highlight>
              </a:rPr>
              <a:t>April 6 ???</a:t>
            </a:r>
          </a:p>
          <a:p>
            <a:pPr marL="585788" lvl="1" indent="-285750">
              <a:buFont typeface="Arial" panose="020B0604020202020204" pitchFamily="34" charset="0"/>
              <a:buChar char="•"/>
            </a:pPr>
            <a:r>
              <a:rPr lang="en-GB" b="0" dirty="0"/>
              <a:t>Hitoshi — 18 CIDs – </a:t>
            </a:r>
            <a:r>
              <a:rPr lang="en-GB" b="0" dirty="0">
                <a:highlight>
                  <a:srgbClr val="FFFF00"/>
                </a:highlight>
              </a:rPr>
              <a:t>start on April 6 after Gen. UL Discussion ???</a:t>
            </a:r>
          </a:p>
          <a:p>
            <a:pPr marL="585788" lvl="1" indent="-285750">
              <a:buFont typeface="Arial" panose="020B0604020202020204" pitchFamily="34" charset="0"/>
              <a:buChar char="•"/>
            </a:pPr>
            <a:r>
              <a:rPr lang="en-GB" b="0" dirty="0"/>
              <a:t>Stephen — 1 (&amp;1 ready for motion) CIDs</a:t>
            </a:r>
          </a:p>
          <a:p>
            <a:pPr marL="585788" lvl="1" indent="-285750">
              <a:buFont typeface="Arial" panose="020B0604020202020204" pitchFamily="34" charset="0"/>
              <a:buChar char="•"/>
            </a:pPr>
            <a:r>
              <a:rPr lang="en-GB" b="0" dirty="0" err="1"/>
              <a:t>Xiaofei</a:t>
            </a:r>
            <a:r>
              <a:rPr lang="en-GB" b="0" dirty="0"/>
              <a:t> — 38 CIDs – </a:t>
            </a:r>
            <a:r>
              <a:rPr lang="en-GB" b="0" dirty="0">
                <a:highlight>
                  <a:srgbClr val="FFFF00"/>
                </a:highlight>
              </a:rPr>
              <a:t>April 13 (??)</a:t>
            </a:r>
          </a:p>
        </p:txBody>
      </p:sp>
      <p:sp>
        <p:nvSpPr>
          <p:cNvPr id="4" name="Slide Number Placeholder 3">
            <a:extLst>
              <a:ext uri="{FF2B5EF4-FFF2-40B4-BE49-F238E27FC236}">
                <a16:creationId xmlns:a16="http://schemas.microsoft.com/office/drawing/2014/main" id="{DE9DF200-5A54-6846-A174-1E74D54B006E}"/>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6ED0421-868C-A743-9149-2DA966FC6D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FDC4E6F-E4D9-F44A-AB1E-BE8680743E82}"/>
              </a:ext>
            </a:extLst>
          </p:cNvPr>
          <p:cNvSpPr>
            <a:spLocks noGrp="1"/>
          </p:cNvSpPr>
          <p:nvPr>
            <p:ph type="dt" idx="15"/>
          </p:nvPr>
        </p:nvSpPr>
        <p:spPr/>
        <p:txBody>
          <a:bodyPr/>
          <a:lstStyle/>
          <a:p>
            <a:r>
              <a:rPr lang="en-GB"/>
              <a:t>May 2021</a:t>
            </a:r>
            <a:endParaRPr lang="en-GB" dirty="0"/>
          </a:p>
        </p:txBody>
      </p:sp>
      <p:sp>
        <p:nvSpPr>
          <p:cNvPr id="7" name="Content Placeholder 2">
            <a:extLst>
              <a:ext uri="{FF2B5EF4-FFF2-40B4-BE49-F238E27FC236}">
                <a16:creationId xmlns:a16="http://schemas.microsoft.com/office/drawing/2014/main" id="{1745E309-B48D-EC48-9F48-E2F3FF60D80E}"/>
              </a:ext>
            </a:extLst>
          </p:cNvPr>
          <p:cNvSpPr txBox="1">
            <a:spLocks/>
          </p:cNvSpPr>
          <p:nvPr/>
        </p:nvSpPr>
        <p:spPr bwMode="auto">
          <a:xfrm>
            <a:off x="6876256" y="1347614"/>
            <a:ext cx="1666082"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285750" indent="-285750">
              <a:buFont typeface="Arial" panose="020B0604020202020204" pitchFamily="34" charset="0"/>
              <a:buChar char="•"/>
            </a:pPr>
            <a:r>
              <a:rPr lang="en-GB" b="0" kern="0" dirty="0"/>
              <a:t>Telco schedule:</a:t>
            </a:r>
          </a:p>
          <a:p>
            <a:pPr marL="585788" lvl="1" indent="-285750">
              <a:buFont typeface="Arial" panose="020B0604020202020204" pitchFamily="34" charset="0"/>
              <a:buChar char="•"/>
            </a:pPr>
            <a:r>
              <a:rPr lang="en-GB" kern="0" dirty="0"/>
              <a:t>April 6</a:t>
            </a:r>
          </a:p>
          <a:p>
            <a:pPr marL="585788" lvl="1" indent="-285750">
              <a:buFont typeface="Arial" panose="020B0604020202020204" pitchFamily="34" charset="0"/>
              <a:buChar char="•"/>
            </a:pPr>
            <a:r>
              <a:rPr lang="en-GB" kern="0" dirty="0"/>
              <a:t>April 13</a:t>
            </a:r>
          </a:p>
          <a:p>
            <a:pPr marL="585788" lvl="1" indent="-285750">
              <a:buFont typeface="Arial" panose="020B0604020202020204" pitchFamily="34" charset="0"/>
              <a:buChar char="•"/>
            </a:pPr>
            <a:r>
              <a:rPr lang="en-GB" kern="0" dirty="0"/>
              <a:t>April 20</a:t>
            </a:r>
          </a:p>
          <a:p>
            <a:pPr marL="585788" lvl="1" indent="-285750">
              <a:buFont typeface="Arial" panose="020B0604020202020204" pitchFamily="34" charset="0"/>
              <a:buChar char="•"/>
            </a:pPr>
            <a:r>
              <a:rPr lang="en-GB" kern="0" dirty="0"/>
              <a:t>April 27</a:t>
            </a:r>
          </a:p>
          <a:p>
            <a:pPr marL="585788" lvl="1" indent="-285750">
              <a:buFont typeface="Arial" panose="020B0604020202020204" pitchFamily="34" charset="0"/>
              <a:buChar char="•"/>
            </a:pPr>
            <a:r>
              <a:rPr lang="en-GB" kern="0" dirty="0"/>
              <a:t>May 4</a:t>
            </a:r>
          </a:p>
          <a:p>
            <a:pPr marL="285750" indent="-285750">
              <a:buFont typeface="Arial" panose="020B0604020202020204" pitchFamily="34" charset="0"/>
              <a:buChar char="•"/>
            </a:pPr>
            <a:r>
              <a:rPr lang="en-GB" b="0" kern="0" dirty="0"/>
              <a:t>May Plenary afterwards</a:t>
            </a:r>
          </a:p>
        </p:txBody>
      </p:sp>
    </p:spTree>
    <p:extLst>
      <p:ext uri="{BB962C8B-B14F-4D97-AF65-F5344CB8AC3E}">
        <p14:creationId xmlns:p14="http://schemas.microsoft.com/office/powerpoint/2010/main" val="25332501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835696" y="1203598"/>
            <a:ext cx="5828110"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=m41b85ca05dd95aedc6da63b8b2b6fc99</a:t>
            </a:r>
          </a:p>
          <a:p>
            <a:endParaRPr lang="en-GB" sz="1600" dirty="0"/>
          </a:p>
          <a:p>
            <a:r>
              <a:rPr lang="en-GB" sz="1600" dirty="0"/>
              <a:t>Meeting number: 129 578 6676</a:t>
            </a:r>
          </a:p>
          <a:p>
            <a:r>
              <a:rPr lang="en-GB" sz="1600" dirty="0"/>
              <a:t>Meeting password: wireless (94735377 from phones and video systems)</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a:t>
            </a:r>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a:t>
            </a:r>
            <a:r>
              <a:rPr lang="en-US" altLang="en-US">
                <a:solidFill>
                  <a:schemeClr val="tx1"/>
                </a:solidFill>
              </a:rPr>
              <a:t>			Initial </a:t>
            </a:r>
            <a:r>
              <a:rPr lang="en-US" altLang="en-US" dirty="0">
                <a:solidFill>
                  <a:schemeClr val="tx1"/>
                </a:solidFill>
              </a:rPr>
              <a:t>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May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32</a:t>
            </a:fld>
            <a:endParaRPr lang="en-GB"/>
          </a:p>
        </p:txBody>
      </p:sp>
    </p:spTree>
    <p:extLst>
      <p:ext uri="{BB962C8B-B14F-4D97-AF65-F5344CB8AC3E}">
        <p14:creationId xmlns:p14="http://schemas.microsoft.com/office/powerpoint/2010/main" val="34387422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sz="1200" dirty="0"/>
              <a:t>Call Meeting to order</a:t>
            </a:r>
          </a:p>
          <a:p>
            <a:pPr>
              <a:buFont typeface="Arial" panose="020B0604020202020204" pitchFamily="34" charset="0"/>
              <a:buChar char="•"/>
            </a:pPr>
            <a:r>
              <a:rPr lang="en-US" sz="1200" dirty="0"/>
              <a:t>Approval of agenda</a:t>
            </a:r>
          </a:p>
          <a:p>
            <a:pPr>
              <a:buFont typeface="Arial" panose="020B0604020202020204" pitchFamily="34" charset="0"/>
              <a:buChar char="•"/>
            </a:pPr>
            <a:r>
              <a:rPr lang="en-US" sz="1200" dirty="0"/>
              <a:t>Review Patent Policy &amp; Call for Essential Patents</a:t>
            </a:r>
          </a:p>
          <a:p>
            <a:pPr>
              <a:buFont typeface="Arial" panose="020B0604020202020204" pitchFamily="34" charset="0"/>
              <a:buChar char="•"/>
            </a:pPr>
            <a:r>
              <a:rPr lang="en-US" sz="1200" dirty="0"/>
              <a:t>Review of IEEE copyright policy</a:t>
            </a:r>
          </a:p>
          <a:p>
            <a:pPr>
              <a:buFont typeface="Arial" panose="020B0604020202020204" pitchFamily="34" charset="0"/>
              <a:buChar char="•"/>
            </a:pPr>
            <a:r>
              <a:rPr lang="en-US" sz="1200" dirty="0"/>
              <a:t>Attendance – IMAT</a:t>
            </a:r>
          </a:p>
          <a:p>
            <a:pPr>
              <a:buFont typeface="Arial" panose="020B0604020202020204" pitchFamily="34" charset="0"/>
              <a:buChar char="•"/>
            </a:pPr>
            <a:r>
              <a:rPr lang="en-US" sz="1200" dirty="0"/>
              <a:t>Motions</a:t>
            </a:r>
          </a:p>
          <a:p>
            <a:pPr>
              <a:buFont typeface="Arial" panose="020B0604020202020204" pitchFamily="34" charset="0"/>
              <a:buChar char="•"/>
            </a:pPr>
            <a:r>
              <a:rPr lang="en-US" sz="1200" strike="sngStrike" dirty="0"/>
              <a:t>Editor’s report</a:t>
            </a:r>
          </a:p>
          <a:p>
            <a:pPr>
              <a:buFont typeface="Arial" panose="020B0604020202020204" pitchFamily="34" charset="0"/>
              <a:buChar char="•"/>
            </a:pPr>
            <a:r>
              <a:rPr lang="en-US" sz="1200" dirty="0"/>
              <a:t>Status Comment Assignment &amp; Resolution</a:t>
            </a:r>
          </a:p>
          <a:p>
            <a:pPr>
              <a:buFont typeface="Arial" panose="020B0604020202020204" pitchFamily="34" charset="0"/>
              <a:buChar char="•"/>
            </a:pPr>
            <a:r>
              <a:rPr lang="en-US" sz="1200" dirty="0"/>
              <a:t>Discussion of </a:t>
            </a:r>
            <a:r>
              <a:rPr lang="en-US" sz="1200" dirty="0" err="1"/>
              <a:t>TGbc</a:t>
            </a:r>
            <a:r>
              <a:rPr lang="en-US" sz="1200" dirty="0"/>
              <a:t> Timeline</a:t>
            </a:r>
          </a:p>
          <a:p>
            <a:pPr>
              <a:buFont typeface="Arial" panose="020B0604020202020204" pitchFamily="34" charset="0"/>
              <a:buChar char="•"/>
            </a:pPr>
            <a:r>
              <a:rPr lang="en-US" sz="1200" strike="sngStrike" dirty="0"/>
              <a:t>Plan for upcoming </a:t>
            </a:r>
            <a:r>
              <a:rPr lang="en-US" sz="1200" strike="sngStrike" dirty="0" err="1"/>
              <a:t>telcos</a:t>
            </a:r>
            <a:endParaRPr lang="en-US" sz="1200" strike="sngStrike" dirty="0"/>
          </a:p>
          <a:p>
            <a:pPr>
              <a:buFont typeface="Arial" panose="020B0604020202020204" pitchFamily="34" charset="0"/>
              <a:buChar char="•"/>
            </a:pPr>
            <a:r>
              <a:rPr lang="en-US" sz="1200" dirty="0"/>
              <a:t>Discussion on Replay Protection (15 minutes max).</a:t>
            </a:r>
          </a:p>
          <a:p>
            <a:pPr>
              <a:buFont typeface="Arial" panose="020B0604020202020204" pitchFamily="34" charset="0"/>
              <a:buChar char="•"/>
            </a:pPr>
            <a:r>
              <a:rPr lang="en-US" sz="1200" dirty="0"/>
              <a:t>Submissions (see next slide)</a:t>
            </a:r>
          </a:p>
          <a:p>
            <a:pPr>
              <a:buFont typeface="Arial" panose="020B0604020202020204" pitchFamily="34" charset="0"/>
              <a:buChar char="•"/>
            </a:pPr>
            <a:r>
              <a:rPr lang="en-US" sz="1200" dirty="0"/>
              <a:t>AOB</a:t>
            </a:r>
          </a:p>
          <a:p>
            <a:pPr>
              <a:buFont typeface="Arial" panose="020B0604020202020204" pitchFamily="34" charset="0"/>
              <a:buChar char="•"/>
            </a:pPr>
            <a:r>
              <a:rPr lang="en-US" sz="12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May 2021</a:t>
            </a:r>
            <a:endParaRPr lang="en-GB" dirty="0"/>
          </a:p>
        </p:txBody>
      </p:sp>
      <p:sp>
        <p:nvSpPr>
          <p:cNvPr id="3" name="TextBox 2">
            <a:extLst>
              <a:ext uri="{FF2B5EF4-FFF2-40B4-BE49-F238E27FC236}">
                <a16:creationId xmlns:a16="http://schemas.microsoft.com/office/drawing/2014/main" id="{7CBEF192-30E9-C74D-B6C6-23BAEBCDD1BE}"/>
              </a:ext>
            </a:extLst>
          </p:cNvPr>
          <p:cNvSpPr txBox="1"/>
          <p:nvPr/>
        </p:nvSpPr>
        <p:spPr>
          <a:xfrm>
            <a:off x="1258839" y="4208770"/>
            <a:ext cx="6624736" cy="523220"/>
          </a:xfrm>
          <a:prstGeom prst="rect">
            <a:avLst/>
          </a:prstGeom>
          <a:noFill/>
        </p:spPr>
        <p:txBody>
          <a:bodyPr wrap="square" rtlCol="0">
            <a:spAutoFit/>
          </a:bodyPr>
          <a:lstStyle/>
          <a:p>
            <a:r>
              <a:rPr lang="en-US" sz="1400" dirty="0">
                <a:solidFill>
                  <a:schemeClr val="tx1"/>
                </a:solidFill>
              </a:rPr>
              <a:t>Note – please check if any additional submissions should be scheduled, also in view of the upcoming plenary meeting.</a:t>
            </a:r>
          </a:p>
        </p:txBody>
      </p:sp>
      <p:graphicFrame>
        <p:nvGraphicFramePr>
          <p:cNvPr id="8" name="Table 7">
            <a:extLst>
              <a:ext uri="{FF2B5EF4-FFF2-40B4-BE49-F238E27FC236}">
                <a16:creationId xmlns:a16="http://schemas.microsoft.com/office/drawing/2014/main" id="{5ECF2948-8BD3-D148-B408-16FBE73A1EA5}"/>
              </a:ext>
            </a:extLst>
          </p:cNvPr>
          <p:cNvGraphicFramePr>
            <a:graphicFrameLocks noGrp="1"/>
          </p:cNvGraphicFramePr>
          <p:nvPr>
            <p:extLst>
              <p:ext uri="{D42A27DB-BD31-4B8C-83A1-F6EECF244321}">
                <p14:modId xmlns:p14="http://schemas.microsoft.com/office/powerpoint/2010/main" val="2112323585"/>
              </p:ext>
            </p:extLst>
          </p:nvPr>
        </p:nvGraphicFramePr>
        <p:xfrm>
          <a:off x="755577" y="1174775"/>
          <a:ext cx="7770810" cy="2621280"/>
        </p:xfrm>
        <a:graphic>
          <a:graphicData uri="http://schemas.openxmlformats.org/drawingml/2006/table">
            <a:tbl>
              <a:tblPr>
                <a:tableStyleId>{5C22544A-7EE6-4342-B048-85BDC9FD1C3A}</a:tableStyleId>
              </a:tblPr>
              <a:tblGrid>
                <a:gridCol w="704964">
                  <a:extLst>
                    <a:ext uri="{9D8B030D-6E8A-4147-A177-3AD203B41FA5}">
                      <a16:colId xmlns:a16="http://schemas.microsoft.com/office/drawing/2014/main" val="392448829"/>
                    </a:ext>
                  </a:extLst>
                </a:gridCol>
                <a:gridCol w="367337">
                  <a:extLst>
                    <a:ext uri="{9D8B030D-6E8A-4147-A177-3AD203B41FA5}">
                      <a16:colId xmlns:a16="http://schemas.microsoft.com/office/drawing/2014/main" val="3663008023"/>
                    </a:ext>
                  </a:extLst>
                </a:gridCol>
                <a:gridCol w="367337">
                  <a:extLst>
                    <a:ext uri="{9D8B030D-6E8A-4147-A177-3AD203B41FA5}">
                      <a16:colId xmlns:a16="http://schemas.microsoft.com/office/drawing/2014/main" val="1931699484"/>
                    </a:ext>
                  </a:extLst>
                </a:gridCol>
                <a:gridCol w="367337">
                  <a:extLst>
                    <a:ext uri="{9D8B030D-6E8A-4147-A177-3AD203B41FA5}">
                      <a16:colId xmlns:a16="http://schemas.microsoft.com/office/drawing/2014/main" val="2776306799"/>
                    </a:ext>
                  </a:extLst>
                </a:gridCol>
                <a:gridCol w="1987945">
                  <a:extLst>
                    <a:ext uri="{9D8B030D-6E8A-4147-A177-3AD203B41FA5}">
                      <a16:colId xmlns:a16="http://schemas.microsoft.com/office/drawing/2014/main" val="4186707369"/>
                    </a:ext>
                  </a:extLst>
                </a:gridCol>
                <a:gridCol w="1987945">
                  <a:extLst>
                    <a:ext uri="{9D8B030D-6E8A-4147-A177-3AD203B41FA5}">
                      <a16:colId xmlns:a16="http://schemas.microsoft.com/office/drawing/2014/main" val="911115442"/>
                    </a:ext>
                  </a:extLst>
                </a:gridCol>
                <a:gridCol w="1987945">
                  <a:extLst>
                    <a:ext uri="{9D8B030D-6E8A-4147-A177-3AD203B41FA5}">
                      <a16:colId xmlns:a16="http://schemas.microsoft.com/office/drawing/2014/main" val="3969900048"/>
                    </a:ext>
                  </a:extLst>
                </a:gridCol>
              </a:tblGrid>
              <a:tr h="165100">
                <a:tc>
                  <a:txBody>
                    <a:bodyPr/>
                    <a:lstStyle/>
                    <a:p>
                      <a:pPr algn="ctr" fontAlgn="b"/>
                      <a:r>
                        <a:rPr lang="en-GB" sz="900" b="0" i="0" u="none" strike="sngStrike" dirty="0">
                          <a:effectLst/>
                          <a:latin typeface="Arial" panose="020B0604020202020204" pitchFamily="34" charset="0"/>
                        </a:rPr>
                        <a:t>1</a:t>
                      </a:r>
                    </a:p>
                  </a:txBody>
                  <a:tcPr marL="9525" marR="9525" marT="9525" marB="0" anchor="b"/>
                </a:tc>
                <a:tc>
                  <a:txBody>
                    <a:bodyPr/>
                    <a:lstStyle/>
                    <a:p>
                      <a:pPr algn="r" fontAlgn="b"/>
                      <a:endParaRPr lang="en-GB" sz="900" b="0" i="0" u="none" strike="sngStrike" dirty="0">
                        <a:effectLst/>
                        <a:latin typeface="Arial" panose="020B0604020202020204" pitchFamily="34" charset="0"/>
                      </a:endParaRPr>
                    </a:p>
                  </a:txBody>
                  <a:tcPr marL="9525" marR="9525" marT="9525" marB="0" anchor="b"/>
                </a:tc>
                <a:tc>
                  <a:txBody>
                    <a:bodyPr/>
                    <a:lstStyle/>
                    <a:p>
                      <a:pPr marL="0" marR="0" lvl="0" indent="0" algn="r" defTabSz="685800" rtl="0" eaLnBrk="1" fontAlgn="b" latinLnBrk="0" hangingPunct="1">
                        <a:lnSpc>
                          <a:spcPct val="100000"/>
                        </a:lnSpc>
                        <a:spcBef>
                          <a:spcPts val="0"/>
                        </a:spcBef>
                        <a:spcAft>
                          <a:spcPts val="0"/>
                        </a:spcAft>
                        <a:buClrTx/>
                        <a:buSzTx/>
                        <a:buFontTx/>
                        <a:buNone/>
                        <a:tabLst/>
                        <a:defRPr/>
                      </a:pPr>
                      <a:endParaRPr lang="en-GB" sz="900" b="0" i="0" u="none" strike="sngStrike" dirty="0">
                        <a:effectLst/>
                        <a:latin typeface="Arial" panose="020B0604020202020204" pitchFamily="34" charset="0"/>
                      </a:endParaRPr>
                    </a:p>
                  </a:txBody>
                  <a:tcPr marL="9525" marR="9525" marT="9525" marB="0" anchor="b"/>
                </a:tc>
                <a:tc>
                  <a:txBody>
                    <a:bodyPr/>
                    <a:lstStyle/>
                    <a:p>
                      <a:pPr algn="r" fontAlgn="b"/>
                      <a:endParaRPr lang="en-GB" sz="900" b="0" i="0" u="none" strike="sngStrike" dirty="0">
                        <a:effectLst/>
                        <a:latin typeface="Arial" panose="020B0604020202020204" pitchFamily="34" charset="0"/>
                      </a:endParaRPr>
                    </a:p>
                  </a:txBody>
                  <a:tcPr marL="9525" marR="9525" marT="9525" marB="0" anchor="b"/>
                </a:tc>
                <a:tc>
                  <a:txBody>
                    <a:bodyPr/>
                    <a:lstStyle/>
                    <a:p>
                      <a:pPr marL="0" marR="0" lvl="0" indent="0" algn="l" defTabSz="685800" rtl="0" eaLnBrk="1" fontAlgn="b" latinLnBrk="0" hangingPunct="1">
                        <a:lnSpc>
                          <a:spcPct val="100000"/>
                        </a:lnSpc>
                        <a:spcBef>
                          <a:spcPts val="0"/>
                        </a:spcBef>
                        <a:spcAft>
                          <a:spcPts val="0"/>
                        </a:spcAft>
                        <a:buClrTx/>
                        <a:buSzTx/>
                        <a:buFontTx/>
                        <a:buNone/>
                        <a:tabLst/>
                        <a:defRPr/>
                      </a:pPr>
                      <a:r>
                        <a:rPr lang="en-GB" sz="900" b="0" i="0" u="none" strike="sngStrike" dirty="0">
                          <a:effectLst/>
                          <a:latin typeface="Arial" panose="020B0604020202020204" pitchFamily="34" charset="0"/>
                        </a:rPr>
                        <a:t>Chair comment database</a:t>
                      </a:r>
                    </a:p>
                    <a:p>
                      <a:pPr algn="l" fontAlgn="b"/>
                      <a:r>
                        <a:rPr lang="en-GB" sz="900" b="0" i="0" u="none" strike="sngStrike" dirty="0">
                          <a:effectLst/>
                          <a:latin typeface="Arial" panose="020B0604020202020204" pitchFamily="34" charset="0"/>
                        </a:rPr>
                        <a:t> -- CID 1063 &amp; 1066</a:t>
                      </a:r>
                    </a:p>
                  </a:txBody>
                  <a:tcPr marL="9525" marR="9525" marT="9525" marB="0" anchor="b"/>
                </a:tc>
                <a:tc>
                  <a:txBody>
                    <a:bodyPr/>
                    <a:lstStyle/>
                    <a:p>
                      <a:pPr algn="l" fontAlgn="b"/>
                      <a:r>
                        <a:rPr lang="en-GB" sz="900" b="0" i="0" u="none" strike="sngStrike" dirty="0">
                          <a:effectLst/>
                          <a:latin typeface="Arial" panose="020B0604020202020204" pitchFamily="34" charset="0"/>
                        </a:rPr>
                        <a:t>Chair</a:t>
                      </a:r>
                    </a:p>
                  </a:txBody>
                  <a:tcPr marL="9525" marR="9525" marT="9525" marB="0" anchor="b"/>
                </a:tc>
                <a:tc>
                  <a:txBody>
                    <a:bodyPr/>
                    <a:lstStyle/>
                    <a:p>
                      <a:pPr algn="l" fontAlgn="b"/>
                      <a:r>
                        <a:rPr lang="en-GB" sz="900" b="0" i="0" u="none" strike="noStrike" dirty="0">
                          <a:effectLst/>
                          <a:latin typeface="Arial" panose="020B0604020202020204" pitchFamily="34" charset="0"/>
                        </a:rPr>
                        <a:t>done</a:t>
                      </a:r>
                    </a:p>
                  </a:txBody>
                  <a:tcPr marL="9525" marR="9525" marT="9525" marB="0" anchor="b"/>
                </a:tc>
                <a:extLst>
                  <a:ext uri="{0D108BD9-81ED-4DB2-BD59-A6C34878D82A}">
                    <a16:rowId xmlns:a16="http://schemas.microsoft.com/office/drawing/2014/main" val="2221022350"/>
                  </a:ext>
                </a:extLst>
              </a:tr>
              <a:tr h="165100">
                <a:tc>
                  <a:txBody>
                    <a:bodyPr/>
                    <a:lstStyle/>
                    <a:p>
                      <a:pPr algn="ctr" fontAlgn="b"/>
                      <a:r>
                        <a:rPr lang="en-GB" sz="900" u="none" strike="sngStrike" dirty="0">
                          <a:effectLst/>
                        </a:rPr>
                        <a:t>10</a:t>
                      </a:r>
                      <a:endParaRPr lang="en-GB" sz="900" b="0" i="0" u="none" strike="sngStrike" dirty="0">
                        <a:effectLst/>
                        <a:latin typeface="Arial" panose="020B0604020202020204" pitchFamily="34" charset="0"/>
                      </a:endParaRPr>
                    </a:p>
                  </a:txBody>
                  <a:tcPr marL="9525" marR="9525" marT="9525" marB="0" anchor="b"/>
                </a:tc>
                <a:tc>
                  <a:txBody>
                    <a:bodyPr/>
                    <a:lstStyle/>
                    <a:p>
                      <a:pPr algn="r" fontAlgn="b"/>
                      <a:r>
                        <a:rPr lang="en-GB" sz="900" u="none" strike="sngStrike" dirty="0">
                          <a:effectLst/>
                        </a:rPr>
                        <a:t>2021</a:t>
                      </a:r>
                      <a:endParaRPr lang="en-GB" sz="900" b="0" i="0" u="none" strike="sngStrike" dirty="0">
                        <a:effectLst/>
                        <a:latin typeface="Arial" panose="020B0604020202020204" pitchFamily="34" charset="0"/>
                      </a:endParaRPr>
                    </a:p>
                  </a:txBody>
                  <a:tcPr marL="9525" marR="9525" marT="9525" marB="0" anchor="b"/>
                </a:tc>
                <a:tc>
                  <a:txBody>
                    <a:bodyPr/>
                    <a:lstStyle/>
                    <a:p>
                      <a:pPr algn="r" fontAlgn="b"/>
                      <a:r>
                        <a:rPr lang="en-GB" sz="900" u="none" strike="sngStrike" dirty="0">
                          <a:effectLst/>
                        </a:rPr>
                        <a:t>581</a:t>
                      </a:r>
                      <a:endParaRPr lang="en-GB" sz="900" b="0" i="0" u="none" strike="sngStrike" dirty="0">
                        <a:effectLst/>
                        <a:latin typeface="Arial" panose="020B0604020202020204" pitchFamily="34" charset="0"/>
                      </a:endParaRPr>
                    </a:p>
                  </a:txBody>
                  <a:tcPr marL="9525" marR="9525" marT="9525" marB="0" anchor="b"/>
                </a:tc>
                <a:tc>
                  <a:txBody>
                    <a:bodyPr/>
                    <a:lstStyle/>
                    <a:p>
                      <a:pPr algn="r" fontAlgn="b"/>
                      <a:r>
                        <a:rPr lang="en-GB" sz="900" u="none" strike="sngStrike" dirty="0">
                          <a:effectLst/>
                        </a:rPr>
                        <a:t>3</a:t>
                      </a:r>
                      <a:endParaRPr lang="en-GB" sz="900" b="0" i="0" u="none" strike="sngStrike" dirty="0">
                        <a:effectLst/>
                        <a:latin typeface="Arial" panose="020B0604020202020204" pitchFamily="34" charset="0"/>
                      </a:endParaRPr>
                    </a:p>
                  </a:txBody>
                  <a:tcPr marL="9525" marR="9525" marT="9525" marB="0" anchor="b"/>
                </a:tc>
                <a:tc>
                  <a:txBody>
                    <a:bodyPr/>
                    <a:lstStyle/>
                    <a:p>
                      <a:pPr algn="l" fontAlgn="b"/>
                      <a:r>
                        <a:rPr lang="en-GB" sz="900" u="none" strike="sngStrike">
                          <a:effectLst/>
                        </a:rPr>
                        <a:t>Conflict_1091_1451</a:t>
                      </a:r>
                      <a:endParaRPr lang="en-GB" sz="900" b="0" i="0" u="none" strike="sngStrike">
                        <a:effectLst/>
                        <a:latin typeface="Arial" panose="020B0604020202020204" pitchFamily="34" charset="0"/>
                      </a:endParaRPr>
                    </a:p>
                  </a:txBody>
                  <a:tcPr marL="9525" marR="9525" marT="9525" marB="0" anchor="b"/>
                </a:tc>
                <a:tc>
                  <a:txBody>
                    <a:bodyPr/>
                    <a:lstStyle/>
                    <a:p>
                      <a:pPr algn="l" fontAlgn="b"/>
                      <a:r>
                        <a:rPr lang="en-GB" sz="900" u="none" strike="sngStrike">
                          <a:effectLst/>
                        </a:rPr>
                        <a:t>Antonio de la Oliva (InterDigital, UC3M)</a:t>
                      </a:r>
                      <a:endParaRPr lang="en-GB" sz="900" b="0" i="0" u="none" strike="sngStrike">
                        <a:effectLst/>
                        <a:latin typeface="Arial" panose="020B0604020202020204" pitchFamily="34" charset="0"/>
                      </a:endParaRPr>
                    </a:p>
                  </a:txBody>
                  <a:tcPr marL="9525" marR="9525" marT="9525" marB="0" anchor="b"/>
                </a:tc>
                <a:tc>
                  <a:txBody>
                    <a:bodyPr/>
                    <a:lstStyle/>
                    <a:p>
                      <a:pPr algn="l" fontAlgn="b"/>
                      <a:r>
                        <a:rPr lang="en-GB" sz="900" b="0" i="0" u="none" strike="noStrike" dirty="0">
                          <a:effectLst/>
                          <a:latin typeface="Arial" panose="020B0604020202020204" pitchFamily="34" charset="0"/>
                        </a:rPr>
                        <a:t>Revisit (see below)</a:t>
                      </a:r>
                    </a:p>
                  </a:txBody>
                  <a:tcPr marL="9525" marR="9525" marT="9525" marB="0" anchor="b"/>
                </a:tc>
                <a:extLst>
                  <a:ext uri="{0D108BD9-81ED-4DB2-BD59-A6C34878D82A}">
                    <a16:rowId xmlns:a16="http://schemas.microsoft.com/office/drawing/2014/main" val="1655881828"/>
                  </a:ext>
                </a:extLst>
              </a:tr>
              <a:tr h="165100">
                <a:tc>
                  <a:txBody>
                    <a:bodyPr/>
                    <a:lstStyle/>
                    <a:p>
                      <a:pPr algn="ctr" fontAlgn="b"/>
                      <a:r>
                        <a:rPr lang="en-GB" sz="900" u="none" strike="sngStrike">
                          <a:effectLst/>
                        </a:rPr>
                        <a:t>11</a:t>
                      </a:r>
                      <a:endParaRPr lang="en-GB" sz="900" b="0" i="0" u="none" strike="sngStrike">
                        <a:effectLst/>
                        <a:latin typeface="Arial" panose="020B0604020202020204" pitchFamily="34" charset="0"/>
                      </a:endParaRPr>
                    </a:p>
                  </a:txBody>
                  <a:tcPr marL="9525" marR="9525" marT="9525" marB="0" anchor="b"/>
                </a:tc>
                <a:tc>
                  <a:txBody>
                    <a:bodyPr/>
                    <a:lstStyle/>
                    <a:p>
                      <a:pPr algn="r" fontAlgn="b"/>
                      <a:r>
                        <a:rPr lang="en-GB" sz="900" u="none" strike="sngStrike">
                          <a:effectLst/>
                        </a:rPr>
                        <a:t>2021</a:t>
                      </a:r>
                      <a:endParaRPr lang="en-GB" sz="900" b="0" i="0" u="none" strike="sngStrike">
                        <a:effectLst/>
                        <a:latin typeface="Arial" panose="020B0604020202020204" pitchFamily="34" charset="0"/>
                      </a:endParaRPr>
                    </a:p>
                  </a:txBody>
                  <a:tcPr marL="9525" marR="9525" marT="9525" marB="0" anchor="b"/>
                </a:tc>
                <a:tc>
                  <a:txBody>
                    <a:bodyPr/>
                    <a:lstStyle/>
                    <a:p>
                      <a:pPr algn="r" fontAlgn="b"/>
                      <a:r>
                        <a:rPr lang="en-GB" sz="900" u="none" strike="sngStrike">
                          <a:effectLst/>
                        </a:rPr>
                        <a:t>661</a:t>
                      </a:r>
                      <a:endParaRPr lang="en-GB" sz="900" b="0" i="0" u="none" strike="sngStrike">
                        <a:effectLst/>
                        <a:latin typeface="Arial" panose="020B0604020202020204" pitchFamily="34" charset="0"/>
                      </a:endParaRPr>
                    </a:p>
                  </a:txBody>
                  <a:tcPr marL="9525" marR="9525" marT="9525" marB="0" anchor="b"/>
                </a:tc>
                <a:tc>
                  <a:txBody>
                    <a:bodyPr/>
                    <a:lstStyle/>
                    <a:p>
                      <a:pPr algn="r" fontAlgn="b"/>
                      <a:r>
                        <a:rPr lang="en-GB" sz="900" u="none" strike="sngStrike" dirty="0">
                          <a:effectLst/>
                        </a:rPr>
                        <a:t>1</a:t>
                      </a:r>
                      <a:endParaRPr lang="en-GB" sz="900" b="0" i="0" u="none" strike="sngStrike" dirty="0">
                        <a:effectLst/>
                        <a:latin typeface="Arial" panose="020B0604020202020204" pitchFamily="34" charset="0"/>
                      </a:endParaRPr>
                    </a:p>
                  </a:txBody>
                  <a:tcPr marL="9525" marR="9525" marT="9525" marB="0" anchor="b"/>
                </a:tc>
                <a:tc>
                  <a:txBody>
                    <a:bodyPr/>
                    <a:lstStyle/>
                    <a:p>
                      <a:pPr algn="l" fontAlgn="b"/>
                      <a:r>
                        <a:rPr lang="en-GB" sz="900" u="none" strike="sngStrike" dirty="0">
                          <a:effectLst/>
                        </a:rPr>
                        <a:t>CR_1091</a:t>
                      </a:r>
                      <a:endParaRPr lang="en-GB" sz="900" b="0" i="0" u="none" strike="sngStrike" dirty="0">
                        <a:effectLst/>
                        <a:latin typeface="Arial" panose="020B0604020202020204" pitchFamily="34" charset="0"/>
                      </a:endParaRPr>
                    </a:p>
                  </a:txBody>
                  <a:tcPr marL="9525" marR="9525" marT="9525" marB="0" anchor="b"/>
                </a:tc>
                <a:tc>
                  <a:txBody>
                    <a:bodyPr/>
                    <a:lstStyle/>
                    <a:p>
                      <a:pPr algn="l" fontAlgn="b"/>
                      <a:r>
                        <a:rPr lang="en-GB" sz="900" u="none" strike="sngStrike" dirty="0">
                          <a:effectLst/>
                        </a:rPr>
                        <a:t>Antonio de la Oliva (</a:t>
                      </a:r>
                      <a:r>
                        <a:rPr lang="en-GB" sz="900" u="none" strike="sngStrike" dirty="0" err="1">
                          <a:effectLst/>
                        </a:rPr>
                        <a:t>InterDigital</a:t>
                      </a:r>
                      <a:r>
                        <a:rPr lang="en-GB" sz="900" u="none" strike="sngStrike" dirty="0">
                          <a:effectLst/>
                        </a:rPr>
                        <a:t>, UC3M)</a:t>
                      </a:r>
                      <a:endParaRPr lang="en-GB" sz="900" b="0" i="0" u="none" strike="sngStrike" dirty="0">
                        <a:effectLst/>
                        <a:latin typeface="Arial" panose="020B0604020202020204" pitchFamily="34" charset="0"/>
                      </a:endParaRPr>
                    </a:p>
                  </a:txBody>
                  <a:tcPr marL="9525" marR="9525" marT="9525" marB="0" anchor="b"/>
                </a:tc>
                <a:tc>
                  <a:txBody>
                    <a:bodyPr/>
                    <a:lstStyle/>
                    <a:p>
                      <a:pPr algn="l" fontAlgn="b"/>
                      <a:r>
                        <a:rPr lang="en-GB" sz="900" b="0" i="0" u="none" strike="noStrike" dirty="0">
                          <a:effectLst/>
                          <a:latin typeface="Arial" panose="020B0604020202020204" pitchFamily="34" charset="0"/>
                        </a:rPr>
                        <a:t>Revisit (see below)</a:t>
                      </a:r>
                    </a:p>
                  </a:txBody>
                  <a:tcPr marL="9525" marR="9525" marT="9525" marB="0" anchor="b"/>
                </a:tc>
                <a:extLst>
                  <a:ext uri="{0D108BD9-81ED-4DB2-BD59-A6C34878D82A}">
                    <a16:rowId xmlns:a16="http://schemas.microsoft.com/office/drawing/2014/main" val="988563444"/>
                  </a:ext>
                </a:extLst>
              </a:tr>
              <a:tr h="165100">
                <a:tc>
                  <a:txBody>
                    <a:bodyPr/>
                    <a:lstStyle/>
                    <a:p>
                      <a:pPr algn="ctr" fontAlgn="b"/>
                      <a:r>
                        <a:rPr lang="en-GB" sz="900" u="none" strike="noStrike">
                          <a:effectLst/>
                        </a:rPr>
                        <a:t>20</a:t>
                      </a:r>
                      <a:endParaRPr lang="en-GB" sz="900" b="0" i="0" u="none" strike="noStrike">
                        <a:effectLst/>
                        <a:latin typeface="Arial" panose="020B0604020202020204" pitchFamily="34" charset="0"/>
                      </a:endParaRPr>
                    </a:p>
                  </a:txBody>
                  <a:tcPr marL="9525" marR="9525" marT="9525"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9525" marR="9525" marT="9525" marB="0" anchor="b"/>
                </a:tc>
                <a:tc>
                  <a:txBody>
                    <a:bodyPr/>
                    <a:lstStyle/>
                    <a:p>
                      <a:pPr algn="r" fontAlgn="b"/>
                      <a:r>
                        <a:rPr lang="en-GB" sz="900" u="none" strike="noStrike">
                          <a:effectLst/>
                        </a:rPr>
                        <a:t>579</a:t>
                      </a:r>
                      <a:endParaRPr lang="en-GB" sz="900" b="0" i="0" u="none" strike="noStrike">
                        <a:effectLst/>
                        <a:latin typeface="Arial" panose="020B0604020202020204" pitchFamily="34" charset="0"/>
                      </a:endParaRPr>
                    </a:p>
                  </a:txBody>
                  <a:tcPr marL="9525" marR="9525" marT="9525" marB="0" anchor="b"/>
                </a:tc>
                <a:tc>
                  <a:txBody>
                    <a:bodyPr/>
                    <a:lstStyle/>
                    <a:p>
                      <a:pPr algn="r" fontAlgn="b"/>
                      <a:r>
                        <a:rPr lang="en-GB" sz="900" u="none" strike="noStrike" dirty="0">
                          <a:effectLst/>
                        </a:rPr>
                        <a:t>4</a:t>
                      </a:r>
                      <a:endParaRPr lang="en-GB" sz="900" b="0" i="0" u="none" strike="noStrike" dirty="0">
                        <a:effectLst/>
                        <a:latin typeface="Arial" panose="020B0604020202020204" pitchFamily="34" charset="0"/>
                      </a:endParaRPr>
                    </a:p>
                  </a:txBody>
                  <a:tcPr marL="9525" marR="9525" marT="9525" marB="0" anchor="b"/>
                </a:tc>
                <a:tc>
                  <a:txBody>
                    <a:bodyPr/>
                    <a:lstStyle/>
                    <a:p>
                      <a:pPr algn="l" fontAlgn="b"/>
                      <a:r>
                        <a:rPr lang="en-GB" sz="900" u="none" strike="noStrike" dirty="0">
                          <a:effectLst/>
                        </a:rPr>
                        <a:t>Resolutions for Clause 9</a:t>
                      </a:r>
                      <a:endParaRPr lang="en-GB" sz="900" b="0" i="0" u="none" strike="noStrike" dirty="0">
                        <a:effectLst/>
                        <a:latin typeface="Arial" panose="020B0604020202020204" pitchFamily="34" charset="0"/>
                      </a:endParaRPr>
                    </a:p>
                  </a:txBody>
                  <a:tcPr marL="9525" marR="9525" marT="9525" marB="0" anchor="b"/>
                </a:tc>
                <a:tc>
                  <a:txBody>
                    <a:bodyPr/>
                    <a:lstStyle/>
                    <a:p>
                      <a:pPr algn="l" fontAlgn="b"/>
                      <a:r>
                        <a:rPr lang="en-GB" sz="900" u="none" strike="noStrike">
                          <a:effectLst/>
                        </a:rPr>
                        <a:t>Hitoshi Morioka (SRC Software)</a:t>
                      </a:r>
                      <a:endParaRPr lang="en-GB" sz="900" b="0" i="0" u="none" strike="noStrike">
                        <a:effectLst/>
                        <a:latin typeface="Arial" panose="020B0604020202020204" pitchFamily="34" charset="0"/>
                      </a:endParaRPr>
                    </a:p>
                  </a:txBody>
                  <a:tcPr marL="9525" marR="9525" marT="9525" marB="0" anchor="b"/>
                </a:tc>
                <a:tc>
                  <a:txBody>
                    <a:bodyPr/>
                    <a:lstStyle/>
                    <a:p>
                      <a:pPr algn="l" fontAlgn="b"/>
                      <a:r>
                        <a:rPr lang="en-GB" sz="900" b="0" i="0" u="none" strike="noStrike" dirty="0">
                          <a:effectLst/>
                          <a:latin typeface="Arial" panose="020B0604020202020204" pitchFamily="34" charset="0"/>
                        </a:rPr>
                        <a:t>Continued from last telco</a:t>
                      </a:r>
                    </a:p>
                  </a:txBody>
                  <a:tcPr marL="9525" marR="9525" marT="9525" marB="0" anchor="b"/>
                </a:tc>
                <a:extLst>
                  <a:ext uri="{0D108BD9-81ED-4DB2-BD59-A6C34878D82A}">
                    <a16:rowId xmlns:a16="http://schemas.microsoft.com/office/drawing/2014/main" val="2959393144"/>
                  </a:ext>
                </a:extLst>
              </a:tr>
              <a:tr h="165100">
                <a:tc>
                  <a:txBody>
                    <a:bodyPr/>
                    <a:lstStyle/>
                    <a:p>
                      <a:pPr algn="ctr" fontAlgn="b"/>
                      <a:r>
                        <a:rPr lang="en-GB" sz="900" u="none" strike="noStrike">
                          <a:effectLst/>
                        </a:rPr>
                        <a:t>21</a:t>
                      </a:r>
                      <a:endParaRPr lang="en-GB" sz="900" b="0" i="0" u="none" strike="noStrike">
                        <a:effectLst/>
                        <a:latin typeface="Arial" panose="020B0604020202020204" pitchFamily="34" charset="0"/>
                      </a:endParaRPr>
                    </a:p>
                  </a:txBody>
                  <a:tcPr marL="9525" marR="9525" marT="9525"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9525" marR="9525" marT="9525" marB="0" anchor="b"/>
                </a:tc>
                <a:tc>
                  <a:txBody>
                    <a:bodyPr/>
                    <a:lstStyle/>
                    <a:p>
                      <a:pPr algn="r" fontAlgn="b"/>
                      <a:r>
                        <a:rPr lang="en-GB" sz="900" u="none" strike="noStrike">
                          <a:effectLst/>
                        </a:rPr>
                        <a:t>84</a:t>
                      </a:r>
                      <a:endParaRPr lang="en-GB" sz="900" b="0" i="0" u="none" strike="noStrike">
                        <a:effectLst/>
                        <a:latin typeface="Arial" panose="020B0604020202020204" pitchFamily="34" charset="0"/>
                      </a:endParaRPr>
                    </a:p>
                  </a:txBody>
                  <a:tcPr marL="9525" marR="9525" marT="9525" marB="0" anchor="b"/>
                </a:tc>
                <a:tc>
                  <a:txBody>
                    <a:bodyPr/>
                    <a:lstStyle/>
                    <a:p>
                      <a:pPr algn="r" fontAlgn="b"/>
                      <a:r>
                        <a:rPr lang="en-GB" sz="900" u="none" strike="noStrike" dirty="0">
                          <a:effectLst/>
                        </a:rPr>
                        <a:t>10</a:t>
                      </a:r>
                      <a:endParaRPr lang="en-GB" sz="900" b="0" i="0" u="none" strike="noStrike" dirty="0">
                        <a:effectLst/>
                        <a:latin typeface="Arial" panose="020B0604020202020204" pitchFamily="34" charset="0"/>
                      </a:endParaRPr>
                    </a:p>
                  </a:txBody>
                  <a:tcPr marL="9525" marR="9525" marT="9525" marB="0" anchor="b"/>
                </a:tc>
                <a:tc>
                  <a:txBody>
                    <a:bodyPr/>
                    <a:lstStyle/>
                    <a:p>
                      <a:pPr algn="l" fontAlgn="b"/>
                      <a:r>
                        <a:rPr lang="en-GB" sz="900" u="none" strike="noStrike">
                          <a:effectLst/>
                        </a:rPr>
                        <a:t>Resolutions for Clause 9.6.7.101</a:t>
                      </a:r>
                      <a:endParaRPr lang="en-GB" sz="900" b="0" i="0" u="none" strike="noStrike">
                        <a:effectLst/>
                        <a:latin typeface="Arial" panose="020B0604020202020204" pitchFamily="34" charset="0"/>
                      </a:endParaRPr>
                    </a:p>
                  </a:txBody>
                  <a:tcPr marL="9525" marR="9525" marT="9525" marB="0" anchor="b"/>
                </a:tc>
                <a:tc>
                  <a:txBody>
                    <a:bodyPr/>
                    <a:lstStyle/>
                    <a:p>
                      <a:pPr algn="l" fontAlgn="b"/>
                      <a:r>
                        <a:rPr lang="en-GB" sz="900" u="none" strike="noStrike">
                          <a:effectLst/>
                        </a:rPr>
                        <a:t>Hitoshi Morioka (SRC Software)</a:t>
                      </a:r>
                      <a:endParaRPr lang="en-GB" sz="900" b="0" i="0" u="none" strike="noStrike">
                        <a:effectLst/>
                        <a:latin typeface="Arial" panose="020B0604020202020204" pitchFamily="34" charset="0"/>
                      </a:endParaRPr>
                    </a:p>
                  </a:txBody>
                  <a:tcPr marL="9525" marR="9525" marT="9525" marB="0" anchor="b"/>
                </a:tc>
                <a:tc>
                  <a:txBody>
                    <a:bodyPr/>
                    <a:lstStyle/>
                    <a:p>
                      <a:pPr algn="l" fontAlgn="b"/>
                      <a:endParaRPr lang="en-GB" sz="9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387540130"/>
                  </a:ext>
                </a:extLst>
              </a:tr>
              <a:tr h="165100">
                <a:tc>
                  <a:txBody>
                    <a:bodyPr/>
                    <a:lstStyle/>
                    <a:p>
                      <a:pPr algn="ctr" fontAlgn="b"/>
                      <a:r>
                        <a:rPr lang="en-GB" sz="900" u="none" strike="noStrike">
                          <a:effectLst/>
                        </a:rPr>
                        <a:t>22</a:t>
                      </a:r>
                      <a:endParaRPr lang="en-GB" sz="900" b="0" i="0" u="none" strike="noStrike">
                        <a:effectLst/>
                        <a:latin typeface="Arial" panose="020B0604020202020204" pitchFamily="34" charset="0"/>
                      </a:endParaRPr>
                    </a:p>
                  </a:txBody>
                  <a:tcPr marL="9525" marR="9525" marT="9525"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9525" marR="9525" marT="9525" marB="0" anchor="b"/>
                </a:tc>
                <a:tc>
                  <a:txBody>
                    <a:bodyPr/>
                    <a:lstStyle/>
                    <a:p>
                      <a:pPr algn="r" fontAlgn="b"/>
                      <a:r>
                        <a:rPr lang="en-GB" sz="900" u="none" strike="noStrike">
                          <a:effectLst/>
                        </a:rPr>
                        <a:t>596</a:t>
                      </a:r>
                      <a:endParaRPr lang="en-GB" sz="900" b="0" i="0" u="none" strike="noStrike">
                        <a:effectLst/>
                        <a:latin typeface="Arial" panose="020B0604020202020204" pitchFamily="34" charset="0"/>
                      </a:endParaRPr>
                    </a:p>
                  </a:txBody>
                  <a:tcPr marL="9525" marR="9525" marT="9525" marB="0" anchor="b"/>
                </a:tc>
                <a:tc>
                  <a:txBody>
                    <a:bodyPr/>
                    <a:lstStyle/>
                    <a:p>
                      <a:pPr algn="r" fontAlgn="b"/>
                      <a:r>
                        <a:rPr lang="en-GB" sz="900" u="none" strike="noStrike" dirty="0">
                          <a:effectLst/>
                        </a:rPr>
                        <a:t>3</a:t>
                      </a:r>
                      <a:endParaRPr lang="en-GB" sz="900" b="0" i="0" u="none" strike="noStrike" dirty="0">
                        <a:effectLst/>
                        <a:latin typeface="Arial" panose="020B0604020202020204" pitchFamily="34" charset="0"/>
                      </a:endParaRPr>
                    </a:p>
                  </a:txBody>
                  <a:tcPr marL="9525" marR="9525" marT="9525" marB="0" anchor="b"/>
                </a:tc>
                <a:tc>
                  <a:txBody>
                    <a:bodyPr/>
                    <a:lstStyle/>
                    <a:p>
                      <a:pPr algn="l" fontAlgn="b"/>
                      <a:r>
                        <a:rPr lang="en-GB" sz="900" u="none" strike="noStrike">
                          <a:effectLst/>
                        </a:rPr>
                        <a:t>Resolutions for CID 1106</a:t>
                      </a:r>
                      <a:endParaRPr lang="en-GB" sz="900" b="0" i="0" u="none" strike="noStrike">
                        <a:effectLst/>
                        <a:latin typeface="Arial" panose="020B0604020202020204" pitchFamily="34" charset="0"/>
                      </a:endParaRPr>
                    </a:p>
                  </a:txBody>
                  <a:tcPr marL="9525" marR="9525" marT="9525" marB="0" anchor="b"/>
                </a:tc>
                <a:tc>
                  <a:txBody>
                    <a:bodyPr/>
                    <a:lstStyle/>
                    <a:p>
                      <a:pPr algn="l" fontAlgn="b"/>
                      <a:r>
                        <a:rPr lang="en-GB" sz="900" u="none" strike="noStrike">
                          <a:effectLst/>
                        </a:rPr>
                        <a:t>Hitoshi Morioka (SRC Software)</a:t>
                      </a:r>
                      <a:endParaRPr lang="en-GB" sz="900" b="0" i="0" u="none" strike="noStrike">
                        <a:effectLst/>
                        <a:latin typeface="Arial" panose="020B0604020202020204" pitchFamily="34" charset="0"/>
                      </a:endParaRPr>
                    </a:p>
                  </a:txBody>
                  <a:tcPr marL="9525" marR="9525" marT="9525" marB="0" anchor="b"/>
                </a:tc>
                <a:tc>
                  <a:txBody>
                    <a:bodyPr/>
                    <a:lstStyle/>
                    <a:p>
                      <a:pPr algn="l" fontAlgn="b"/>
                      <a:endParaRPr lang="en-GB" sz="9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303895904"/>
                  </a:ext>
                </a:extLst>
              </a:tr>
              <a:tr h="165100">
                <a:tc>
                  <a:txBody>
                    <a:bodyPr/>
                    <a:lstStyle/>
                    <a:p>
                      <a:pPr algn="ctr" fontAlgn="b"/>
                      <a:r>
                        <a:rPr lang="en-GB" sz="900" u="none" strike="noStrike">
                          <a:effectLst/>
                        </a:rPr>
                        <a:t>30</a:t>
                      </a:r>
                      <a:endParaRPr lang="en-GB" sz="900" b="0" i="0" u="none" strike="noStrike">
                        <a:effectLst/>
                        <a:latin typeface="Arial" panose="020B0604020202020204" pitchFamily="34" charset="0"/>
                      </a:endParaRPr>
                    </a:p>
                  </a:txBody>
                  <a:tcPr marL="9525" marR="9525" marT="9525"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9525" marR="9525" marT="9525" marB="0" anchor="b"/>
                </a:tc>
                <a:tc>
                  <a:txBody>
                    <a:bodyPr/>
                    <a:lstStyle/>
                    <a:p>
                      <a:pPr algn="r" fontAlgn="b"/>
                      <a:r>
                        <a:rPr lang="en-GB" sz="900" u="none" strike="noStrike" dirty="0">
                          <a:effectLst/>
                        </a:rPr>
                        <a:t>666</a:t>
                      </a:r>
                      <a:endParaRPr lang="en-GB" sz="900" b="0" i="0" u="none" strike="noStrike" dirty="0">
                        <a:effectLst/>
                        <a:latin typeface="Arial" panose="020B0604020202020204" pitchFamily="34" charset="0"/>
                      </a:endParaRPr>
                    </a:p>
                  </a:txBody>
                  <a:tcPr marL="9525" marR="9525" marT="9525"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9525" marR="9525" marT="9525" marB="0" anchor="b"/>
                </a:tc>
                <a:tc>
                  <a:txBody>
                    <a:bodyPr/>
                    <a:lstStyle/>
                    <a:p>
                      <a:pPr algn="l" fontAlgn="b"/>
                      <a:r>
                        <a:rPr lang="en-GB" sz="900" u="none" strike="noStrike">
                          <a:effectLst/>
                        </a:rPr>
                        <a:t>CR for Misc CIDs Part 2</a:t>
                      </a:r>
                      <a:endParaRPr lang="en-GB" sz="900" b="0" i="0" u="none" strike="noStrike">
                        <a:effectLst/>
                        <a:latin typeface="Arial" panose="020B0604020202020204" pitchFamily="34" charset="0"/>
                      </a:endParaRPr>
                    </a:p>
                  </a:txBody>
                  <a:tcPr marL="9525" marR="9525" marT="9525" marB="0" anchor="b"/>
                </a:tc>
                <a:tc>
                  <a:txBody>
                    <a:bodyPr/>
                    <a:lstStyle/>
                    <a:p>
                      <a:pPr algn="l" fontAlgn="b"/>
                      <a:r>
                        <a:rPr lang="en-GB" sz="900" u="none" strike="noStrike" dirty="0" err="1">
                          <a:effectLst/>
                        </a:rPr>
                        <a:t>Xiaofei</a:t>
                      </a:r>
                      <a:r>
                        <a:rPr lang="en-GB" sz="900" u="none" strike="noStrike" dirty="0">
                          <a:effectLst/>
                        </a:rPr>
                        <a:t> WANG (</a:t>
                      </a:r>
                      <a:r>
                        <a:rPr lang="en-GB" sz="900" u="none" strike="noStrike" dirty="0" err="1">
                          <a:effectLst/>
                        </a:rPr>
                        <a:t>InterDigital</a:t>
                      </a:r>
                      <a:r>
                        <a:rPr lang="en-GB" sz="900" u="none" strike="noStrike" dirty="0">
                          <a:effectLst/>
                        </a:rPr>
                        <a:t>)</a:t>
                      </a:r>
                      <a:endParaRPr lang="en-GB" sz="900" b="0" i="0" u="none" strike="noStrike" dirty="0">
                        <a:effectLst/>
                        <a:latin typeface="Arial" panose="020B0604020202020204" pitchFamily="34" charset="0"/>
                      </a:endParaRPr>
                    </a:p>
                  </a:txBody>
                  <a:tcPr marL="9525" marR="9525" marT="9525" marB="0" anchor="b"/>
                </a:tc>
                <a:tc>
                  <a:txBody>
                    <a:bodyPr/>
                    <a:lstStyle/>
                    <a:p>
                      <a:pPr algn="l" fontAlgn="b"/>
                      <a:endParaRPr lang="en-GB" sz="9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583208616"/>
                  </a:ext>
                </a:extLst>
              </a:tr>
              <a:tr h="165100">
                <a:tc>
                  <a:txBody>
                    <a:bodyPr/>
                    <a:lstStyle/>
                    <a:p>
                      <a:pPr algn="ctr" fontAlgn="b"/>
                      <a:r>
                        <a:rPr lang="en-GB" sz="900" u="none" strike="noStrike">
                          <a:effectLst/>
                        </a:rPr>
                        <a:t>31</a:t>
                      </a:r>
                      <a:endParaRPr lang="en-GB" sz="900" b="0" i="0" u="none" strike="noStrike">
                        <a:effectLst/>
                        <a:latin typeface="Arial" panose="020B0604020202020204" pitchFamily="34" charset="0"/>
                      </a:endParaRPr>
                    </a:p>
                  </a:txBody>
                  <a:tcPr marL="9525" marR="9525" marT="9525"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9525" marR="9525" marT="9525" marB="0" anchor="b"/>
                </a:tc>
                <a:tc>
                  <a:txBody>
                    <a:bodyPr/>
                    <a:lstStyle/>
                    <a:p>
                      <a:pPr algn="r" fontAlgn="b"/>
                      <a:r>
                        <a:rPr lang="en-GB" sz="900" u="none" strike="noStrike">
                          <a:effectLst/>
                        </a:rPr>
                        <a:t>667</a:t>
                      </a:r>
                      <a:endParaRPr lang="en-GB" sz="900" b="0" i="0" u="none" strike="noStrike">
                        <a:effectLst/>
                        <a:latin typeface="Arial" panose="020B0604020202020204" pitchFamily="34" charset="0"/>
                      </a:endParaRPr>
                    </a:p>
                  </a:txBody>
                  <a:tcPr marL="9525" marR="9525" marT="9525"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9525" marR="9525" marT="9525" marB="0" anchor="b"/>
                </a:tc>
                <a:tc>
                  <a:txBody>
                    <a:bodyPr/>
                    <a:lstStyle/>
                    <a:p>
                      <a:pPr algn="l" fontAlgn="b"/>
                      <a:r>
                        <a:rPr lang="en-GB" sz="900" u="none" strike="noStrike">
                          <a:effectLst/>
                        </a:rPr>
                        <a:t>Proposed Spec text for CR Part 2</a:t>
                      </a:r>
                      <a:endParaRPr lang="en-GB" sz="900" b="0" i="0" u="none" strike="noStrike">
                        <a:effectLst/>
                        <a:latin typeface="Arial" panose="020B0604020202020204" pitchFamily="34" charset="0"/>
                      </a:endParaRPr>
                    </a:p>
                  </a:txBody>
                  <a:tcPr marL="9525" marR="9525" marT="9525" marB="0" anchor="b"/>
                </a:tc>
                <a:tc>
                  <a:txBody>
                    <a:bodyPr/>
                    <a:lstStyle/>
                    <a:p>
                      <a:pPr algn="l" fontAlgn="b"/>
                      <a:r>
                        <a:rPr lang="en-GB" sz="900" u="none" strike="noStrike">
                          <a:effectLst/>
                        </a:rPr>
                        <a:t>Xiaofei WANG (InterDigital)</a:t>
                      </a:r>
                      <a:endParaRPr lang="en-GB" sz="900" b="0" i="0" u="none" strike="noStrike">
                        <a:effectLst/>
                        <a:latin typeface="Arial" panose="020B0604020202020204" pitchFamily="34" charset="0"/>
                      </a:endParaRPr>
                    </a:p>
                  </a:txBody>
                  <a:tcPr marL="9525" marR="9525" marT="9525" marB="0" anchor="b"/>
                </a:tc>
                <a:tc>
                  <a:txBody>
                    <a:bodyPr/>
                    <a:lstStyle/>
                    <a:p>
                      <a:pPr algn="l" fontAlgn="b"/>
                      <a:endParaRPr lang="en-GB" sz="9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315996714"/>
                  </a:ext>
                </a:extLst>
              </a:tr>
              <a:tr h="165100">
                <a:tc>
                  <a:txBody>
                    <a:bodyPr/>
                    <a:lstStyle/>
                    <a:p>
                      <a:pPr algn="ctr" fontAlgn="b"/>
                      <a:r>
                        <a:rPr lang="en-GB" sz="900" u="none" strike="sngStrike" kern="1200" dirty="0">
                          <a:solidFill>
                            <a:schemeClr val="dk1"/>
                          </a:solidFill>
                          <a:effectLst/>
                          <a:latin typeface="+mn-lt"/>
                          <a:ea typeface="+mn-ea"/>
                          <a:cs typeface="+mn-cs"/>
                        </a:rPr>
                        <a:t>40</a:t>
                      </a:r>
                    </a:p>
                  </a:txBody>
                  <a:tcPr marL="9525" marR="9525" marT="9525" marB="0" anchor="b"/>
                </a:tc>
                <a:tc>
                  <a:txBody>
                    <a:bodyPr/>
                    <a:lstStyle/>
                    <a:p>
                      <a:pPr algn="r" fontAlgn="b"/>
                      <a:r>
                        <a:rPr lang="en-GB" sz="900" u="none" strike="sngStrike" kern="1200" dirty="0">
                          <a:solidFill>
                            <a:schemeClr val="dk1"/>
                          </a:solidFill>
                          <a:effectLst/>
                          <a:latin typeface="+mn-lt"/>
                          <a:ea typeface="+mn-ea"/>
                          <a:cs typeface="+mn-cs"/>
                        </a:rPr>
                        <a:t>2021</a:t>
                      </a:r>
                    </a:p>
                  </a:txBody>
                  <a:tcPr marL="9525" marR="9525" marT="9525" marB="0" anchor="b"/>
                </a:tc>
                <a:tc>
                  <a:txBody>
                    <a:bodyPr/>
                    <a:lstStyle/>
                    <a:p>
                      <a:pPr algn="r" fontAlgn="b"/>
                      <a:r>
                        <a:rPr lang="en-GB" sz="900" u="none" strike="sngStrike" kern="1200">
                          <a:solidFill>
                            <a:schemeClr val="dk1"/>
                          </a:solidFill>
                          <a:effectLst/>
                          <a:latin typeface="+mn-lt"/>
                          <a:ea typeface="+mn-ea"/>
                          <a:cs typeface="+mn-cs"/>
                        </a:rPr>
                        <a:t>568</a:t>
                      </a:r>
                    </a:p>
                  </a:txBody>
                  <a:tcPr marL="9525" marR="9525" marT="9525" marB="0" anchor="b"/>
                </a:tc>
                <a:tc>
                  <a:txBody>
                    <a:bodyPr/>
                    <a:lstStyle/>
                    <a:p>
                      <a:pPr algn="r" fontAlgn="b"/>
                      <a:r>
                        <a:rPr lang="en-GB" sz="900" u="none" strike="sngStrike" kern="1200" dirty="0">
                          <a:solidFill>
                            <a:schemeClr val="dk1"/>
                          </a:solidFill>
                          <a:effectLst/>
                          <a:latin typeface="+mn-lt"/>
                          <a:ea typeface="+mn-ea"/>
                          <a:cs typeface="+mn-cs"/>
                        </a:rPr>
                        <a:t>4</a:t>
                      </a:r>
                    </a:p>
                  </a:txBody>
                  <a:tcPr marL="9525" marR="9525" marT="9525" marB="0" anchor="b"/>
                </a:tc>
                <a:tc>
                  <a:txBody>
                    <a:bodyPr/>
                    <a:lstStyle/>
                    <a:p>
                      <a:pPr algn="l" fontAlgn="b"/>
                      <a:r>
                        <a:rPr lang="en-GB" sz="900" u="none" strike="sngStrike" kern="1200" dirty="0" err="1">
                          <a:solidFill>
                            <a:schemeClr val="dk1"/>
                          </a:solidFill>
                          <a:effectLst/>
                          <a:latin typeface="+mn-lt"/>
                          <a:ea typeface="+mn-ea"/>
                          <a:cs typeface="+mn-cs"/>
                        </a:rPr>
                        <a:t>Behavior</a:t>
                      </a:r>
                      <a:r>
                        <a:rPr lang="en-GB" sz="900" u="none" strike="sngStrike" kern="1200" dirty="0">
                          <a:solidFill>
                            <a:schemeClr val="dk1"/>
                          </a:solidFill>
                          <a:effectLst/>
                          <a:latin typeface="+mn-lt"/>
                          <a:ea typeface="+mn-ea"/>
                          <a:cs typeface="+mn-cs"/>
                        </a:rPr>
                        <a:t> at an EBCS AP that provides relaying service</a:t>
                      </a:r>
                    </a:p>
                  </a:txBody>
                  <a:tcPr marL="9525" marR="9525" marT="9525" marB="0" anchor="b"/>
                </a:tc>
                <a:tc>
                  <a:txBody>
                    <a:bodyPr/>
                    <a:lstStyle/>
                    <a:p>
                      <a:pPr algn="l" fontAlgn="b"/>
                      <a:r>
                        <a:rPr lang="en-GB" sz="900" u="none" strike="sngStrike" kern="1200" dirty="0">
                          <a:solidFill>
                            <a:schemeClr val="dk1"/>
                          </a:solidFill>
                          <a:effectLst/>
                          <a:latin typeface="+mn-lt"/>
                          <a:ea typeface="+mn-ea"/>
                          <a:cs typeface="+mn-cs"/>
                        </a:rPr>
                        <a:t>Abhishek Patil (Qualcomm)</a:t>
                      </a:r>
                    </a:p>
                  </a:txBody>
                  <a:tcPr marL="9525" marR="9525" marT="9525" marB="0" anchor="b"/>
                </a:tc>
                <a:tc>
                  <a:txBody>
                    <a:bodyPr/>
                    <a:lstStyle/>
                    <a:p>
                      <a:pPr algn="l" fontAlgn="b"/>
                      <a:endParaRPr lang="en-GB" sz="900" u="none" strike="sngStrike" kern="1200" dirty="0">
                        <a:solidFill>
                          <a:schemeClr val="dk1"/>
                        </a:solidFill>
                        <a:effectLst/>
                        <a:latin typeface="+mn-lt"/>
                        <a:ea typeface="+mn-ea"/>
                        <a:cs typeface="+mn-cs"/>
                      </a:endParaRPr>
                    </a:p>
                  </a:txBody>
                  <a:tcPr marL="9525" marR="9525" marT="9525" marB="0" anchor="b"/>
                </a:tc>
                <a:extLst>
                  <a:ext uri="{0D108BD9-81ED-4DB2-BD59-A6C34878D82A}">
                    <a16:rowId xmlns:a16="http://schemas.microsoft.com/office/drawing/2014/main" val="2953248530"/>
                  </a:ext>
                </a:extLst>
              </a:tr>
              <a:tr h="165100">
                <a:tc>
                  <a:txBody>
                    <a:bodyPr/>
                    <a:lstStyle/>
                    <a:p>
                      <a:pPr algn="ctr" fontAlgn="b"/>
                      <a:r>
                        <a:rPr lang="en-GB" sz="900" u="none" strike="noStrike" kern="1200" dirty="0">
                          <a:solidFill>
                            <a:schemeClr val="dk1"/>
                          </a:solidFill>
                          <a:effectLst/>
                          <a:latin typeface="+mn-lt"/>
                          <a:ea typeface="+mn-ea"/>
                          <a:cs typeface="+mn-cs"/>
                        </a:rPr>
                        <a:t>41</a:t>
                      </a:r>
                    </a:p>
                  </a:txBody>
                  <a:tcPr marL="9525" marR="9525" marT="9525" marB="0" anchor="b"/>
                </a:tc>
                <a:tc>
                  <a:txBody>
                    <a:bodyPr/>
                    <a:lstStyle/>
                    <a:p>
                      <a:pPr algn="r" fontAlgn="b"/>
                      <a:r>
                        <a:rPr lang="en-GB" sz="900" u="none" strike="noStrike" kern="1200" dirty="0">
                          <a:solidFill>
                            <a:schemeClr val="dk1"/>
                          </a:solidFill>
                          <a:effectLst/>
                          <a:latin typeface="+mn-lt"/>
                          <a:ea typeface="+mn-ea"/>
                          <a:cs typeface="+mn-cs"/>
                        </a:rPr>
                        <a:t>2021</a:t>
                      </a:r>
                    </a:p>
                  </a:txBody>
                  <a:tcPr marL="9525" marR="9525" marT="9525" marB="0" anchor="b"/>
                </a:tc>
                <a:tc>
                  <a:txBody>
                    <a:bodyPr/>
                    <a:lstStyle/>
                    <a:p>
                      <a:pPr algn="r" fontAlgn="b"/>
                      <a:r>
                        <a:rPr lang="en-GB" sz="900" u="none" strike="noStrike" kern="1200" dirty="0">
                          <a:solidFill>
                            <a:schemeClr val="dk1"/>
                          </a:solidFill>
                          <a:effectLst/>
                          <a:latin typeface="+mn-lt"/>
                          <a:ea typeface="+mn-ea"/>
                          <a:cs typeface="+mn-cs"/>
                        </a:rPr>
                        <a:t>305</a:t>
                      </a:r>
                    </a:p>
                  </a:txBody>
                  <a:tcPr marL="9525" marR="9525" marT="9525" marB="0" anchor="b"/>
                </a:tc>
                <a:tc>
                  <a:txBody>
                    <a:bodyPr/>
                    <a:lstStyle/>
                    <a:p>
                      <a:pPr algn="r" fontAlgn="b"/>
                      <a:r>
                        <a:rPr lang="en-GB" sz="900" u="none" strike="noStrike" kern="1200" dirty="0">
                          <a:solidFill>
                            <a:schemeClr val="dk1"/>
                          </a:solidFill>
                          <a:effectLst/>
                          <a:latin typeface="+mn-lt"/>
                          <a:ea typeface="+mn-ea"/>
                          <a:cs typeface="+mn-cs"/>
                        </a:rPr>
                        <a:t>0</a:t>
                      </a:r>
                    </a:p>
                  </a:txBody>
                  <a:tcPr marL="9525" marR="9525" marT="9525" marB="0" anchor="b"/>
                </a:tc>
                <a:tc>
                  <a:txBody>
                    <a:bodyPr/>
                    <a:lstStyle/>
                    <a:p>
                      <a:pPr algn="l" fontAlgn="b"/>
                      <a:r>
                        <a:rPr lang="en-GB" sz="900" u="none" strike="noStrike" kern="1200" dirty="0">
                          <a:solidFill>
                            <a:schemeClr val="dk1"/>
                          </a:solidFill>
                          <a:effectLst/>
                          <a:latin typeface="+mn-lt"/>
                          <a:ea typeface="+mn-ea"/>
                          <a:cs typeface="+mn-cs"/>
                        </a:rPr>
                        <a:t>LB252 resolutions for CIDs assigned to </a:t>
                      </a:r>
                      <a:r>
                        <a:rPr lang="en-GB" sz="900" u="none" strike="noStrike" kern="1200" dirty="0" err="1">
                          <a:solidFill>
                            <a:schemeClr val="dk1"/>
                          </a:solidFill>
                          <a:effectLst/>
                          <a:latin typeface="+mn-lt"/>
                          <a:ea typeface="+mn-ea"/>
                          <a:cs typeface="+mn-cs"/>
                        </a:rPr>
                        <a:t>Abhi</a:t>
                      </a:r>
                      <a:r>
                        <a:rPr lang="en-GB" sz="900" u="none" strike="noStrike" kern="1200" dirty="0">
                          <a:solidFill>
                            <a:schemeClr val="dk1"/>
                          </a:solidFill>
                          <a:effectLst/>
                          <a:latin typeface="+mn-lt"/>
                          <a:ea typeface="+mn-ea"/>
                          <a:cs typeface="+mn-cs"/>
                        </a:rPr>
                        <a:t> (part 3)</a:t>
                      </a:r>
                    </a:p>
                  </a:txBody>
                  <a:tcPr marL="9525" marR="9525" marT="9525" marB="0" anchor="b"/>
                </a:tc>
                <a:tc>
                  <a:txBody>
                    <a:bodyPr/>
                    <a:lstStyle/>
                    <a:p>
                      <a:pPr marL="0" marR="0" lvl="0" indent="0" algn="l" defTabSz="685800" rtl="0" eaLnBrk="1" fontAlgn="b" latinLnBrk="0" hangingPunct="1">
                        <a:lnSpc>
                          <a:spcPct val="100000"/>
                        </a:lnSpc>
                        <a:spcBef>
                          <a:spcPts val="0"/>
                        </a:spcBef>
                        <a:spcAft>
                          <a:spcPts val="0"/>
                        </a:spcAft>
                        <a:buClrTx/>
                        <a:buSzTx/>
                        <a:buFontTx/>
                        <a:buNone/>
                        <a:tabLst/>
                        <a:defRPr/>
                      </a:pPr>
                      <a:r>
                        <a:rPr lang="en-GB" sz="900" u="none" strike="noStrike" kern="1200" dirty="0">
                          <a:solidFill>
                            <a:schemeClr val="dk1"/>
                          </a:solidFill>
                          <a:effectLst/>
                          <a:latin typeface="+mn-lt"/>
                          <a:ea typeface="+mn-ea"/>
                          <a:cs typeface="+mn-cs"/>
                        </a:rPr>
                        <a:t>Abhishek Patil (Qualcomm)</a:t>
                      </a:r>
                    </a:p>
                  </a:txBody>
                  <a:tcPr marL="9525" marR="9525" marT="9525" marB="0" anchor="b"/>
                </a:tc>
                <a:tc>
                  <a:txBody>
                    <a:bodyPr/>
                    <a:lstStyle/>
                    <a:p>
                      <a:pPr marL="0" marR="0" lvl="0" indent="0" algn="l" defTabSz="685800" rtl="0" eaLnBrk="1" fontAlgn="b" latinLnBrk="0" hangingPunct="1">
                        <a:lnSpc>
                          <a:spcPct val="100000"/>
                        </a:lnSpc>
                        <a:spcBef>
                          <a:spcPts val="0"/>
                        </a:spcBef>
                        <a:spcAft>
                          <a:spcPts val="0"/>
                        </a:spcAft>
                        <a:buClrTx/>
                        <a:buSzTx/>
                        <a:buFontTx/>
                        <a:buNone/>
                        <a:tabLst/>
                        <a:defRPr/>
                      </a:pPr>
                      <a:r>
                        <a:rPr lang="en-GB" sz="900" u="none" strike="noStrike" kern="1200" dirty="0">
                          <a:solidFill>
                            <a:schemeClr val="dk1"/>
                          </a:solidFill>
                          <a:effectLst/>
                          <a:latin typeface="+mn-lt"/>
                          <a:ea typeface="+mn-ea"/>
                          <a:cs typeface="+mn-cs"/>
                        </a:rPr>
                        <a:t>Ongoing review / discussion </a:t>
                      </a:r>
                      <a:r>
                        <a:rPr lang="en-GB" sz="900" u="none" strike="noStrike" kern="1200">
                          <a:solidFill>
                            <a:schemeClr val="dk1"/>
                          </a:solidFill>
                          <a:effectLst/>
                          <a:latin typeface="+mn-lt"/>
                          <a:ea typeface="+mn-ea"/>
                          <a:cs typeface="+mn-cs"/>
                        </a:rPr>
                        <a:t>via reflector</a:t>
                      </a:r>
                      <a:endParaRPr lang="en-GB" sz="900" u="none" strike="noStrike" kern="1200" dirty="0">
                        <a:solidFill>
                          <a:schemeClr val="dk1"/>
                        </a:solidFill>
                        <a:effectLst/>
                        <a:latin typeface="+mn-lt"/>
                        <a:ea typeface="+mn-ea"/>
                        <a:cs typeface="+mn-cs"/>
                      </a:endParaRPr>
                    </a:p>
                  </a:txBody>
                  <a:tcPr marL="9525" marR="9525" marT="9525" marB="0" anchor="b"/>
                </a:tc>
                <a:extLst>
                  <a:ext uri="{0D108BD9-81ED-4DB2-BD59-A6C34878D82A}">
                    <a16:rowId xmlns:a16="http://schemas.microsoft.com/office/drawing/2014/main" val="182077368"/>
                  </a:ext>
                </a:extLst>
              </a:tr>
              <a:tr h="165100">
                <a:tc>
                  <a:txBody>
                    <a:bodyPr/>
                    <a:lstStyle/>
                    <a:p>
                      <a:pPr algn="ctr" fontAlgn="b"/>
                      <a:r>
                        <a:rPr lang="en-GB" sz="900" u="none" strike="noStrike" kern="1200" dirty="0">
                          <a:solidFill>
                            <a:schemeClr val="dk1"/>
                          </a:solidFill>
                          <a:effectLst/>
                          <a:latin typeface="+mn-lt"/>
                          <a:ea typeface="+mn-ea"/>
                          <a:cs typeface="+mn-cs"/>
                        </a:rPr>
                        <a:t>42</a:t>
                      </a:r>
                    </a:p>
                  </a:txBody>
                  <a:tcPr marL="9525" marR="9525" marT="9525" marB="0" anchor="b"/>
                </a:tc>
                <a:tc>
                  <a:txBody>
                    <a:bodyPr/>
                    <a:lstStyle/>
                    <a:p>
                      <a:pPr algn="r" fontAlgn="b"/>
                      <a:r>
                        <a:rPr lang="en-GB" sz="900" u="none" strike="noStrike" kern="1200" dirty="0">
                          <a:solidFill>
                            <a:schemeClr val="dk1"/>
                          </a:solidFill>
                          <a:effectLst/>
                          <a:latin typeface="+mn-lt"/>
                          <a:ea typeface="+mn-ea"/>
                          <a:cs typeface="+mn-cs"/>
                        </a:rPr>
                        <a:t>2021</a:t>
                      </a:r>
                    </a:p>
                  </a:txBody>
                  <a:tcPr marL="9525" marR="9525" marT="9525" marB="0" anchor="b"/>
                </a:tc>
                <a:tc>
                  <a:txBody>
                    <a:bodyPr/>
                    <a:lstStyle/>
                    <a:p>
                      <a:pPr algn="r" fontAlgn="b"/>
                      <a:r>
                        <a:rPr lang="en-GB" sz="900" u="none" strike="noStrike" kern="1200" dirty="0">
                          <a:solidFill>
                            <a:schemeClr val="dk1"/>
                          </a:solidFill>
                          <a:effectLst/>
                          <a:latin typeface="+mn-lt"/>
                          <a:ea typeface="+mn-ea"/>
                          <a:cs typeface="+mn-cs"/>
                        </a:rPr>
                        <a:t>306</a:t>
                      </a:r>
                    </a:p>
                  </a:txBody>
                  <a:tcPr marL="9525" marR="9525" marT="9525" marB="0" anchor="b"/>
                </a:tc>
                <a:tc>
                  <a:txBody>
                    <a:bodyPr/>
                    <a:lstStyle/>
                    <a:p>
                      <a:pPr algn="r" fontAlgn="b"/>
                      <a:r>
                        <a:rPr lang="en-GB" sz="900" u="none" strike="noStrike" kern="1200" dirty="0">
                          <a:solidFill>
                            <a:schemeClr val="dk1"/>
                          </a:solidFill>
                          <a:effectLst/>
                          <a:latin typeface="+mn-lt"/>
                          <a:ea typeface="+mn-ea"/>
                          <a:cs typeface="+mn-cs"/>
                        </a:rPr>
                        <a:t>0</a:t>
                      </a:r>
                    </a:p>
                  </a:txBody>
                  <a:tcPr marL="9525" marR="9525" marT="9525" marB="0" anchor="b"/>
                </a:tc>
                <a:tc>
                  <a:txBody>
                    <a:bodyPr/>
                    <a:lstStyle/>
                    <a:p>
                      <a:pPr algn="l" fontAlgn="b"/>
                      <a:r>
                        <a:rPr lang="en-GB" sz="900" u="none" strike="noStrike" kern="1200" dirty="0">
                          <a:solidFill>
                            <a:schemeClr val="dk1"/>
                          </a:solidFill>
                          <a:effectLst/>
                          <a:latin typeface="+mn-lt"/>
                          <a:ea typeface="+mn-ea"/>
                          <a:cs typeface="+mn-cs"/>
                        </a:rPr>
                        <a:t>Excel with resolutions assigned to </a:t>
                      </a:r>
                      <a:r>
                        <a:rPr lang="en-GB" sz="900" u="none" strike="noStrike" kern="1200" dirty="0" err="1">
                          <a:solidFill>
                            <a:schemeClr val="dk1"/>
                          </a:solidFill>
                          <a:effectLst/>
                          <a:latin typeface="+mn-lt"/>
                          <a:ea typeface="+mn-ea"/>
                          <a:cs typeface="+mn-cs"/>
                        </a:rPr>
                        <a:t>Abhi</a:t>
                      </a:r>
                      <a:r>
                        <a:rPr lang="en-GB" sz="900" u="none" strike="noStrike" kern="1200" dirty="0">
                          <a:solidFill>
                            <a:schemeClr val="dk1"/>
                          </a:solidFill>
                          <a:effectLst/>
                          <a:latin typeface="+mn-lt"/>
                          <a:ea typeface="+mn-ea"/>
                          <a:cs typeface="+mn-cs"/>
                        </a:rPr>
                        <a:t> - part 3</a:t>
                      </a:r>
                    </a:p>
                  </a:txBody>
                  <a:tcPr marL="9525" marR="9525" marT="9525" marB="0" anchor="b"/>
                </a:tc>
                <a:tc>
                  <a:txBody>
                    <a:bodyPr/>
                    <a:lstStyle/>
                    <a:p>
                      <a:pPr marL="0" marR="0" lvl="0" indent="0" algn="l" defTabSz="685800" rtl="0" eaLnBrk="1" fontAlgn="b" latinLnBrk="0" hangingPunct="1">
                        <a:lnSpc>
                          <a:spcPct val="100000"/>
                        </a:lnSpc>
                        <a:spcBef>
                          <a:spcPts val="0"/>
                        </a:spcBef>
                        <a:spcAft>
                          <a:spcPts val="0"/>
                        </a:spcAft>
                        <a:buClrTx/>
                        <a:buSzTx/>
                        <a:buFontTx/>
                        <a:buNone/>
                        <a:tabLst/>
                        <a:defRPr/>
                      </a:pPr>
                      <a:r>
                        <a:rPr lang="en-GB" sz="900" u="none" strike="noStrike" kern="1200" dirty="0">
                          <a:solidFill>
                            <a:schemeClr val="dk1"/>
                          </a:solidFill>
                          <a:effectLst/>
                          <a:latin typeface="+mn-lt"/>
                          <a:ea typeface="+mn-ea"/>
                          <a:cs typeface="+mn-cs"/>
                        </a:rPr>
                        <a:t>Abhishek Patil (Qualcomm)</a:t>
                      </a:r>
                    </a:p>
                  </a:txBody>
                  <a:tcPr marL="9525" marR="9525" marT="9525" marB="0" anchor="b"/>
                </a:tc>
                <a:tc>
                  <a:txBody>
                    <a:bodyPr/>
                    <a:lstStyle/>
                    <a:p>
                      <a:pPr marL="0" marR="0" lvl="0" indent="0" algn="l" defTabSz="685800" rtl="0" eaLnBrk="1" fontAlgn="b" latinLnBrk="0" hangingPunct="1">
                        <a:lnSpc>
                          <a:spcPct val="100000"/>
                        </a:lnSpc>
                        <a:spcBef>
                          <a:spcPts val="0"/>
                        </a:spcBef>
                        <a:spcAft>
                          <a:spcPts val="0"/>
                        </a:spcAft>
                        <a:buClrTx/>
                        <a:buSzTx/>
                        <a:buFontTx/>
                        <a:buNone/>
                        <a:tabLst/>
                        <a:defRPr/>
                      </a:pPr>
                      <a:endParaRPr lang="en-GB" sz="900" u="none" strike="noStrike" kern="1200" dirty="0">
                        <a:solidFill>
                          <a:schemeClr val="dk1"/>
                        </a:solidFill>
                        <a:effectLst/>
                        <a:latin typeface="+mn-lt"/>
                        <a:ea typeface="+mn-ea"/>
                        <a:cs typeface="+mn-cs"/>
                      </a:endParaRPr>
                    </a:p>
                  </a:txBody>
                  <a:tcPr marL="9525" marR="9525" marT="9525" marB="0" anchor="b"/>
                </a:tc>
                <a:extLst>
                  <a:ext uri="{0D108BD9-81ED-4DB2-BD59-A6C34878D82A}">
                    <a16:rowId xmlns:a16="http://schemas.microsoft.com/office/drawing/2014/main" val="64762260"/>
                  </a:ext>
                </a:extLst>
              </a:tr>
              <a:tr h="165100">
                <a:tc>
                  <a:txBody>
                    <a:bodyPr/>
                    <a:lstStyle/>
                    <a:p>
                      <a:pPr algn="ctr" fontAlgn="b"/>
                      <a:r>
                        <a:rPr lang="en-GB" sz="900" u="none" strike="noStrike" kern="1200" dirty="0">
                          <a:solidFill>
                            <a:schemeClr val="dk1"/>
                          </a:solidFill>
                          <a:effectLst/>
                          <a:latin typeface="+mn-lt"/>
                          <a:ea typeface="+mn-ea"/>
                          <a:cs typeface="+mn-cs"/>
                        </a:rPr>
                        <a:t>1010</a:t>
                      </a:r>
                    </a:p>
                  </a:txBody>
                  <a:tcPr marL="9525" marR="9525" marT="9525" marB="0" anchor="b"/>
                </a:tc>
                <a:tc>
                  <a:txBody>
                    <a:bodyPr/>
                    <a:lstStyle/>
                    <a:p>
                      <a:pPr algn="r" fontAlgn="b"/>
                      <a:r>
                        <a:rPr lang="en-GB" sz="900" u="none" strike="noStrike" dirty="0">
                          <a:effectLst/>
                        </a:rPr>
                        <a:t>2021</a:t>
                      </a:r>
                      <a:endParaRPr lang="en-GB" sz="900" b="0" i="0" u="none" strike="noStrike" dirty="0">
                        <a:effectLst/>
                        <a:latin typeface="Arial" panose="020B0604020202020204" pitchFamily="34" charset="0"/>
                      </a:endParaRPr>
                    </a:p>
                  </a:txBody>
                  <a:tcPr marL="9525" marR="9525" marT="9525" marB="0" anchor="b"/>
                </a:tc>
                <a:tc>
                  <a:txBody>
                    <a:bodyPr/>
                    <a:lstStyle/>
                    <a:p>
                      <a:pPr algn="r" fontAlgn="b"/>
                      <a:r>
                        <a:rPr lang="en-GB" sz="900" u="none" strike="noStrike" dirty="0">
                          <a:effectLst/>
                        </a:rPr>
                        <a:t>581</a:t>
                      </a:r>
                      <a:endParaRPr lang="en-GB" sz="900" b="0" i="0" u="none" strike="noStrike" dirty="0">
                        <a:effectLst/>
                        <a:latin typeface="Arial" panose="020B0604020202020204" pitchFamily="34" charset="0"/>
                      </a:endParaRPr>
                    </a:p>
                  </a:txBody>
                  <a:tcPr marL="9525" marR="9525" marT="9525" marB="0" anchor="b"/>
                </a:tc>
                <a:tc>
                  <a:txBody>
                    <a:bodyPr/>
                    <a:lstStyle/>
                    <a:p>
                      <a:pPr algn="r" fontAlgn="b"/>
                      <a:r>
                        <a:rPr lang="en-GB" sz="900" u="none" strike="noStrike" dirty="0">
                          <a:effectLst/>
                        </a:rPr>
                        <a:t>xxx</a:t>
                      </a:r>
                      <a:endParaRPr lang="en-GB" sz="900" b="0" i="0" u="none" strike="noStrike" dirty="0">
                        <a:effectLst/>
                        <a:latin typeface="Arial" panose="020B0604020202020204" pitchFamily="34" charset="0"/>
                      </a:endParaRPr>
                    </a:p>
                  </a:txBody>
                  <a:tcPr marL="9525" marR="9525" marT="9525" marB="0" anchor="b"/>
                </a:tc>
                <a:tc>
                  <a:txBody>
                    <a:bodyPr/>
                    <a:lstStyle/>
                    <a:p>
                      <a:pPr algn="l" fontAlgn="b"/>
                      <a:r>
                        <a:rPr lang="en-GB" sz="900" u="none" strike="noStrike">
                          <a:effectLst/>
                        </a:rPr>
                        <a:t>Conflict_1091_1451</a:t>
                      </a:r>
                      <a:endParaRPr lang="en-GB" sz="900" b="0" i="0" u="none" strike="noStrike">
                        <a:effectLst/>
                        <a:latin typeface="Arial" panose="020B0604020202020204" pitchFamily="34" charset="0"/>
                      </a:endParaRPr>
                    </a:p>
                  </a:txBody>
                  <a:tcPr marL="9525" marR="9525" marT="9525" marB="0" anchor="b"/>
                </a:tc>
                <a:tc>
                  <a:txBody>
                    <a:bodyPr/>
                    <a:lstStyle/>
                    <a:p>
                      <a:pPr algn="l" fontAlgn="b"/>
                      <a:r>
                        <a:rPr lang="en-GB" sz="900" u="none" strike="noStrike">
                          <a:effectLst/>
                        </a:rPr>
                        <a:t>Antonio de la Oliva (InterDigital, UC3M)</a:t>
                      </a:r>
                      <a:endParaRPr lang="en-GB" sz="900" b="0" i="0" u="none" strike="noStrike">
                        <a:effectLst/>
                        <a:latin typeface="Arial" panose="020B0604020202020204" pitchFamily="34" charset="0"/>
                      </a:endParaRPr>
                    </a:p>
                  </a:txBody>
                  <a:tcPr marL="9525" marR="9525" marT="9525" marB="0" anchor="b"/>
                </a:tc>
                <a:tc>
                  <a:txBody>
                    <a:bodyPr/>
                    <a:lstStyle/>
                    <a:p>
                      <a:pPr algn="l" fontAlgn="b"/>
                      <a:endParaRPr lang="en-GB" sz="9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696752635"/>
                  </a:ext>
                </a:extLst>
              </a:tr>
              <a:tr h="165100">
                <a:tc>
                  <a:txBody>
                    <a:bodyPr/>
                    <a:lstStyle/>
                    <a:p>
                      <a:pPr algn="ctr" fontAlgn="b"/>
                      <a:r>
                        <a:rPr lang="en-GB" sz="900" u="none" strike="noStrike" kern="1200" dirty="0">
                          <a:solidFill>
                            <a:schemeClr val="dk1"/>
                          </a:solidFill>
                          <a:effectLst/>
                          <a:latin typeface="+mn-lt"/>
                          <a:ea typeface="+mn-ea"/>
                          <a:cs typeface="+mn-cs"/>
                        </a:rPr>
                        <a:t>1011</a:t>
                      </a:r>
                    </a:p>
                  </a:txBody>
                  <a:tcPr marL="9525" marR="9525" marT="9525"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9525" marR="9525" marT="9525" marB="0" anchor="b"/>
                </a:tc>
                <a:tc>
                  <a:txBody>
                    <a:bodyPr/>
                    <a:lstStyle/>
                    <a:p>
                      <a:pPr algn="r" fontAlgn="b"/>
                      <a:r>
                        <a:rPr lang="en-GB" sz="900" u="none" strike="noStrike" dirty="0">
                          <a:effectLst/>
                        </a:rPr>
                        <a:t>661</a:t>
                      </a:r>
                      <a:endParaRPr lang="en-GB" sz="900" b="0" i="0" u="none" strike="noStrike" dirty="0">
                        <a:effectLst/>
                        <a:latin typeface="Arial" panose="020B0604020202020204" pitchFamily="34" charset="0"/>
                      </a:endParaRPr>
                    </a:p>
                  </a:txBody>
                  <a:tcPr marL="9525" marR="9525" marT="9525" marB="0" anchor="b"/>
                </a:tc>
                <a:tc>
                  <a:txBody>
                    <a:bodyPr/>
                    <a:lstStyle/>
                    <a:p>
                      <a:pPr algn="r" fontAlgn="b"/>
                      <a:r>
                        <a:rPr lang="en-GB" sz="900" u="none" strike="noStrike" dirty="0">
                          <a:effectLst/>
                        </a:rPr>
                        <a:t>xxx</a:t>
                      </a:r>
                      <a:endParaRPr lang="en-GB" sz="900" b="0" i="0" u="none" strike="noStrike" dirty="0">
                        <a:effectLst/>
                        <a:latin typeface="Arial" panose="020B0604020202020204" pitchFamily="34" charset="0"/>
                      </a:endParaRPr>
                    </a:p>
                  </a:txBody>
                  <a:tcPr marL="9525" marR="9525" marT="9525" marB="0" anchor="b"/>
                </a:tc>
                <a:tc>
                  <a:txBody>
                    <a:bodyPr/>
                    <a:lstStyle/>
                    <a:p>
                      <a:pPr algn="l" fontAlgn="b"/>
                      <a:r>
                        <a:rPr lang="en-GB" sz="900" u="none" strike="noStrike" dirty="0">
                          <a:effectLst/>
                        </a:rPr>
                        <a:t>CR_1091</a:t>
                      </a:r>
                      <a:endParaRPr lang="en-GB" sz="900" b="0" i="0" u="none" strike="noStrike" dirty="0">
                        <a:effectLst/>
                        <a:latin typeface="Arial" panose="020B0604020202020204" pitchFamily="34" charset="0"/>
                      </a:endParaRPr>
                    </a:p>
                  </a:txBody>
                  <a:tcPr marL="9525" marR="9525" marT="9525" marB="0" anchor="b"/>
                </a:tc>
                <a:tc>
                  <a:txBody>
                    <a:bodyPr/>
                    <a:lstStyle/>
                    <a:p>
                      <a:pPr algn="l" fontAlgn="b"/>
                      <a:r>
                        <a:rPr lang="en-GB" sz="900" u="none" strike="noStrike" dirty="0">
                          <a:effectLst/>
                        </a:rPr>
                        <a:t>Antonio de la Oliva (</a:t>
                      </a:r>
                      <a:r>
                        <a:rPr lang="en-GB" sz="900" u="none" strike="noStrike" dirty="0" err="1">
                          <a:effectLst/>
                        </a:rPr>
                        <a:t>InterDigital</a:t>
                      </a:r>
                      <a:r>
                        <a:rPr lang="en-GB" sz="900" u="none" strike="noStrike" dirty="0">
                          <a:effectLst/>
                        </a:rPr>
                        <a:t>, UC3M)</a:t>
                      </a:r>
                      <a:endParaRPr lang="en-GB" sz="900" b="0" i="0" u="none" strike="noStrike" dirty="0">
                        <a:effectLst/>
                        <a:latin typeface="Arial" panose="020B0604020202020204" pitchFamily="34" charset="0"/>
                      </a:endParaRPr>
                    </a:p>
                  </a:txBody>
                  <a:tcPr marL="9525" marR="9525" marT="9525" marB="0" anchor="b"/>
                </a:tc>
                <a:tc>
                  <a:txBody>
                    <a:bodyPr/>
                    <a:lstStyle/>
                    <a:p>
                      <a:pPr algn="l" fontAlgn="b"/>
                      <a:endParaRPr lang="en-GB" sz="9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3521800079"/>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4162</TotalTime>
  <Words>2874</Words>
  <Application>Microsoft Macintosh PowerPoint</Application>
  <PresentationFormat>On-screen Show (16:9)</PresentationFormat>
  <Paragraphs>399</Paragraphs>
  <Slides>34</Slides>
  <Notes>2</Notes>
  <HiddenSlides>5</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0" baseType="lpstr">
      <vt:lpstr>Arial</vt:lpstr>
      <vt:lpstr>Calibri</vt:lpstr>
      <vt:lpstr>Monotype Sorts</vt:lpstr>
      <vt:lpstr>Times New Roman</vt:lpstr>
      <vt:lpstr>802-11-BCS-Chair-Slides-Template</vt:lpstr>
      <vt:lpstr>Document</vt:lpstr>
      <vt:lpstr>Agenda TGbc Telco May 4, 2021</vt:lpstr>
      <vt:lpstr>Abstract</vt:lpstr>
      <vt:lpstr>Dial-in Information</vt:lpstr>
      <vt:lpstr>Call Meeting to Order</vt:lpstr>
      <vt:lpstr>Approval of Agenda</vt:lpstr>
      <vt:lpstr>Agenda</vt:lpstr>
      <vt:lpstr>List of Submission</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Editor’s Report</vt:lpstr>
      <vt:lpstr>Status D1.02</vt:lpstr>
      <vt:lpstr>Status Comment Assignment &amp; Resolution</vt:lpstr>
      <vt:lpstr>Status on comment assignment</vt:lpstr>
      <vt:lpstr>Discussion of TGbc Timeline</vt:lpstr>
      <vt:lpstr>Current TGbc Schedule</vt:lpstr>
      <vt:lpstr>Plan for upcoming telcos</vt:lpstr>
      <vt:lpstr>Suggested Plan for April 6 -- 20</vt:lpstr>
      <vt:lpstr>Suggested Plan for CID discussion</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251</cp:revision>
  <cp:lastPrinted>1601-01-01T00:00:00Z</cp:lastPrinted>
  <dcterms:created xsi:type="dcterms:W3CDTF">2020-02-25T15:01:23Z</dcterms:created>
  <dcterms:modified xsi:type="dcterms:W3CDTF">2021-05-04T15:33:00Z</dcterms:modified>
  <cp:category/>
</cp:coreProperties>
</file>