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61" r:id="rId23"/>
    <p:sldId id="362" r:id="rId24"/>
    <p:sldId id="357" r:id="rId25"/>
    <p:sldId id="360" r:id="rId26"/>
    <p:sldId id="356" r:id="rId27"/>
    <p:sldId id="351" r:id="rId28"/>
    <p:sldId id="346" r:id="rId29"/>
    <p:sldId id="347" r:id="rId30"/>
    <p:sldId id="344" r:id="rId31"/>
    <p:sldId id="333" r:id="rId32"/>
    <p:sldId id="322" r:id="rId33"/>
    <p:sldId id="320" r:id="rId34"/>
    <p:sldId id="327" r:id="rId3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802.11-21/0767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802.11-21/0767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802.11-21/0767</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802.11-21/0767</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98-01-00bc-editorial-resolutions-cls-9-lb252.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May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4,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2021-05-4</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89"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Resolution for remaining </a:t>
            </a:r>
            <a:r>
              <a:rPr lang="en-US" dirty="0" err="1"/>
              <a:t>Cls</a:t>
            </a:r>
            <a:r>
              <a:rPr lang="en-US" dirty="0"/>
              <a:t>. 9 Editorial comments </a:t>
            </a:r>
          </a:p>
          <a:p>
            <a:pPr marL="585788" lvl="1" indent="-285750">
              <a:buFont typeface="Arial" panose="020B0604020202020204" pitchFamily="34" charset="0"/>
              <a:buChar char="•"/>
            </a:pPr>
            <a:r>
              <a:rPr lang="en-US" dirty="0"/>
              <a:t>available in </a:t>
            </a:r>
            <a:r>
              <a:rPr lang="en-US" dirty="0">
                <a:hlinkClick r:id="rId2"/>
              </a:rPr>
              <a:t>https://mentor.ieee.org/802.11/dcn/21/11-21-0698-01-00bc-editorial-resolutions-cls-9-lb252.docx</a:t>
            </a:r>
            <a:r>
              <a:rPr lang="en-US" dirty="0"/>
              <a:t> </a:t>
            </a:r>
          </a:p>
          <a:p>
            <a:pPr marL="585788" lvl="1" indent="-285750">
              <a:buFont typeface="Arial" panose="020B0604020202020204" pitchFamily="34" charset="0"/>
              <a:buChar char="•"/>
            </a:pPr>
            <a:r>
              <a:rPr lang="en-US" dirty="0"/>
              <a:t>No further change / discussion request.  Resolutions have been included in motion table for next week</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May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4,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 suggested resolutions are lined-up for discussion; several are ready for motion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21 Unassigned comments in the other clauses</a:t>
            </a:r>
          </a:p>
          <a:p>
            <a:pPr marL="585788" lvl="1" indent="-285750">
              <a:buFont typeface="Arial" panose="020B0604020202020204" pitchFamily="34" charset="0"/>
              <a:buChar char="•"/>
            </a:pPr>
            <a:r>
              <a:rPr lang="en-US" dirty="0"/>
              <a:t>Please check the “unassigned” tab of 11-19/1985r29 to check if you can volunteer to provide a suggested resolution for some of them.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378 comments unresolved (not approved by a motion)</a:t>
            </a:r>
          </a:p>
          <a:p>
            <a:pPr marL="585788" lvl="1" indent="-285750">
              <a:buFont typeface="Arial" panose="020B0604020202020204" pitchFamily="34" charset="0"/>
              <a:buChar char="•"/>
            </a:pPr>
            <a:r>
              <a:rPr lang="en-US" dirty="0"/>
              <a:t>Assuming 5 Minutes discussion time on average per CID </a:t>
            </a:r>
            <a:r>
              <a:rPr lang="en-US" dirty="0">
                <a:sym typeface="Wingdings" pitchFamily="2" charset="2"/>
              </a:rPr>
              <a:t> 32 hours remaining</a:t>
            </a:r>
          </a:p>
          <a:p>
            <a:pPr marL="585788" lvl="1" indent="-285750">
              <a:buFont typeface="Arial" panose="020B0604020202020204" pitchFamily="34" charset="0"/>
              <a:buChar char="•"/>
            </a:pPr>
            <a:r>
              <a:rPr lang="en-US" dirty="0"/>
              <a:t>Recirc in May not realistic. Shift to July or September (see timeline next slides)</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May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=m41b85ca05dd95aedc6da63b8b2b6fc99</a:t>
            </a:r>
          </a:p>
          <a:p>
            <a:endParaRPr lang="en-GB" sz="1600" dirty="0"/>
          </a:p>
          <a:p>
            <a:r>
              <a:rPr lang="en-GB" sz="1600" dirty="0"/>
              <a:t>Meeting number: 129 578 6676</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32</a:t>
            </a:fld>
            <a:endParaRPr lang="en-GB"/>
          </a:p>
        </p:txBody>
      </p:sp>
    </p:spTree>
    <p:extLst>
      <p:ext uri="{BB962C8B-B14F-4D97-AF65-F5344CB8AC3E}">
        <p14:creationId xmlns:p14="http://schemas.microsoft.com/office/powerpoint/2010/main" val="3438742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strike="sngStrike" dirty="0"/>
              <a:t>Editor’s report</a:t>
            </a:r>
          </a:p>
          <a:p>
            <a:pPr>
              <a:buFont typeface="Arial" panose="020B0604020202020204" pitchFamily="34" charset="0"/>
              <a:buChar char="•"/>
            </a:pPr>
            <a:r>
              <a:rPr lang="en-US" sz="1200" dirty="0"/>
              <a:t>Status Comment Assignment &amp; Resolution</a:t>
            </a:r>
          </a:p>
          <a:p>
            <a:pPr>
              <a:buFont typeface="Arial" panose="020B0604020202020204" pitchFamily="34" charset="0"/>
              <a:buChar char="•"/>
            </a:pPr>
            <a:r>
              <a:rPr lang="en-US" sz="1200" dirty="0"/>
              <a:t>Discussion of </a:t>
            </a:r>
            <a:r>
              <a:rPr lang="en-US" sz="1200" dirty="0" err="1"/>
              <a:t>TGbc</a:t>
            </a:r>
            <a:r>
              <a:rPr lang="en-US" sz="1200" dirty="0"/>
              <a:t> Timeline</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May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8" name="Table 7">
            <a:extLst>
              <a:ext uri="{FF2B5EF4-FFF2-40B4-BE49-F238E27FC236}">
                <a16:creationId xmlns:a16="http://schemas.microsoft.com/office/drawing/2014/main" id="{5ECF2948-8BD3-D148-B408-16FBE73A1EA5}"/>
              </a:ext>
            </a:extLst>
          </p:cNvPr>
          <p:cNvGraphicFramePr>
            <a:graphicFrameLocks noGrp="1"/>
          </p:cNvGraphicFramePr>
          <p:nvPr>
            <p:extLst>
              <p:ext uri="{D42A27DB-BD31-4B8C-83A1-F6EECF244321}">
                <p14:modId xmlns:p14="http://schemas.microsoft.com/office/powerpoint/2010/main" val="2112323585"/>
              </p:ext>
            </p:extLst>
          </p:nvPr>
        </p:nvGraphicFramePr>
        <p:xfrm>
          <a:off x="755577" y="1174775"/>
          <a:ext cx="7770810" cy="2621280"/>
        </p:xfrm>
        <a:graphic>
          <a:graphicData uri="http://schemas.openxmlformats.org/drawingml/2006/table">
            <a:tbl>
              <a:tblPr>
                <a:tableStyleId>{5C22544A-7EE6-4342-B048-85BDC9FD1C3A}</a:tableStyleId>
              </a:tblPr>
              <a:tblGrid>
                <a:gridCol w="704964">
                  <a:extLst>
                    <a:ext uri="{9D8B030D-6E8A-4147-A177-3AD203B41FA5}">
                      <a16:colId xmlns:a16="http://schemas.microsoft.com/office/drawing/2014/main" val="392448829"/>
                    </a:ext>
                  </a:extLst>
                </a:gridCol>
                <a:gridCol w="367337">
                  <a:extLst>
                    <a:ext uri="{9D8B030D-6E8A-4147-A177-3AD203B41FA5}">
                      <a16:colId xmlns:a16="http://schemas.microsoft.com/office/drawing/2014/main" val="3663008023"/>
                    </a:ext>
                  </a:extLst>
                </a:gridCol>
                <a:gridCol w="367337">
                  <a:extLst>
                    <a:ext uri="{9D8B030D-6E8A-4147-A177-3AD203B41FA5}">
                      <a16:colId xmlns:a16="http://schemas.microsoft.com/office/drawing/2014/main" val="1931699484"/>
                    </a:ext>
                  </a:extLst>
                </a:gridCol>
                <a:gridCol w="367337">
                  <a:extLst>
                    <a:ext uri="{9D8B030D-6E8A-4147-A177-3AD203B41FA5}">
                      <a16:colId xmlns:a16="http://schemas.microsoft.com/office/drawing/2014/main" val="2776306799"/>
                    </a:ext>
                  </a:extLst>
                </a:gridCol>
                <a:gridCol w="1987945">
                  <a:extLst>
                    <a:ext uri="{9D8B030D-6E8A-4147-A177-3AD203B41FA5}">
                      <a16:colId xmlns:a16="http://schemas.microsoft.com/office/drawing/2014/main" val="4186707369"/>
                    </a:ext>
                  </a:extLst>
                </a:gridCol>
                <a:gridCol w="1987945">
                  <a:extLst>
                    <a:ext uri="{9D8B030D-6E8A-4147-A177-3AD203B41FA5}">
                      <a16:colId xmlns:a16="http://schemas.microsoft.com/office/drawing/2014/main" val="911115442"/>
                    </a:ext>
                  </a:extLst>
                </a:gridCol>
                <a:gridCol w="1987945">
                  <a:extLst>
                    <a:ext uri="{9D8B030D-6E8A-4147-A177-3AD203B41FA5}">
                      <a16:colId xmlns:a16="http://schemas.microsoft.com/office/drawing/2014/main" val="3969900048"/>
                    </a:ext>
                  </a:extLst>
                </a:gridCol>
              </a:tblGrid>
              <a:tr h="165100">
                <a:tc>
                  <a:txBody>
                    <a:bodyPr/>
                    <a:lstStyle/>
                    <a:p>
                      <a:pPr algn="ctr" fontAlgn="b"/>
                      <a:r>
                        <a:rPr lang="en-GB" sz="900" b="0" i="0" u="none" strike="sngStrike" dirty="0">
                          <a:effectLst/>
                          <a:latin typeface="Arial" panose="020B0604020202020204" pitchFamily="34" charset="0"/>
                        </a:rPr>
                        <a:t>1</a:t>
                      </a:r>
                    </a:p>
                  </a:txBody>
                  <a:tcPr marL="9525" marR="9525" marT="9525" marB="0" anchor="b"/>
                </a:tc>
                <a:tc>
                  <a:txBody>
                    <a:bodyPr/>
                    <a:lstStyle/>
                    <a:p>
                      <a:pPr algn="r" fontAlgn="b"/>
                      <a:endParaRPr lang="en-GB" sz="900" b="0" i="0" u="none" strike="sngStrike" dirty="0">
                        <a:effectLst/>
                        <a:latin typeface="Arial" panose="020B0604020202020204" pitchFamily="34" charset="0"/>
                      </a:endParaRPr>
                    </a:p>
                  </a:txBody>
                  <a:tcPr marL="9525" marR="9525" marT="9525" marB="0" anchor="b"/>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endParaRPr lang="en-GB" sz="900" b="0" i="0" u="none" strike="sngStrike" dirty="0">
                        <a:effectLst/>
                        <a:latin typeface="Arial" panose="020B0604020202020204" pitchFamily="34" charset="0"/>
                      </a:endParaRPr>
                    </a:p>
                  </a:txBody>
                  <a:tcPr marL="9525" marR="9525" marT="9525" marB="0" anchor="b"/>
                </a:tc>
                <a:tc>
                  <a:txBody>
                    <a:bodyPr/>
                    <a:lstStyle/>
                    <a:p>
                      <a:pPr algn="r" fontAlgn="b"/>
                      <a:endParaRPr lang="en-GB" sz="900" b="0" i="0" u="none" strike="sngStrike" dirty="0">
                        <a:effectLst/>
                        <a:latin typeface="Arial" panose="020B0604020202020204" pitchFamily="34" charset="0"/>
                      </a:endParaRP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b="0" i="0" u="none" strike="sngStrike" dirty="0">
                          <a:effectLst/>
                          <a:latin typeface="Arial" panose="020B0604020202020204" pitchFamily="34" charset="0"/>
                        </a:rPr>
                        <a:t>Chair comment database</a:t>
                      </a:r>
                    </a:p>
                    <a:p>
                      <a:pPr algn="l" fontAlgn="b"/>
                      <a:r>
                        <a:rPr lang="en-GB" sz="900" b="0" i="0" u="none" strike="sngStrike" dirty="0">
                          <a:effectLst/>
                          <a:latin typeface="Arial" panose="020B0604020202020204" pitchFamily="34" charset="0"/>
                        </a:rPr>
                        <a:t> -- CID 1063 &amp; 1066</a:t>
                      </a:r>
                    </a:p>
                  </a:txBody>
                  <a:tcPr marL="9525" marR="9525" marT="9525" marB="0" anchor="b"/>
                </a:tc>
                <a:tc>
                  <a:txBody>
                    <a:bodyPr/>
                    <a:lstStyle/>
                    <a:p>
                      <a:pPr algn="l" fontAlgn="b"/>
                      <a:r>
                        <a:rPr lang="en-GB" sz="900" b="0" i="0" u="none" strike="sngStrike" dirty="0">
                          <a:effectLst/>
                          <a:latin typeface="Arial" panose="020B0604020202020204" pitchFamily="34" charset="0"/>
                        </a:rPr>
                        <a:t>Chair</a:t>
                      </a:r>
                    </a:p>
                  </a:txBody>
                  <a:tcPr marL="9525" marR="9525" marT="9525" marB="0" anchor="b"/>
                </a:tc>
                <a:tc>
                  <a:txBody>
                    <a:bodyPr/>
                    <a:lstStyle/>
                    <a:p>
                      <a:pPr algn="l" fontAlgn="b"/>
                      <a:r>
                        <a:rPr lang="en-GB" sz="900" b="0" i="0" u="none" strike="noStrike" dirty="0">
                          <a:effectLst/>
                          <a:latin typeface="Arial" panose="020B0604020202020204" pitchFamily="34" charset="0"/>
                        </a:rPr>
                        <a:t>done</a:t>
                      </a:r>
                    </a:p>
                  </a:txBody>
                  <a:tcPr marL="9525" marR="9525" marT="9525" marB="0" anchor="b"/>
                </a:tc>
                <a:extLst>
                  <a:ext uri="{0D108BD9-81ED-4DB2-BD59-A6C34878D82A}">
                    <a16:rowId xmlns:a16="http://schemas.microsoft.com/office/drawing/2014/main" val="2221022350"/>
                  </a:ext>
                </a:extLst>
              </a:tr>
              <a:tr h="165100">
                <a:tc>
                  <a:txBody>
                    <a:bodyPr/>
                    <a:lstStyle/>
                    <a:p>
                      <a:pPr algn="ctr" fontAlgn="b"/>
                      <a:r>
                        <a:rPr lang="en-GB" sz="900" u="none" strike="sngStrike" dirty="0">
                          <a:effectLst/>
                        </a:rPr>
                        <a:t>10</a:t>
                      </a:r>
                      <a:endParaRPr lang="en-GB" sz="900" b="0" i="0" u="none" strike="sngStrike" dirty="0">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2021</a:t>
                      </a:r>
                      <a:endParaRPr lang="en-GB" sz="900" b="0" i="0" u="none" strike="sngStrike" dirty="0">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581</a:t>
                      </a:r>
                      <a:endParaRPr lang="en-GB" sz="900" b="0" i="0" u="none" strike="sngStrike" dirty="0">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3</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u="none" strike="sngStrike">
                          <a:effectLst/>
                        </a:rPr>
                        <a:t>Conflict_1091_1451</a:t>
                      </a:r>
                      <a:endParaRPr lang="en-GB" sz="900" b="0" i="0" u="none" strike="sngStrike">
                        <a:effectLst/>
                        <a:latin typeface="Arial" panose="020B0604020202020204" pitchFamily="34" charset="0"/>
                      </a:endParaRPr>
                    </a:p>
                  </a:txBody>
                  <a:tcPr marL="9525" marR="9525" marT="9525" marB="0" anchor="b"/>
                </a:tc>
                <a:tc>
                  <a:txBody>
                    <a:bodyPr/>
                    <a:lstStyle/>
                    <a:p>
                      <a:pPr algn="l" fontAlgn="b"/>
                      <a:r>
                        <a:rPr lang="en-GB" sz="900" u="none" strike="sngStrike">
                          <a:effectLst/>
                        </a:rPr>
                        <a:t>Antonio de la Oliva (InterDigital, UC3M)</a:t>
                      </a:r>
                      <a:endParaRPr lang="en-GB" sz="900" b="0" i="0" u="none" strike="sngStrike">
                        <a:effectLst/>
                        <a:latin typeface="Arial" panose="020B0604020202020204" pitchFamily="34" charset="0"/>
                      </a:endParaRPr>
                    </a:p>
                  </a:txBody>
                  <a:tcPr marL="9525" marR="9525" marT="9525" marB="0" anchor="b"/>
                </a:tc>
                <a:tc>
                  <a:txBody>
                    <a:bodyPr/>
                    <a:lstStyle/>
                    <a:p>
                      <a:pPr algn="l" fontAlgn="b"/>
                      <a:r>
                        <a:rPr lang="en-GB" sz="900" b="0" i="0" u="none" strike="noStrike" dirty="0">
                          <a:effectLst/>
                          <a:latin typeface="Arial" panose="020B0604020202020204" pitchFamily="34" charset="0"/>
                        </a:rPr>
                        <a:t>Revisit (see below)</a:t>
                      </a:r>
                    </a:p>
                  </a:txBody>
                  <a:tcPr marL="9525" marR="9525" marT="9525" marB="0" anchor="b"/>
                </a:tc>
                <a:extLst>
                  <a:ext uri="{0D108BD9-81ED-4DB2-BD59-A6C34878D82A}">
                    <a16:rowId xmlns:a16="http://schemas.microsoft.com/office/drawing/2014/main" val="1655881828"/>
                  </a:ext>
                </a:extLst>
              </a:tr>
              <a:tr h="165100">
                <a:tc>
                  <a:txBody>
                    <a:bodyPr/>
                    <a:lstStyle/>
                    <a:p>
                      <a:pPr algn="ctr" fontAlgn="b"/>
                      <a:r>
                        <a:rPr lang="en-GB" sz="900" u="none" strike="sngStrike">
                          <a:effectLst/>
                        </a:rPr>
                        <a:t>11</a:t>
                      </a:r>
                      <a:endParaRPr lang="en-GB" sz="900" b="0" i="0" u="none" strike="sngStrike">
                        <a:effectLst/>
                        <a:latin typeface="Arial" panose="020B0604020202020204" pitchFamily="34" charset="0"/>
                      </a:endParaRPr>
                    </a:p>
                  </a:txBody>
                  <a:tcPr marL="9525" marR="9525" marT="9525" marB="0" anchor="b"/>
                </a:tc>
                <a:tc>
                  <a:txBody>
                    <a:bodyPr/>
                    <a:lstStyle/>
                    <a:p>
                      <a:pPr algn="r" fontAlgn="b"/>
                      <a:r>
                        <a:rPr lang="en-GB" sz="900" u="none" strike="sngStrike">
                          <a:effectLst/>
                        </a:rPr>
                        <a:t>2021</a:t>
                      </a:r>
                      <a:endParaRPr lang="en-GB" sz="900" b="0" i="0" u="none" strike="sngStrike">
                        <a:effectLst/>
                        <a:latin typeface="Arial" panose="020B0604020202020204" pitchFamily="34" charset="0"/>
                      </a:endParaRPr>
                    </a:p>
                  </a:txBody>
                  <a:tcPr marL="9525" marR="9525" marT="9525" marB="0" anchor="b"/>
                </a:tc>
                <a:tc>
                  <a:txBody>
                    <a:bodyPr/>
                    <a:lstStyle/>
                    <a:p>
                      <a:pPr algn="r" fontAlgn="b"/>
                      <a:r>
                        <a:rPr lang="en-GB" sz="900" u="none" strike="sngStrike">
                          <a:effectLst/>
                        </a:rPr>
                        <a:t>661</a:t>
                      </a:r>
                      <a:endParaRPr lang="en-GB" sz="900" b="0" i="0" u="none" strike="sngStrike">
                        <a:effectLst/>
                        <a:latin typeface="Arial" panose="020B0604020202020204" pitchFamily="34" charset="0"/>
                      </a:endParaRPr>
                    </a:p>
                  </a:txBody>
                  <a:tcPr marL="9525" marR="9525" marT="9525" marB="0" anchor="b"/>
                </a:tc>
                <a:tc>
                  <a:txBody>
                    <a:bodyPr/>
                    <a:lstStyle/>
                    <a:p>
                      <a:pPr algn="r" fontAlgn="b"/>
                      <a:r>
                        <a:rPr lang="en-GB" sz="900" u="none" strike="sngStrike" dirty="0">
                          <a:effectLst/>
                        </a:rPr>
                        <a:t>1</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u="none" strike="sngStrike" dirty="0">
                          <a:effectLst/>
                        </a:rPr>
                        <a:t>CR_1091</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u="none" strike="sngStrike" dirty="0">
                          <a:effectLst/>
                        </a:rPr>
                        <a:t>Antonio de la Oliva (</a:t>
                      </a:r>
                      <a:r>
                        <a:rPr lang="en-GB" sz="900" u="none" strike="sngStrike" dirty="0" err="1">
                          <a:effectLst/>
                        </a:rPr>
                        <a:t>InterDigital</a:t>
                      </a:r>
                      <a:r>
                        <a:rPr lang="en-GB" sz="900" u="none" strike="sngStrike" dirty="0">
                          <a:effectLst/>
                        </a:rPr>
                        <a:t>, UC3M)</a:t>
                      </a:r>
                      <a:endParaRPr lang="en-GB" sz="900" b="0" i="0" u="none" strike="sngStrike" dirty="0">
                        <a:effectLst/>
                        <a:latin typeface="Arial" panose="020B0604020202020204" pitchFamily="34" charset="0"/>
                      </a:endParaRPr>
                    </a:p>
                  </a:txBody>
                  <a:tcPr marL="9525" marR="9525" marT="9525" marB="0" anchor="b"/>
                </a:tc>
                <a:tc>
                  <a:txBody>
                    <a:bodyPr/>
                    <a:lstStyle/>
                    <a:p>
                      <a:pPr algn="l" fontAlgn="b"/>
                      <a:r>
                        <a:rPr lang="en-GB" sz="900" b="0" i="0" u="none" strike="noStrike" dirty="0">
                          <a:effectLst/>
                          <a:latin typeface="Arial" panose="020B0604020202020204" pitchFamily="34" charset="0"/>
                        </a:rPr>
                        <a:t>Revisit (see below)</a:t>
                      </a:r>
                    </a:p>
                  </a:txBody>
                  <a:tcPr marL="9525" marR="9525" marT="9525" marB="0" anchor="b"/>
                </a:tc>
                <a:extLst>
                  <a:ext uri="{0D108BD9-81ED-4DB2-BD59-A6C34878D82A}">
                    <a16:rowId xmlns:a16="http://schemas.microsoft.com/office/drawing/2014/main" val="988563444"/>
                  </a:ext>
                </a:extLst>
              </a:tr>
              <a:tr h="165100">
                <a:tc>
                  <a:txBody>
                    <a:bodyPr/>
                    <a:lstStyle/>
                    <a:p>
                      <a:pPr algn="ctr" fontAlgn="b"/>
                      <a:r>
                        <a:rPr lang="en-GB" sz="900" u="none" strike="noStrike">
                          <a:effectLst/>
                        </a:rPr>
                        <a:t>20</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579</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4</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dirty="0">
                          <a:effectLst/>
                        </a:rPr>
                        <a:t>Resolutions for Clause 9</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b="0" i="0" u="none" strike="noStrike" dirty="0">
                          <a:effectLst/>
                          <a:latin typeface="Arial" panose="020B0604020202020204" pitchFamily="34" charset="0"/>
                        </a:rPr>
                        <a:t>Continued from last telco</a:t>
                      </a:r>
                    </a:p>
                  </a:txBody>
                  <a:tcPr marL="9525" marR="9525" marT="9525" marB="0" anchor="b"/>
                </a:tc>
                <a:extLst>
                  <a:ext uri="{0D108BD9-81ED-4DB2-BD59-A6C34878D82A}">
                    <a16:rowId xmlns:a16="http://schemas.microsoft.com/office/drawing/2014/main" val="2959393144"/>
                  </a:ext>
                </a:extLst>
              </a:tr>
              <a:tr h="165100">
                <a:tc>
                  <a:txBody>
                    <a:bodyPr/>
                    <a:lstStyle/>
                    <a:p>
                      <a:pPr algn="ctr" fontAlgn="b"/>
                      <a:r>
                        <a:rPr lang="en-GB" sz="900" u="none" strike="noStrike">
                          <a:effectLst/>
                        </a:rPr>
                        <a:t>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84</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10</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Resolutions for Clause 9.6.7.101</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87540130"/>
                  </a:ext>
                </a:extLst>
              </a:tr>
              <a:tr h="165100">
                <a:tc>
                  <a:txBody>
                    <a:bodyPr/>
                    <a:lstStyle/>
                    <a:p>
                      <a:pPr algn="ctr" fontAlgn="b"/>
                      <a:r>
                        <a:rPr lang="en-GB" sz="900" u="none" strike="noStrike">
                          <a:effectLst/>
                        </a:rPr>
                        <a:t>22</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596</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3</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Resolutions for CID 1106</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Hitoshi Morioka (SRC Software)</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303895904"/>
                  </a:ext>
                </a:extLst>
              </a:tr>
              <a:tr h="165100">
                <a:tc>
                  <a:txBody>
                    <a:bodyPr/>
                    <a:lstStyle/>
                    <a:p>
                      <a:pPr algn="ctr" fontAlgn="b"/>
                      <a:r>
                        <a:rPr lang="en-GB" sz="900" u="none" strike="noStrike">
                          <a:effectLst/>
                        </a:rPr>
                        <a:t>30</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666</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CR for Misc CIDs Part 2</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583208616"/>
                  </a:ext>
                </a:extLst>
              </a:tr>
              <a:tr h="165100">
                <a:tc>
                  <a:txBody>
                    <a:bodyPr/>
                    <a:lstStyle/>
                    <a:p>
                      <a:pPr algn="ctr" fontAlgn="b"/>
                      <a:r>
                        <a:rPr lang="en-GB" sz="900" u="none" strike="noStrike">
                          <a:effectLst/>
                        </a:rPr>
                        <a:t>31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667</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a:effectLst/>
                        </a:rPr>
                        <a:t>0</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Proposed Spec text for CR Part 2</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Xiaofei WANG (InterDigital)</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315996714"/>
                  </a:ext>
                </a:extLst>
              </a:tr>
              <a:tr h="165100">
                <a:tc>
                  <a:txBody>
                    <a:bodyPr/>
                    <a:lstStyle/>
                    <a:p>
                      <a:pPr algn="ctr" fontAlgn="b"/>
                      <a:r>
                        <a:rPr lang="en-GB" sz="900" u="none" strike="sngStrike" kern="1200" dirty="0">
                          <a:solidFill>
                            <a:schemeClr val="dk1"/>
                          </a:solidFill>
                          <a:effectLst/>
                          <a:latin typeface="+mn-lt"/>
                          <a:ea typeface="+mn-ea"/>
                          <a:cs typeface="+mn-cs"/>
                        </a:rPr>
                        <a:t>40</a:t>
                      </a:r>
                    </a:p>
                  </a:txBody>
                  <a:tcPr marL="9525" marR="9525" marT="9525" marB="0" anchor="b"/>
                </a:tc>
                <a:tc>
                  <a:txBody>
                    <a:bodyPr/>
                    <a:lstStyle/>
                    <a:p>
                      <a:pPr algn="r" fontAlgn="b"/>
                      <a:r>
                        <a:rPr lang="en-GB" sz="900" u="none" strike="sng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900" u="none" strike="sngStrike" kern="1200">
                          <a:solidFill>
                            <a:schemeClr val="dk1"/>
                          </a:solidFill>
                          <a:effectLst/>
                          <a:latin typeface="+mn-lt"/>
                          <a:ea typeface="+mn-ea"/>
                          <a:cs typeface="+mn-cs"/>
                        </a:rPr>
                        <a:t>568</a:t>
                      </a:r>
                    </a:p>
                  </a:txBody>
                  <a:tcPr marL="9525" marR="9525" marT="9525" marB="0" anchor="b"/>
                </a:tc>
                <a:tc>
                  <a:txBody>
                    <a:bodyPr/>
                    <a:lstStyle/>
                    <a:p>
                      <a:pPr algn="r" fontAlgn="b"/>
                      <a:r>
                        <a:rPr lang="en-GB" sz="900" u="none" strike="sngStrike" kern="1200" dirty="0">
                          <a:solidFill>
                            <a:schemeClr val="dk1"/>
                          </a:solidFill>
                          <a:effectLst/>
                          <a:latin typeface="+mn-lt"/>
                          <a:ea typeface="+mn-ea"/>
                          <a:cs typeface="+mn-cs"/>
                        </a:rPr>
                        <a:t>4</a:t>
                      </a:r>
                    </a:p>
                  </a:txBody>
                  <a:tcPr marL="9525" marR="9525" marT="9525" marB="0" anchor="b"/>
                </a:tc>
                <a:tc>
                  <a:txBody>
                    <a:bodyPr/>
                    <a:lstStyle/>
                    <a:p>
                      <a:pPr algn="l" fontAlgn="b"/>
                      <a:r>
                        <a:rPr lang="en-GB" sz="900" u="none" strike="sngStrike" kern="1200" dirty="0" err="1">
                          <a:solidFill>
                            <a:schemeClr val="dk1"/>
                          </a:solidFill>
                          <a:effectLst/>
                          <a:latin typeface="+mn-lt"/>
                          <a:ea typeface="+mn-ea"/>
                          <a:cs typeface="+mn-cs"/>
                        </a:rPr>
                        <a:t>Behavior</a:t>
                      </a:r>
                      <a:r>
                        <a:rPr lang="en-GB" sz="900" u="none" strike="sngStrike" kern="1200" dirty="0">
                          <a:solidFill>
                            <a:schemeClr val="dk1"/>
                          </a:solidFill>
                          <a:effectLst/>
                          <a:latin typeface="+mn-lt"/>
                          <a:ea typeface="+mn-ea"/>
                          <a:cs typeface="+mn-cs"/>
                        </a:rPr>
                        <a:t> at an EBCS AP that provides relaying service</a:t>
                      </a:r>
                    </a:p>
                  </a:txBody>
                  <a:tcPr marL="9525" marR="9525" marT="9525" marB="0" anchor="b"/>
                </a:tc>
                <a:tc>
                  <a:txBody>
                    <a:bodyPr/>
                    <a:lstStyle/>
                    <a:p>
                      <a:pPr algn="l" fontAlgn="b"/>
                      <a:r>
                        <a:rPr lang="en-GB" sz="900" u="none" strike="sngStrike" kern="1200" dirty="0">
                          <a:solidFill>
                            <a:schemeClr val="dk1"/>
                          </a:solidFill>
                          <a:effectLst/>
                          <a:latin typeface="+mn-lt"/>
                          <a:ea typeface="+mn-ea"/>
                          <a:cs typeface="+mn-cs"/>
                        </a:rPr>
                        <a:t>Abhishek Patil (Qualcomm)</a:t>
                      </a:r>
                    </a:p>
                  </a:txBody>
                  <a:tcPr marL="9525" marR="9525" marT="9525" marB="0" anchor="b"/>
                </a:tc>
                <a:tc>
                  <a:txBody>
                    <a:bodyPr/>
                    <a:lstStyle/>
                    <a:p>
                      <a:pPr algn="l" fontAlgn="b"/>
                      <a:endParaRPr lang="en-GB" sz="900" u="none" strike="sng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2953248530"/>
                  </a:ext>
                </a:extLst>
              </a:tr>
              <a:tr h="165100">
                <a:tc>
                  <a:txBody>
                    <a:bodyPr/>
                    <a:lstStyle/>
                    <a:p>
                      <a:pPr algn="ctr" fontAlgn="b"/>
                      <a:r>
                        <a:rPr lang="en-GB" sz="900" u="none" strike="noStrike" kern="1200" dirty="0">
                          <a:solidFill>
                            <a:schemeClr val="dk1"/>
                          </a:solidFill>
                          <a:effectLst/>
                          <a:latin typeface="+mn-lt"/>
                          <a:ea typeface="+mn-ea"/>
                          <a:cs typeface="+mn-cs"/>
                        </a:rPr>
                        <a:t>41</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305</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900" u="none" strike="noStrike" kern="1200" dirty="0">
                          <a:solidFill>
                            <a:schemeClr val="dk1"/>
                          </a:solidFill>
                          <a:effectLst/>
                          <a:latin typeface="+mn-lt"/>
                          <a:ea typeface="+mn-ea"/>
                          <a:cs typeface="+mn-cs"/>
                        </a:rPr>
                        <a:t>LB252 resolutions for CIDs assigned to </a:t>
                      </a:r>
                      <a:r>
                        <a:rPr lang="en-GB" sz="900" u="none" strike="noStrike" kern="1200" dirty="0" err="1">
                          <a:solidFill>
                            <a:schemeClr val="dk1"/>
                          </a:solidFill>
                          <a:effectLst/>
                          <a:latin typeface="+mn-lt"/>
                          <a:ea typeface="+mn-ea"/>
                          <a:cs typeface="+mn-cs"/>
                        </a:rPr>
                        <a:t>Abhi</a:t>
                      </a:r>
                      <a:r>
                        <a:rPr lang="en-GB" sz="900" u="none" strike="noStrike" kern="1200" dirty="0">
                          <a:solidFill>
                            <a:schemeClr val="dk1"/>
                          </a:solidFill>
                          <a:effectLst/>
                          <a:latin typeface="+mn-lt"/>
                          <a:ea typeface="+mn-ea"/>
                          <a:cs typeface="+mn-cs"/>
                        </a:rPr>
                        <a:t>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u="none" strike="noStrike" kern="1200" dirty="0">
                          <a:solidFill>
                            <a:schemeClr val="dk1"/>
                          </a:solidFill>
                          <a:effectLst/>
                          <a:latin typeface="+mn-lt"/>
                          <a:ea typeface="+mn-ea"/>
                          <a:cs typeface="+mn-cs"/>
                        </a:rPr>
                        <a:t>Abhishek Patil (Qualcomm)</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u="none" strike="noStrike" kern="1200" dirty="0">
                          <a:solidFill>
                            <a:schemeClr val="dk1"/>
                          </a:solidFill>
                          <a:effectLst/>
                          <a:latin typeface="+mn-lt"/>
                          <a:ea typeface="+mn-ea"/>
                          <a:cs typeface="+mn-cs"/>
                        </a:rPr>
                        <a:t>Ongoing review / discussion </a:t>
                      </a:r>
                      <a:r>
                        <a:rPr lang="en-GB" sz="900" u="none" strike="noStrike" kern="1200">
                          <a:solidFill>
                            <a:schemeClr val="dk1"/>
                          </a:solidFill>
                          <a:effectLst/>
                          <a:latin typeface="+mn-lt"/>
                          <a:ea typeface="+mn-ea"/>
                          <a:cs typeface="+mn-cs"/>
                        </a:rPr>
                        <a:t>via reflector</a:t>
                      </a:r>
                      <a:endParaRPr lang="en-GB" sz="9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182077368"/>
                  </a:ext>
                </a:extLst>
              </a:tr>
              <a:tr h="165100">
                <a:tc>
                  <a:txBody>
                    <a:bodyPr/>
                    <a:lstStyle/>
                    <a:p>
                      <a:pPr algn="ctr" fontAlgn="b"/>
                      <a:r>
                        <a:rPr lang="en-GB" sz="900" u="none" strike="noStrike" kern="1200" dirty="0">
                          <a:solidFill>
                            <a:schemeClr val="dk1"/>
                          </a:solidFill>
                          <a:effectLst/>
                          <a:latin typeface="+mn-lt"/>
                          <a:ea typeface="+mn-ea"/>
                          <a:cs typeface="+mn-cs"/>
                        </a:rPr>
                        <a:t>42</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2021</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306</a:t>
                      </a:r>
                    </a:p>
                  </a:txBody>
                  <a:tcPr marL="9525" marR="9525" marT="9525" marB="0" anchor="b"/>
                </a:tc>
                <a:tc>
                  <a:txBody>
                    <a:bodyPr/>
                    <a:lstStyle/>
                    <a:p>
                      <a:pPr algn="r" fontAlgn="b"/>
                      <a:r>
                        <a:rPr lang="en-GB" sz="900" u="none" strike="noStrike" kern="1200" dirty="0">
                          <a:solidFill>
                            <a:schemeClr val="dk1"/>
                          </a:solidFill>
                          <a:effectLst/>
                          <a:latin typeface="+mn-lt"/>
                          <a:ea typeface="+mn-ea"/>
                          <a:cs typeface="+mn-cs"/>
                        </a:rPr>
                        <a:t>0</a:t>
                      </a:r>
                    </a:p>
                  </a:txBody>
                  <a:tcPr marL="9525" marR="9525" marT="9525" marB="0" anchor="b"/>
                </a:tc>
                <a:tc>
                  <a:txBody>
                    <a:bodyPr/>
                    <a:lstStyle/>
                    <a:p>
                      <a:pPr algn="l" fontAlgn="b"/>
                      <a:r>
                        <a:rPr lang="en-GB" sz="900" u="none" strike="noStrike" kern="1200" dirty="0">
                          <a:solidFill>
                            <a:schemeClr val="dk1"/>
                          </a:solidFill>
                          <a:effectLst/>
                          <a:latin typeface="+mn-lt"/>
                          <a:ea typeface="+mn-ea"/>
                          <a:cs typeface="+mn-cs"/>
                        </a:rPr>
                        <a:t>Excel with resolutions assigned to </a:t>
                      </a:r>
                      <a:r>
                        <a:rPr lang="en-GB" sz="900" u="none" strike="noStrike" kern="1200" dirty="0" err="1">
                          <a:solidFill>
                            <a:schemeClr val="dk1"/>
                          </a:solidFill>
                          <a:effectLst/>
                          <a:latin typeface="+mn-lt"/>
                          <a:ea typeface="+mn-ea"/>
                          <a:cs typeface="+mn-cs"/>
                        </a:rPr>
                        <a:t>Abhi</a:t>
                      </a:r>
                      <a:r>
                        <a:rPr lang="en-GB" sz="900" u="none" strike="noStrike" kern="1200" dirty="0">
                          <a:solidFill>
                            <a:schemeClr val="dk1"/>
                          </a:solidFill>
                          <a:effectLst/>
                          <a:latin typeface="+mn-lt"/>
                          <a:ea typeface="+mn-ea"/>
                          <a:cs typeface="+mn-cs"/>
                        </a:rPr>
                        <a:t> - part 3</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900" u="none" strike="noStrike" kern="1200" dirty="0">
                          <a:solidFill>
                            <a:schemeClr val="dk1"/>
                          </a:solidFill>
                          <a:effectLst/>
                          <a:latin typeface="+mn-lt"/>
                          <a:ea typeface="+mn-ea"/>
                          <a:cs typeface="+mn-cs"/>
                        </a:rPr>
                        <a:t>Abhishek Patil (Qualcomm)</a:t>
                      </a: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endParaRPr lang="en-GB" sz="900" u="none" strike="noStrike" kern="1200" dirty="0">
                        <a:solidFill>
                          <a:schemeClr val="dk1"/>
                        </a:solidFill>
                        <a:effectLst/>
                        <a:latin typeface="+mn-lt"/>
                        <a:ea typeface="+mn-ea"/>
                        <a:cs typeface="+mn-cs"/>
                      </a:endParaRPr>
                    </a:p>
                  </a:txBody>
                  <a:tcPr marL="9525" marR="9525" marT="9525" marB="0" anchor="b"/>
                </a:tc>
                <a:extLst>
                  <a:ext uri="{0D108BD9-81ED-4DB2-BD59-A6C34878D82A}">
                    <a16:rowId xmlns:a16="http://schemas.microsoft.com/office/drawing/2014/main" val="64762260"/>
                  </a:ext>
                </a:extLst>
              </a:tr>
              <a:tr h="165100">
                <a:tc>
                  <a:txBody>
                    <a:bodyPr/>
                    <a:lstStyle/>
                    <a:p>
                      <a:pPr algn="ctr" fontAlgn="b"/>
                      <a:r>
                        <a:rPr lang="en-GB" sz="900" u="none" strike="noStrike" kern="1200" dirty="0">
                          <a:solidFill>
                            <a:schemeClr val="dk1"/>
                          </a:solidFill>
                          <a:effectLst/>
                          <a:latin typeface="+mn-lt"/>
                          <a:ea typeface="+mn-ea"/>
                          <a:cs typeface="+mn-cs"/>
                        </a:rPr>
                        <a:t>1010</a:t>
                      </a:r>
                    </a:p>
                  </a:txBody>
                  <a:tcPr marL="9525" marR="9525" marT="9525" marB="0" anchor="b"/>
                </a:tc>
                <a:tc>
                  <a:txBody>
                    <a:bodyPr/>
                    <a:lstStyle/>
                    <a:p>
                      <a:pPr algn="r" fontAlgn="b"/>
                      <a:r>
                        <a:rPr lang="en-GB" sz="900" u="none" strike="noStrike" dirty="0">
                          <a:effectLst/>
                        </a:rPr>
                        <a:t>2021</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581</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xxx</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a:effectLst/>
                        </a:rPr>
                        <a:t>Conflict_1091_1451</a:t>
                      </a:r>
                      <a:endParaRPr lang="en-GB" sz="900" b="0" i="0" u="none" strike="noStrike">
                        <a:effectLst/>
                        <a:latin typeface="Arial" panose="020B0604020202020204" pitchFamily="34" charset="0"/>
                      </a:endParaRPr>
                    </a:p>
                  </a:txBody>
                  <a:tcPr marL="9525" marR="9525" marT="9525" marB="0" anchor="b"/>
                </a:tc>
                <a:tc>
                  <a:txBody>
                    <a:bodyPr/>
                    <a:lstStyle/>
                    <a:p>
                      <a:pPr algn="l" fontAlgn="b"/>
                      <a:r>
                        <a:rPr lang="en-GB" sz="900" u="none" strike="noStrike">
                          <a:effectLst/>
                        </a:rPr>
                        <a:t>Antonio de la Oliva (InterDigital, UC3M)</a:t>
                      </a:r>
                      <a:endParaRPr lang="en-GB" sz="900" b="0" i="0" u="none" strike="noStrike">
                        <a:effectLst/>
                        <a:latin typeface="Arial" panose="020B0604020202020204" pitchFamily="34" charset="0"/>
                      </a:endParaRPr>
                    </a:p>
                  </a:txBody>
                  <a:tcPr marL="9525" marR="9525" marT="9525" marB="0" anchor="b"/>
                </a:tc>
                <a:tc>
                  <a:txBody>
                    <a:bodyPr/>
                    <a:lstStyle/>
                    <a:p>
                      <a:pPr algn="l" fontAlgn="b"/>
                      <a:endParaRPr lang="en-GB" sz="9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6752635"/>
                  </a:ext>
                </a:extLst>
              </a:tr>
              <a:tr h="165100">
                <a:tc>
                  <a:txBody>
                    <a:bodyPr/>
                    <a:lstStyle/>
                    <a:p>
                      <a:pPr algn="ctr" fontAlgn="b"/>
                      <a:r>
                        <a:rPr lang="en-GB" sz="900" u="none" strike="noStrike" kern="1200" dirty="0">
                          <a:solidFill>
                            <a:schemeClr val="dk1"/>
                          </a:solidFill>
                          <a:effectLst/>
                          <a:latin typeface="+mn-lt"/>
                          <a:ea typeface="+mn-ea"/>
                          <a:cs typeface="+mn-cs"/>
                        </a:rPr>
                        <a:t>1011</a:t>
                      </a:r>
                    </a:p>
                  </a:txBody>
                  <a:tcPr marL="9525" marR="9525" marT="9525" marB="0" anchor="b"/>
                </a:tc>
                <a:tc>
                  <a:txBody>
                    <a:bodyPr/>
                    <a:lstStyle/>
                    <a:p>
                      <a:pPr algn="r" fontAlgn="b"/>
                      <a:r>
                        <a:rPr lang="en-GB" sz="900" u="none" strike="noStrike">
                          <a:effectLst/>
                        </a:rPr>
                        <a:t>2021</a:t>
                      </a:r>
                      <a:endParaRPr lang="en-GB" sz="900" b="0" i="0" u="none" strike="noStrike">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661</a:t>
                      </a:r>
                      <a:endParaRPr lang="en-GB" sz="900" b="0" i="0" u="none" strike="noStrike" dirty="0">
                        <a:effectLst/>
                        <a:latin typeface="Arial" panose="020B0604020202020204" pitchFamily="34" charset="0"/>
                      </a:endParaRPr>
                    </a:p>
                  </a:txBody>
                  <a:tcPr marL="9525" marR="9525" marT="9525" marB="0" anchor="b"/>
                </a:tc>
                <a:tc>
                  <a:txBody>
                    <a:bodyPr/>
                    <a:lstStyle/>
                    <a:p>
                      <a:pPr algn="r" fontAlgn="b"/>
                      <a:r>
                        <a:rPr lang="en-GB" sz="900" u="none" strike="noStrike" dirty="0">
                          <a:effectLst/>
                        </a:rPr>
                        <a:t>xxx</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dirty="0">
                          <a:effectLst/>
                        </a:rPr>
                        <a:t>CR_1091</a:t>
                      </a:r>
                      <a:endParaRPr lang="en-GB" sz="900" b="0" i="0" u="none" strike="noStrike" dirty="0">
                        <a:effectLst/>
                        <a:latin typeface="Arial" panose="020B0604020202020204" pitchFamily="34" charset="0"/>
                      </a:endParaRPr>
                    </a:p>
                  </a:txBody>
                  <a:tcPr marL="9525" marR="9525" marT="9525" marB="0" anchor="b"/>
                </a:tc>
                <a:tc>
                  <a:txBody>
                    <a:bodyPr/>
                    <a:lstStyle/>
                    <a:p>
                      <a:pPr algn="l" fontAlgn="b"/>
                      <a:r>
                        <a:rPr lang="en-GB" sz="900" u="none" strike="noStrike" dirty="0">
                          <a:effectLst/>
                        </a:rPr>
                        <a:t>Antonio de la Oliva (</a:t>
                      </a:r>
                      <a:r>
                        <a:rPr lang="en-GB" sz="900" u="none" strike="noStrike" dirty="0" err="1">
                          <a:effectLst/>
                        </a:rPr>
                        <a:t>InterDigital</a:t>
                      </a:r>
                      <a:r>
                        <a:rPr lang="en-GB" sz="900" u="none" strike="noStrike" dirty="0">
                          <a:effectLst/>
                        </a:rPr>
                        <a:t>, UC3M)</a:t>
                      </a:r>
                      <a:endParaRPr lang="en-GB" sz="900" b="0" i="0" u="none" strike="noStrike" dirty="0">
                        <a:effectLst/>
                        <a:latin typeface="Arial" panose="020B0604020202020204" pitchFamily="34" charset="0"/>
                      </a:endParaRPr>
                    </a:p>
                  </a:txBody>
                  <a:tcPr marL="9525" marR="9525" marT="9525" marB="0" anchor="b"/>
                </a:tc>
                <a:tc>
                  <a:txBody>
                    <a:bodyPr/>
                    <a:lstStyle/>
                    <a:p>
                      <a:pPr algn="l" fontAlgn="b"/>
                      <a:endParaRPr lang="en-GB" sz="9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521800079"/>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4031</TotalTime>
  <Words>2865</Words>
  <Application>Microsoft Macintosh PowerPoint</Application>
  <PresentationFormat>On-screen Show (16:9)</PresentationFormat>
  <Paragraphs>398</Paragraphs>
  <Slides>34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0" baseType="lpstr">
      <vt:lpstr>Arial</vt:lpstr>
      <vt:lpstr>Calibri</vt:lpstr>
      <vt:lpstr>Monotype Sorts</vt:lpstr>
      <vt:lpstr>Times New Roman</vt:lpstr>
      <vt:lpstr>802-11-BCS-Chair-Slides-Template</vt:lpstr>
      <vt:lpstr>Document</vt:lpstr>
      <vt:lpstr>Agenda TGbc Telco May 4,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245</cp:revision>
  <cp:lastPrinted>1601-01-01T00:00:00Z</cp:lastPrinted>
  <dcterms:created xsi:type="dcterms:W3CDTF">2020-02-25T15:01:23Z</dcterms:created>
  <dcterms:modified xsi:type="dcterms:W3CDTF">2021-05-04T11:01:47Z</dcterms:modified>
  <cp:category/>
</cp:coreProperties>
</file>