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850" r:id="rId2"/>
    <p:sldId id="851" r:id="rId3"/>
    <p:sldId id="751" r:id="rId4"/>
    <p:sldId id="852" r:id="rId5"/>
    <p:sldId id="853" r:id="rId6"/>
    <p:sldId id="855" r:id="rId7"/>
    <p:sldId id="856" r:id="rId8"/>
    <p:sldId id="857" r:id="rId9"/>
    <p:sldId id="858" r:id="rId10"/>
    <p:sldId id="859" r:id="rId11"/>
    <p:sldId id="860" r:id="rId12"/>
    <p:sldId id="861" r:id="rId13"/>
    <p:sldId id="863" r:id="rId14"/>
    <p:sldId id="862" r:id="rId15"/>
    <p:sldId id="864" r:id="rId16"/>
    <p:sldId id="866" r:id="rId17"/>
    <p:sldId id="867" r:id="rId18"/>
    <p:sldId id="868" r:id="rId19"/>
    <p:sldId id="869" r:id="rId20"/>
    <p:sldId id="870" r:id="rId21"/>
    <p:sldId id="871" r:id="rId22"/>
    <p:sldId id="872" r:id="rId23"/>
    <p:sldId id="873" r:id="rId24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  <p14:sldId id="751"/>
            <p14:sldId id="852"/>
            <p14:sldId id="853"/>
            <p14:sldId id="855"/>
            <p14:sldId id="856"/>
          </p14:sldIdLst>
        </p14:section>
        <p14:section name="Untitled Section" id="{81441D95-A017-4A3D-8256-78B00FBC397B}">
          <p14:sldIdLst>
            <p14:sldId id="857"/>
            <p14:sldId id="858"/>
            <p14:sldId id="859"/>
            <p14:sldId id="860"/>
            <p14:sldId id="861"/>
            <p14:sldId id="863"/>
            <p14:sldId id="862"/>
            <p14:sldId id="864"/>
            <p14:sldId id="866"/>
            <p14:sldId id="867"/>
            <p14:sldId id="868"/>
            <p14:sldId id="869"/>
            <p14:sldId id="870"/>
            <p14:sldId id="871"/>
            <p14:sldId id="872"/>
            <p14:sldId id="873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70" autoAdjust="0"/>
    <p:restoredTop sz="89250" autoAdjust="0"/>
  </p:normalViewPr>
  <p:slideViewPr>
    <p:cSldViewPr>
      <p:cViewPr varScale="1">
        <p:scale>
          <a:sx n="101" d="100"/>
          <a:sy n="101" d="100"/>
        </p:scale>
        <p:origin x="120" y="14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E7B41763-FBB5-4E26-A9B3-77EAD8060DA8}"/>
    <pc:docChg chg="modMainMaster">
      <pc:chgData name="Mike Montemurro" userId="40c20c913ca7511e" providerId="LiveId" clId="{E7B41763-FBB5-4E26-A9B3-77EAD8060DA8}" dt="2021-09-20T18:50:48.395" v="4" actId="20577"/>
      <pc:docMkLst>
        <pc:docMk/>
      </pc:docMkLst>
      <pc:sldMasterChg chg="modSp mod">
        <pc:chgData name="Mike Montemurro" userId="40c20c913ca7511e" providerId="LiveId" clId="{E7B41763-FBB5-4E26-A9B3-77EAD8060DA8}" dt="2021-09-20T18:50:48.395" v="4" actId="20577"/>
        <pc:sldMasterMkLst>
          <pc:docMk/>
          <pc:sldMasterMk cId="0" sldId="2147483648"/>
        </pc:sldMasterMkLst>
        <pc:spChg chg="mod">
          <ac:chgData name="Mike Montemurro" userId="40c20c913ca7511e" providerId="LiveId" clId="{E7B41763-FBB5-4E26-A9B3-77EAD8060DA8}" dt="2021-09-20T18:50:48.395" v="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16825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78018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54227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0068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49339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776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63474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02200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41557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90419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1378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284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3396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1818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63800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75159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6265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02749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96243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88204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0575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79169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</a:t>
            </a:r>
            <a:r>
              <a:rPr lang="en-US" altLang="zh-CN" sz="1800" b="1" dirty="0"/>
              <a:t>0758</a:t>
            </a:r>
            <a:r>
              <a:rPr lang="en-US" altLang="en-US" sz="1800" b="1" dirty="0"/>
              <a:t>r10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579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September </a:t>
            </a:r>
            <a:r>
              <a:rPr lang="en-US" altLang="en-US" sz="1800" b="1" dirty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4-000m-revme-wg-cc35-editor1-ad-hoc-comments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689-03-000m-revme-editor2-ad-hoc-comments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09-000m-gen-adhoc-revme-cc35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06-000m-revme-cc35-sec-comments.xlsx" TargetMode="External"/><Relationship Id="rId5" Type="http://schemas.openxmlformats.org/officeDocument/2006/relationships/hyperlink" Target="https://mentor.ieee.org/802.11/dcn/21/11-21-0727-03-000m-revme-phy-comments.xls" TargetMode="External"/><Relationship Id="rId4" Type="http://schemas.openxmlformats.org/officeDocument/2006/relationships/hyperlink" Target="https://mentor.ieee.org/802.11/dcn/21/11-21-0793-05-000m-revme-mac-comments.xl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08-000m-gen-adhoc-revme-cc35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27-03-000m-revme-phy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77-09-0arc-liaison-to-revmd-on-ess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12-02-000m-fixes-to-timing-measurement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6-000m-revme-wg-cc35-editor1-ad-hoc-comments.xls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689-05-000m-revme-editor2-ad-hoc-comments.xls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1-000m-gen-adhoc-revme-cc35-comments.xls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08-000m-revme-cc35-sec-comments.xlsx" TargetMode="External"/><Relationship Id="rId5" Type="http://schemas.openxmlformats.org/officeDocument/2006/relationships/hyperlink" Target="https://mentor.ieee.org/802.11/dcn/21/11-21-0727-04-000m-revme-phy-comments.xls" TargetMode="External"/><Relationship Id="rId4" Type="http://schemas.openxmlformats.org/officeDocument/2006/relationships/hyperlink" Target="https://mentor.ieee.org/802.11/dcn/21/11-21-0793-06-000m-revme-mac-comments.xls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0-06-000m-revme-cc35-sec-comments.xls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0-06-000m-revme-cc35-sec-comments.xls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0-06-000m-revme-cc35-sec-comments.xls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70-07-000m-akm-for-sha-384.doc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26-03-000m-akm-for-sae.doc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2-000m-revme-wg-cc35-editor1-ad-hoc-comments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3-000m-revme-wg-cc35-editor1-ad-hoc-comments.xls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0-06-000m-revme-cc35-6ghz-comment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4-000m-revme-wg-cc35-editor1-ad-hoc-comments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689-02-000m-revme-editor2-ad-hoc-comments.xls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07-000m-gen-adhoc-revme-cc35-comments.xl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04-000m-revme-cc35-sec-comments.xlsx" TargetMode="External"/><Relationship Id="rId5" Type="http://schemas.openxmlformats.org/officeDocument/2006/relationships/hyperlink" Target="https://mentor.ieee.org/802.11/dcn/21/11-21-0727-01-000m-revme-phy-comments.xls" TargetMode="External"/><Relationship Id="rId4" Type="http://schemas.openxmlformats.org/officeDocument/2006/relationships/hyperlink" Target="https://mentor.ieee.org/802.11/dcn/21/11-21-0793-02-000m-revme-mac-comments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2021-08-23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8 – EDITOR 1 and EDITOR 2 CIDs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“Motion-EDITOR1-D” tab (4 CIDs) in </a:t>
            </a:r>
            <a:r>
              <a:rPr lang="en-US" altLang="en-US" dirty="0">
                <a:hlinkClick r:id="rId3"/>
              </a:rPr>
              <a:t>https://mentor.ieee.org/802.11/dcn/21/11-21-0738-04-000m-revme-wg-cc35-editor1-ad-hoc-comments.xlsx</a:t>
            </a:r>
            <a:r>
              <a:rPr lang="en-US" altLang="en-US" dirty="0"/>
              <a:t>, with the exception of CID 571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ED2-B” and  "Motion ED2-C" tabs (4 CIDs) in </a:t>
            </a:r>
            <a:r>
              <a:rPr lang="en-US" altLang="en-US" dirty="0">
                <a:hlinkClick r:id="rId4"/>
              </a:rPr>
              <a:t>https://mentor.ieee.org/802.11/dcn/21/11-21-0689-03-000m-revme-editor2-ad-hoc-comments.xlsx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b="1" dirty="0"/>
              <a:t>and incorporate the text changes 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Motion Passes.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783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 – GEN, MAC, PHY, SEC CIDs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June Motion A”, “GEN July Motion A”, “GEN July Motion B” tabs (7 CIDs) in </a:t>
            </a:r>
            <a:r>
              <a:rPr lang="en-US" altLang="en-US" dirty="0">
                <a:hlinkClick r:id="rId3"/>
              </a:rPr>
              <a:t>https://mentor.ieee.org/802.11/dcn/21/11-21-0699-09-000m-gen-adhoc-revme-cc35-comments.xls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MAC-AC” tab (11 CIDs) in </a:t>
            </a:r>
            <a:r>
              <a:rPr lang="en-US" altLang="en-US" dirty="0">
                <a:hlinkClick r:id="rId4"/>
              </a:rPr>
              <a:t>https://mentor.ieee.org/802.11/dcn/21/11-21-0793-04-000m-revme-mac-comments.xls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“PHY Motion B” (2 CIDs) in </a:t>
            </a:r>
            <a:r>
              <a:rPr lang="en-US" altLang="en-US" dirty="0">
                <a:hlinkClick r:id="rId5"/>
              </a:rPr>
              <a:t>https://mentor.ieee.org/802.11/dcn/21/11-21-0727-03-000m-revme-phy-comments.xls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C” tab (9 CIDs) in  </a:t>
            </a:r>
            <a:r>
              <a:rPr lang="en-US" altLang="en-US" dirty="0">
                <a:hlinkClick r:id="rId6"/>
              </a:rPr>
              <a:t>https://mentor.ieee.org/802.11/dcn/21/11-21-0690-06-000m-revme-cc35-sec-comments.xlsx</a:t>
            </a:r>
            <a:r>
              <a:rPr lang="en-US" altLang="en-US" dirty="0"/>
              <a:t>, with the exception of CID 193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000" b="1" dirty="0"/>
              <a:t>and incorporate the text changes into the </a:t>
            </a:r>
            <a:r>
              <a:rPr lang="en-US" altLang="en-US" sz="2000" b="1" dirty="0" err="1"/>
              <a:t>TGme</a:t>
            </a:r>
            <a:r>
              <a:rPr lang="en-US" altLang="en-US" sz="20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23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 – CID 153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153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July Motion CID 153” tab in </a:t>
            </a:r>
            <a:r>
              <a:rPr lang="en-US" altLang="en-US" dirty="0">
                <a:hlinkClick r:id="rId3"/>
              </a:rPr>
              <a:t>https://mentor.ieee.org/802.11/dcn/21/11-21-0699-09-000m-gen-adhoc-revme-cc35-comments.xls 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855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 – CID 602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Approve the comment resolution for CID 602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400" dirty="0"/>
              <a:t>“PHY Motion B2” tab in </a:t>
            </a:r>
            <a:r>
              <a:rPr lang="en-US" altLang="en-US" sz="2400" dirty="0">
                <a:hlinkClick r:id="rId3"/>
              </a:rPr>
              <a:t>https://mentor.ieee.org/802.11/dcn/21/11-21-0727-03-000m-revme-phy-comments.xls</a:t>
            </a:r>
            <a:r>
              <a:rPr lang="en-US" altLang="en-US" sz="24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400" b="1" dirty="0"/>
              <a:t>and incorporate the text changes into the </a:t>
            </a:r>
            <a:r>
              <a:rPr lang="en-US" altLang="en-US" sz="2400" b="1" dirty="0" err="1"/>
              <a:t>TGme</a:t>
            </a:r>
            <a:r>
              <a:rPr lang="en-US" altLang="en-US" sz="2400" b="1" dirty="0"/>
              <a:t> draft. </a:t>
            </a:r>
            <a:br>
              <a:rPr lang="en-US" altLang="en-US" sz="24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</a:t>
            </a:r>
            <a:r>
              <a:rPr lang="en-US" altLang="en-US" dirty="0" err="1"/>
              <a:t>Youhan</a:t>
            </a:r>
            <a:r>
              <a:rPr lang="en-US" altLang="en-US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Jon </a:t>
            </a:r>
            <a:r>
              <a:rPr lang="en-US" altLang="en-US" dirty="0" err="1"/>
              <a:t>Rosdahl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6 – Yes; 2 – No; 2 – Abstain.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281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12 – ESS terminology updates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81175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https://mentor.ieee.org/802.11/dcn/20/11-20-0177-09-0arc-liaison-to-revmd-on-ess.docx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dirty="0"/>
              <a:t> i</a:t>
            </a:r>
            <a:r>
              <a:rPr lang="en-US" altLang="en-US" b="1" dirty="0"/>
              <a:t>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 Joseph Levy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 Unanimous.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2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6105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13 – Fixes to Timing Measurement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</a:t>
            </a:r>
          </a:p>
          <a:p>
            <a:pPr marL="40005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https://mentor.ieee.org/802.11/dcn/21/11-21-1012-02-000m-fixes-to-timing-measurement.docx</a:t>
            </a:r>
            <a:endParaRPr lang="en-CA" sz="2400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b="1" dirty="0"/>
              <a:t>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Alfred Asterjadhi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 </a:t>
            </a:r>
            <a:r>
              <a:rPr lang="en-US" altLang="en-US" dirty="0" err="1"/>
              <a:t>Youhan</a:t>
            </a:r>
            <a:r>
              <a:rPr lang="en-US" altLang="en-US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 Unanimous.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2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448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14 – CID 571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48267" y="19812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Resolve CID 571 with the resolution: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	Change all instances in D0.1 (except the instances on page 2567 &amp;2568 &amp;2569) of "Advertisement Server" to "advertisement server". Total instances are 41.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On pages 2567 &amp; 2568 of D0.1, upper box, change "Advertisement Server" to “"Advertisement server". There are 3 instances in figures 11-40, 11-41 and 11-42.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And instruct the Editor to incorporate the changes </a:t>
            </a:r>
            <a:r>
              <a:rPr lang="en-US" altLang="en-US" b="1" dirty="0"/>
              <a:t>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Unanimous. Passes.</a:t>
            </a:r>
            <a:endParaRPr lang="en-US" altLang="en-US" sz="2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428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15 – EDITOR 1 and EDITOR 2 CIDs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“MOTION-EDITOR1-E” and “MOTION-EDITOR1-F” tab (3 CIDs) in </a:t>
            </a:r>
            <a:r>
              <a:rPr lang="en-US" altLang="en-US" dirty="0">
                <a:hlinkClick r:id="rId3"/>
              </a:rPr>
              <a:t>https://mentor.ieee.org/802.11/dcn/21/11-21-0738-06-000m-revme-wg-cc35-editor1-ad-hoc-comments.xlsx</a:t>
            </a:r>
            <a:r>
              <a:rPr lang="en-US" altLang="en-US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ED2-D” tab (38 CIDs) in </a:t>
            </a:r>
            <a:r>
              <a:rPr lang="en-US" altLang="en-US" dirty="0">
                <a:hlinkClick r:id="rId4"/>
              </a:rPr>
              <a:t>https://mentor.ieee.org/802.11/dcn/21/11-21-0689-05-000m-revme-editor2-ad-hoc-comments.xlsx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b="1" dirty="0"/>
              <a:t>and incorporate the text changes 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079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16 – GEN, MAC, PHY, SEC CIDs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August  Motion A” and “GEN Motion - If only” tabs (7 CIDs) in </a:t>
            </a:r>
            <a:r>
              <a:rPr lang="en-US" altLang="en-US" dirty="0">
                <a:hlinkClick r:id="rId3"/>
              </a:rPr>
              <a:t>https://mentor.ieee.org/802.11/dcn/21/11-21-0699-11-000m-gen-adhoc-revme-cc35-comments.xls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MAC-AD” and “Motion MAC-AE” tabs (17 CIDs) in </a:t>
            </a:r>
            <a:r>
              <a:rPr lang="en-US" altLang="en-US" dirty="0">
                <a:hlinkClick r:id="rId4"/>
              </a:rPr>
              <a:t>https://mentor.ieee.org/802.11/dcn/21/11-21-0793-06-000m-revme-mac-comments.xls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“PHY Motion C” (2 CIDs) in </a:t>
            </a:r>
            <a:r>
              <a:rPr lang="en-US" altLang="en-US" dirty="0">
                <a:hlinkClick r:id="rId5"/>
              </a:rPr>
              <a:t>https://mentor.ieee.org/802.11/dcn/21/11-21-0727-04-000m-revme-phy-comments.xls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D” tab (8 CIDs) in  </a:t>
            </a:r>
            <a:r>
              <a:rPr lang="en-US" altLang="en-US" dirty="0">
                <a:hlinkClick r:id="rId6"/>
              </a:rPr>
              <a:t>https://mentor.ieee.org/802.11/dcn/21/11-21-0690-08-000m-revme-cc35-sec-comments.xlsx</a:t>
            </a:r>
            <a:r>
              <a:rPr lang="en-US" altLang="en-US" dirty="0"/>
              <a:t>, with the exception of CID 193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000" b="1" dirty="0"/>
              <a:t>and incorporate the text changes into the </a:t>
            </a:r>
            <a:r>
              <a:rPr lang="en-US" altLang="en-US" sz="2000" b="1" dirty="0" err="1"/>
              <a:t>TGme</a:t>
            </a:r>
            <a:r>
              <a:rPr lang="en-US" altLang="en-US" sz="20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7467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17 – CID 199, 200, 202 (SEC)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199, 200, and 202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MFP CIDs” tab in </a:t>
            </a:r>
            <a:r>
              <a:rPr lang="en-US" altLang="en-US" dirty="0">
                <a:hlinkClick r:id="rId3"/>
              </a:rPr>
              <a:t>https://mentor.ieee.org/802.11/dcn/21/11-21-0690-08-000m-revme-cc35-sec-comments.xlsx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960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18 – CID 191 (SEC)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191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CID 191” tab in </a:t>
            </a:r>
            <a:r>
              <a:rPr lang="en-US" altLang="en-US" dirty="0">
                <a:hlinkClick r:id="rId3"/>
              </a:rPr>
              <a:t>https://mentor.ieee.org/802.11/dcn/21/11-21-0690-08-000m-revme-cc35-sec-comments.xlsx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292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1" y="724694"/>
            <a:ext cx="10363200" cy="1066800"/>
          </a:xfrm>
        </p:spPr>
        <p:txBody>
          <a:bodyPr/>
          <a:lstStyle/>
          <a:p>
            <a:r>
              <a:rPr lang="en-US" altLang="en-US" dirty="0"/>
              <a:t>Motion 19 – “If only” comment (GEN)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508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– If only” tab in </a:t>
            </a:r>
            <a:r>
              <a:rPr lang="en-US" altLang="en-US" dirty="0">
                <a:hlinkClick r:id="rId3"/>
              </a:rPr>
              <a:t>https://mentor.ieee.org/802.11/dcn/21/11-21-0690-08-000m-revme-cc35-sec-comments.xlsx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080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1" y="724694"/>
            <a:ext cx="10363200" cy="1066800"/>
          </a:xfrm>
        </p:spPr>
        <p:txBody>
          <a:bodyPr/>
          <a:lstStyle/>
          <a:p>
            <a:r>
              <a:rPr lang="en-US" altLang="en-US" dirty="0"/>
              <a:t>Motion 20 – AKM </a:t>
            </a:r>
            <a:r>
              <a:rPr lang="en-US" altLang="en-US"/>
              <a:t>for SHA384 submission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https://mentor.ieee.org/802.11/dcn/21/11-21-0970-07-000m-akm-for-sha-384.docx</a:t>
            </a:r>
            <a:endParaRPr lang="en-GB" sz="2400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dirty="0"/>
              <a:t>i</a:t>
            </a:r>
            <a:r>
              <a:rPr lang="en-US" altLang="en-US" b="1" dirty="0"/>
              <a:t>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sz="3600" dirty="0"/>
            </a:br>
            <a:endParaRPr lang="en-US" altLang="en-US" sz="32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0474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1" y="724694"/>
            <a:ext cx="10363200" cy="1066800"/>
          </a:xfrm>
        </p:spPr>
        <p:txBody>
          <a:bodyPr/>
          <a:lstStyle/>
          <a:p>
            <a:r>
              <a:rPr lang="en-US" altLang="en-US" dirty="0"/>
              <a:t>Motion 21 – New AKM for SAE submission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https://mentor.ieee.org/802.11/dcn/21/11-21-1026-03-000m-akm-for-sae.docx</a:t>
            </a:r>
            <a:endParaRPr lang="en-GB" sz="2400" u="sng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dirty="0"/>
              <a:t>i</a:t>
            </a:r>
            <a:r>
              <a:rPr lang="en-US" altLang="en-US" b="1" dirty="0"/>
              <a:t>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sz="4000" dirty="0"/>
            </a:br>
            <a:endParaRPr lang="en-US" altLang="en-US" sz="36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507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 – EDITOR1 CIDs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“Motion-EDITOR1-A” tab </a:t>
            </a:r>
            <a:r>
              <a:rPr lang="en-US" altLang="en-US" b="0" dirty="0"/>
              <a:t>in </a:t>
            </a:r>
            <a:r>
              <a:rPr lang="en-US" altLang="en-US" dirty="0">
                <a:hlinkClick r:id="rId3"/>
              </a:rPr>
              <a:t>https://mentor.ieee.org/802.11/dcn/21/11-21-0738-02-000m-revme-wg-cc35-editor1-ad-hoc-comments.xlsx</a:t>
            </a:r>
            <a:r>
              <a:rPr lang="en-US" altLang="en-US" dirty="0"/>
              <a:t>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420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 – EDITOR1 CIDs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“Motion-EDITOR1-B” tab (4 CIDs) </a:t>
            </a:r>
            <a:r>
              <a:rPr lang="en-US" altLang="en-US" b="0" dirty="0"/>
              <a:t>in </a:t>
            </a:r>
            <a:r>
              <a:rPr lang="en-US" altLang="en-US" dirty="0">
                <a:hlinkClick r:id="rId3"/>
              </a:rPr>
              <a:t>https://mentor.ieee.org/802.11/dcn/21/11-21-0738-03-000m-revme-wg-cc35-editor1-ad-hoc-comments.xlsx</a:t>
            </a:r>
            <a:r>
              <a:rPr lang="en-US" altLang="en-US" dirty="0"/>
              <a:t> 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97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 – GEN, SEC, MAC CIDs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697500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May Motion 1” tab (16 CIDs) in https://mentor.ieee.org/802.11/dcn/21/11-21-0699-05-000m-gen-adhoc-revme-cc35-comments.xls except CIDs 72, 73, 74, 75, 76, 77, 80, 598, 599 and 600.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A” tab (13 CIDs) in https://mentor.ieee.org/802.11/dcn/21/11-21-0690-02-000m-revme-cc35-sec-comments.xlsx except CID 589.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MAC-AA” tab (6 CIDs) in https://mentor.ieee.org/802.11/dcn/21/11-21-0793-01-000m-revme-mac-comments.xls except 596.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382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 – 6 GHz regulatory CIDs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for CIDs 596, 598, 599 and 600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>
                <a:hlinkClick r:id="rId3"/>
              </a:rPr>
              <a:t>https://mentor.ieee.org/802.11/dcn/21/11-21-0790-06-000m-revme-cc35-6ghz-comments.docx</a:t>
            </a:r>
            <a:r>
              <a:rPr lang="en-US" altLang="en-US" dirty="0"/>
              <a:t>  (4 CIDs)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Youhan</a:t>
            </a:r>
            <a:r>
              <a:rPr lang="en-US" altLang="en-US" sz="2800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Brian Hart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17 – Yes; 2 – No; 1 – Abstain. Motion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32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 – CID 589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589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A” tab in https://mentor.ieee.org/802.11/dcn/21/11-21-0690-02-000m-revme-cc35-sec-comments.xlsx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15 – Yes; 1 – No; 5 – Abstain. Motion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608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 – EDITOR 1 and EDITOR 2 CIDs</a:t>
            </a:r>
            <a:br>
              <a:rPr lang="en-US" altLang="en-US" dirty="0"/>
            </a:br>
            <a:r>
              <a:rPr lang="en-US" altLang="en-US" dirty="0"/>
              <a:t>(2021-07-15)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“Motion-EDITOR1-C” tab (2 CIDs) in </a:t>
            </a:r>
            <a:r>
              <a:rPr lang="en-US" altLang="en-US" dirty="0">
                <a:hlinkClick r:id="rId3"/>
              </a:rPr>
              <a:t>https://mentor.ieee.org/802.11/dcn/21/11-21-0738-04-000m-revme-wg-cc35-editor1-ad-hoc-comments.xlsx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ED2-A” tab (11 CIDs) in </a:t>
            </a:r>
            <a:r>
              <a:rPr lang="en-US" altLang="en-US" dirty="0">
                <a:hlinkClick r:id="rId4"/>
              </a:rPr>
              <a:t>https://mentor.ieee.org/802.11/dcn/21/11-21-0689-02-000m-revme-editor2-ad-hoc-comments.xlsx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081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7 – GEN, MAC, PHY, SEC CIDs</a:t>
            </a:r>
            <a:br>
              <a:rPr lang="en-US" altLang="en-US" dirty="0"/>
            </a:br>
            <a:r>
              <a:rPr lang="en-US" altLang="en-US" dirty="0"/>
              <a:t>(2021-07-15)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June Motion Excepts” tab (6 CIDs) in </a:t>
            </a:r>
            <a:r>
              <a:rPr lang="en-US" altLang="en-US" dirty="0">
                <a:hlinkClick r:id="rId3"/>
              </a:rPr>
              <a:t>https://mentor.ieee.org/802.11/dcn/21/11-21-0699-07-000m-gen-adhoc-revme-cc35-comments.xls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MAC-AB” tab (4 CIDs) in </a:t>
            </a:r>
            <a:r>
              <a:rPr lang="en-US" altLang="en-US" dirty="0">
                <a:hlinkClick r:id="rId4"/>
              </a:rPr>
              <a:t>https://mentor.ieee.org/802.11/dcn/21/11-21-0793-03-000m-revme-mac-comments.xls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“PHY Motion A” tab (13 CIDs) in </a:t>
            </a:r>
            <a:r>
              <a:rPr lang="en-US" altLang="en-US" dirty="0">
                <a:hlinkClick r:id="rId5"/>
              </a:rPr>
              <a:t>https://mentor.ieee.org/802.11/dcn/21/11-21-0727-02-000m-revme-phy-comments.xls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B” tab (2 CIDs) in  </a:t>
            </a:r>
            <a:r>
              <a:rPr lang="en-US" altLang="en-US" dirty="0">
                <a:hlinkClick r:id="rId6"/>
              </a:rPr>
              <a:t>https://mentor.ieee.org/802.11/dcn/21/11-21-0690-04-000m-revme-cc35-sec-comments.xlsx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29441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105579</TotalTime>
  <Words>2581</Words>
  <Application>Microsoft Office PowerPoint</Application>
  <PresentationFormat>Widescreen</PresentationFormat>
  <Paragraphs>403</Paragraphs>
  <Slides>23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Times New Roman</vt:lpstr>
      <vt:lpstr>802-11-Submission</vt:lpstr>
      <vt:lpstr>Document</vt:lpstr>
      <vt:lpstr>PowerPoint Presentation</vt:lpstr>
      <vt:lpstr>Abstract</vt:lpstr>
      <vt:lpstr>Motion 1 – EDITOR1 CIDs</vt:lpstr>
      <vt:lpstr>Motion 2 – EDITOR1 CIDs  (2021-06-14)</vt:lpstr>
      <vt:lpstr>Motion 3 – GEN, SEC, MAC CIDs  (2021-06-14)</vt:lpstr>
      <vt:lpstr>Motion 4 – 6 GHz regulatory CIDs  (2021-06-14)</vt:lpstr>
      <vt:lpstr>Motion 5 – CID 589  (2021-06-14)</vt:lpstr>
      <vt:lpstr>Motion 6 – EDITOR 1 and EDITOR 2 CIDs (2021-07-15)</vt:lpstr>
      <vt:lpstr>Motion 7 – GEN, MAC, PHY, SEC CIDs (2021-07-15)</vt:lpstr>
      <vt:lpstr>Motion 8 – EDITOR 1 and EDITOR 2 CIDs (2021-08-23)</vt:lpstr>
      <vt:lpstr>Motion 9 – GEN, MAC, PHY, SEC CIDs (2021-08-23)</vt:lpstr>
      <vt:lpstr>Motion 10 – CID 153 (2021-08-23)</vt:lpstr>
      <vt:lpstr>Motion 11 – CID 602 (2021-08-23)</vt:lpstr>
      <vt:lpstr>Motion 12 – ESS terminology updates (2021-08-23)</vt:lpstr>
      <vt:lpstr>Motion 13 – Fixes to Timing Measurement (2021-08-23)</vt:lpstr>
      <vt:lpstr>Motion 14 – CID 571 (2021-08-23)</vt:lpstr>
      <vt:lpstr>Motion 15 – EDITOR 1 and EDITOR 2 CIDs (2021-09-20)</vt:lpstr>
      <vt:lpstr>Motion 16 – GEN, MAC, PHY, SEC CIDs (2021-09-20)</vt:lpstr>
      <vt:lpstr>Motion 17 – CID 199, 200, 202 (SEC) (2021-09-20)</vt:lpstr>
      <vt:lpstr>Motion 18 – CID 191 (SEC) (2021-09-20)</vt:lpstr>
      <vt:lpstr>Motion 19 – “If only” comment (GEN) (2021-09-20)</vt:lpstr>
      <vt:lpstr>Motion 20 – AKM for SHA384 submission (2021-09-20)</vt:lpstr>
      <vt:lpstr>Motion 21 – New AKM for SAE submission (2021-09-20)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11-21/xxxx</dc:title>
  <dc:subject>Task Group AY November 2015 Meeting Agenda</dc:subject>
  <dc:creator>"mmontemurro@blackberry.com" &lt;mmontemurro@blackberry.com&gt;</dc:creator>
  <cp:keywords>May 2021</cp:keywords>
  <dc:description/>
  <cp:lastModifiedBy>Mike Montemurro</cp:lastModifiedBy>
  <cp:revision>4594</cp:revision>
  <cp:lastPrinted>2014-11-04T15:04:57Z</cp:lastPrinted>
  <dcterms:created xsi:type="dcterms:W3CDTF">2007-04-17T18:10:23Z</dcterms:created>
  <dcterms:modified xsi:type="dcterms:W3CDTF">2021-09-20T18:51:13Z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