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79" r:id="rId6"/>
    <p:sldId id="257" r:id="rId7"/>
    <p:sldId id="265" r:id="rId8"/>
    <p:sldId id="269" r:id="rId9"/>
    <p:sldId id="266" r:id="rId10"/>
    <p:sldId id="275" r:id="rId11"/>
    <p:sldId id="277" r:id="rId12"/>
    <p:sldId id="281" r:id="rId13"/>
    <p:sldId id="282" r:id="rId14"/>
    <p:sldId id="278" r:id="rId15"/>
    <p:sldId id="274" r:id="rId16"/>
  </p:sldIdLst>
  <p:sldSz cx="12192000" cy="6858000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lmie, Nada T. (Fed)" initials="G(" lastIdx="4" clrIdx="0">
    <p:extLst>
      <p:ext uri="{19B8F6BF-5375-455C-9EA6-DF929625EA0E}">
        <p15:presenceInfo xmlns:p15="http://schemas.microsoft.com/office/powerpoint/2012/main" userId="S::golmie@nist.gov::ad0a22de-a3ac-4f45-9787-03f4cf46bc6c" providerId="AD"/>
      </p:ext>
    </p:extLst>
  </p:cmAuthor>
  <p:cmAuthor id="2" name="Ropitault, Tanguy (IntlAssoc)" initials="R(" lastIdx="5" clrIdx="1">
    <p:extLst>
      <p:ext uri="{19B8F6BF-5375-455C-9EA6-DF929625EA0E}">
        <p15:presenceInfo xmlns:p15="http://schemas.microsoft.com/office/powerpoint/2012/main" userId="S::tnr1@nist.gov::9d4700a9-f0c0-4dd6-9e34-27016b2d2558" providerId="AD"/>
      </p:ext>
    </p:extLst>
  </p:cmAuthor>
  <p:cmAuthor id="3" name="Blandino, Steve (IntlAssoc)" initials="BS(" lastIdx="7" clrIdx="2">
    <p:extLst>
      <p:ext uri="{19B8F6BF-5375-455C-9EA6-DF929625EA0E}">
        <p15:presenceInfo xmlns:p15="http://schemas.microsoft.com/office/powerpoint/2012/main" userId="S::snb28@NIST.GOV::0c554642-0bce-4f48-a335-9a098d4b356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B57369-1D19-41FF-896B-E11BE89176FF}" v="10900" dt="2021-05-10T22:08:23.116"/>
    <p1510:client id="{CDB7777A-CFDA-4773-BD68-08A4665255A6}" v="107" dt="2021-05-10T20:01:19.3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doc.: IEEE 802.11-21/0746r0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May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Tanguy Ropitault, NIST / Prometheus Computing LLC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doc.: IEEE 802.11-21/0746r0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May 2021</a:t>
            </a:r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5763" y="701675"/>
            <a:ext cx="6161087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Tanguy Ropitault, NIST / Prometheus Computing LLC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802.11-21/0746r0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May 2021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Tanguy Ropitault, NIST / Prometheus Computing LLC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465D53FD-DB5F-4815-BF01-6488A8FBD189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4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802.11-21/0746r0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May 2021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Tanguy Ropitault, NIST / Prometheus Computing LLC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CA5AFF69-4AEE-4693-9CD6-98E2EBC076EC}" type="slidenum">
              <a:rPr lang="en-US"/>
              <a:pPr/>
              <a:t>2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32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802.11-21/0746r0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May 2021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Tanguy Ropitault, NIST / Prometheus Computing LLC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CA5AFF69-4AEE-4693-9CD6-98E2EBC076EC}" type="slidenum">
              <a:rPr lang="en-US"/>
              <a:pPr/>
              <a:t>3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07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440F5867-744E-4AA6-B0ED-4C44D2DFBB7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idx="14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May 2021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1981201"/>
            <a:ext cx="5077884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981201"/>
            <a:ext cx="508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2021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2021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>
          <a:xfrm>
            <a:off x="7524760" y="6475414"/>
            <a:ext cx="3865024" cy="1809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2021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2021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1" y="685801"/>
            <a:ext cx="2588684" cy="5408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1"/>
            <a:ext cx="7569200" cy="54086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685801"/>
            <a:ext cx="10361084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981201"/>
            <a:ext cx="10361084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May 2021</a:t>
            </a: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5793318" y="6475414"/>
            <a:ext cx="704849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914400" y="609600"/>
            <a:ext cx="103632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12285" y="6475413"/>
            <a:ext cx="718145" cy="184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914400" y="6477000"/>
            <a:ext cx="104648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 bwMode="auto">
          <a:xfrm>
            <a:off x="6667504" y="357166"/>
            <a:ext cx="466728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802.11-21/0746r1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14493-orange-transparent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mentor.ieee.org/802.11/dcn/20/11-20-1642-00-00bf-wlan-sensing-link-level-simulation.pptx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hyperlink" Target="https://github.com/wigig-tools/ns3-802.11ad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914400" y="469900"/>
            <a:ext cx="10363200" cy="1470025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Q-D simulation &amp; Modeling framework for sensing</a:t>
            </a:r>
            <a:endParaRPr lang="en-GB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1463675"/>
            <a:ext cx="8534400" cy="476250"/>
          </a:xfrm>
          <a:ln/>
        </p:spPr>
        <p:txBody>
          <a:bodyPr/>
          <a:lstStyle/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/>
              <a:t>Date:</a:t>
            </a:r>
            <a:r>
              <a:rPr lang="en-GB" sz="2000" b="0"/>
              <a:t> 2021-05-11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93823DB3-BAA4-4F4A-B4B3-ED9ABE70E976}" type="slidenum">
              <a:rPr lang="en-GB"/>
              <a:pPr/>
              <a:t>1</a:t>
            </a:fld>
            <a:endParaRPr lang="en-GB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9296048"/>
              </p:ext>
            </p:extLst>
          </p:nvPr>
        </p:nvGraphicFramePr>
        <p:xfrm>
          <a:off x="995363" y="2414588"/>
          <a:ext cx="11041062" cy="3678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4" imgW="10428620" imgH="3483967" progId="Word.Document.8">
                  <p:embed/>
                </p:oleObj>
              </mc:Choice>
              <mc:Fallback>
                <p:oleObj name="Document" r:id="rId4" imgW="10428620" imgH="3483967" progId="Word.Document.8">
                  <p:embed/>
                  <p:pic>
                    <p:nvPicPr>
                      <p:cNvPr id="30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5363" y="2414588"/>
                        <a:ext cx="11041062" cy="3678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993775" y="1972991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>
                <a:solidFill>
                  <a:srgbClr val="000000"/>
                </a:solidFill>
              </a:rPr>
              <a:t>Authors: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099">
            <a:extLst>
              <a:ext uri="{FF2B5EF4-FFF2-40B4-BE49-F238E27FC236}">
                <a16:creationId xmlns:a16="http://schemas.microsoft.com/office/drawing/2014/main" id="{962A69C7-6BB4-4E86-B700-FD380C2E5F44}"/>
              </a:ext>
            </a:extLst>
          </p:cNvPr>
          <p:cNvSpPr/>
          <p:nvPr/>
        </p:nvSpPr>
        <p:spPr bwMode="auto">
          <a:xfrm>
            <a:off x="9580269" y="3442476"/>
            <a:ext cx="161350" cy="3524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D4479-4C30-4945-BCA0-8A79A3BC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NIST Q-D Channel realization software for sensing: Targets Model (TBD)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6464D-3B8A-4B50-8217-6FFB782D49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4817B-3C9B-4AD6-912E-5037DE52EFCF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354898-74BC-4571-9652-CB7DDE61BD00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F17318-2D7C-4C63-9DE4-EE752AE60867}"/>
              </a:ext>
            </a:extLst>
          </p:cNvPr>
          <p:cNvSpPr/>
          <p:nvPr/>
        </p:nvSpPr>
        <p:spPr>
          <a:xfrm>
            <a:off x="9856803" y="140296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1670FB9-9C3B-4543-AC0E-4F291B5A03CF}"/>
              </a:ext>
            </a:extLst>
          </p:cNvPr>
          <p:cNvSpPr/>
          <p:nvPr/>
        </p:nvSpPr>
        <p:spPr bwMode="auto">
          <a:xfrm>
            <a:off x="927888" y="3130056"/>
            <a:ext cx="381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TX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2F60BCC-BDCC-4616-8B78-16DEF4C3979F}"/>
              </a:ext>
            </a:extLst>
          </p:cNvPr>
          <p:cNvSpPr/>
          <p:nvPr/>
        </p:nvSpPr>
        <p:spPr bwMode="auto">
          <a:xfrm>
            <a:off x="3284620" y="3130056"/>
            <a:ext cx="3810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RX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495C730-6B00-42E5-B637-1CA8DACDB121}"/>
              </a:ext>
            </a:extLst>
          </p:cNvPr>
          <p:cNvSpPr/>
          <p:nvPr/>
        </p:nvSpPr>
        <p:spPr bwMode="auto">
          <a:xfrm>
            <a:off x="832758" y="2607270"/>
            <a:ext cx="2971800" cy="12919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2771459-A7A3-4D81-B192-D87C377D33A0}"/>
              </a:ext>
            </a:extLst>
          </p:cNvPr>
          <p:cNvSpPr/>
          <p:nvPr/>
        </p:nvSpPr>
        <p:spPr bwMode="auto">
          <a:xfrm>
            <a:off x="4389520" y="3130056"/>
            <a:ext cx="381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TX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C7E5079-B346-4D80-88BF-EFC3949F9E60}"/>
              </a:ext>
            </a:extLst>
          </p:cNvPr>
          <p:cNvSpPr/>
          <p:nvPr/>
        </p:nvSpPr>
        <p:spPr bwMode="auto">
          <a:xfrm>
            <a:off x="6746252" y="3130056"/>
            <a:ext cx="3810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RX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4CB4E0C-B53B-473C-A0BE-7670A4E31535}"/>
              </a:ext>
            </a:extLst>
          </p:cNvPr>
          <p:cNvCxnSpPr>
            <a:cxnSpLocks/>
            <a:stCxn id="45" idx="3"/>
            <a:endCxn id="54" idx="2"/>
          </p:cNvCxnSpPr>
          <p:nvPr/>
        </p:nvCxnSpPr>
        <p:spPr bwMode="auto">
          <a:xfrm>
            <a:off x="4770520" y="3282456"/>
            <a:ext cx="899840" cy="320041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13D3DA6-AEA4-422E-B774-1AC8C17BA900}"/>
              </a:ext>
            </a:extLst>
          </p:cNvPr>
          <p:cNvCxnSpPr>
            <a:cxnSpLocks/>
            <a:stCxn id="54" idx="6"/>
            <a:endCxn id="51" idx="1"/>
          </p:cNvCxnSpPr>
          <p:nvPr/>
        </p:nvCxnSpPr>
        <p:spPr bwMode="auto">
          <a:xfrm flipV="1">
            <a:off x="5716079" y="3282456"/>
            <a:ext cx="1030173" cy="320041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9CA4215E-DF82-4B05-97FC-0762EA977560}"/>
              </a:ext>
            </a:extLst>
          </p:cNvPr>
          <p:cNvSpPr/>
          <p:nvPr/>
        </p:nvSpPr>
        <p:spPr bwMode="auto">
          <a:xfrm>
            <a:off x="5670360" y="3579637"/>
            <a:ext cx="45719" cy="45719"/>
          </a:xfrm>
          <a:prstGeom prst="ellipse">
            <a:avLst/>
          </a:prstGeom>
          <a:solidFill>
            <a:srgbClr val="00B8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27FFBDC-2C34-4367-BC83-35D15383E323}"/>
              </a:ext>
            </a:extLst>
          </p:cNvPr>
          <p:cNvSpPr/>
          <p:nvPr/>
        </p:nvSpPr>
        <p:spPr bwMode="auto">
          <a:xfrm>
            <a:off x="4294390" y="2607270"/>
            <a:ext cx="2971800" cy="12919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EA7E135-3B55-4B2F-9E1D-BC178B1DB983}"/>
              </a:ext>
            </a:extLst>
          </p:cNvPr>
          <p:cNvCxnSpPr>
            <a:cxnSpLocks/>
            <a:stCxn id="54" idx="3"/>
          </p:cNvCxnSpPr>
          <p:nvPr/>
        </p:nvCxnSpPr>
        <p:spPr bwMode="auto">
          <a:xfrm flipV="1">
            <a:off x="5677055" y="2617931"/>
            <a:ext cx="552916" cy="1000730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B10D0DC-56BD-4F8B-B127-EDDD8F4239F9}"/>
              </a:ext>
            </a:extLst>
          </p:cNvPr>
          <p:cNvCxnSpPr>
            <a:cxnSpLocks/>
          </p:cNvCxnSpPr>
          <p:nvPr/>
        </p:nvCxnSpPr>
        <p:spPr bwMode="auto">
          <a:xfrm>
            <a:off x="6229971" y="2617930"/>
            <a:ext cx="533589" cy="681920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51F611C-3A16-4137-A78C-21135B688AB5}"/>
              </a:ext>
            </a:extLst>
          </p:cNvPr>
          <p:cNvCxnSpPr>
            <a:cxnSpLocks/>
            <a:stCxn id="54" idx="4"/>
          </p:cNvCxnSpPr>
          <p:nvPr/>
        </p:nvCxnSpPr>
        <p:spPr bwMode="auto">
          <a:xfrm>
            <a:off x="5693220" y="3625356"/>
            <a:ext cx="653151" cy="273902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CC0F6AE-BD57-4B2A-ACF5-68A90B6CD426}"/>
              </a:ext>
            </a:extLst>
          </p:cNvPr>
          <p:cNvCxnSpPr>
            <a:cxnSpLocks/>
            <a:endCxn id="51" idx="1"/>
          </p:cNvCxnSpPr>
          <p:nvPr/>
        </p:nvCxnSpPr>
        <p:spPr bwMode="auto">
          <a:xfrm flipV="1">
            <a:off x="6351814" y="3282456"/>
            <a:ext cx="394438" cy="616802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DD79A439-4F2C-4DA0-8F37-8FDB53E24839}"/>
              </a:ext>
            </a:extLst>
          </p:cNvPr>
          <p:cNvSpPr/>
          <p:nvPr/>
        </p:nvSpPr>
        <p:spPr bwMode="auto">
          <a:xfrm>
            <a:off x="8206777" y="3140716"/>
            <a:ext cx="381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TX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8EB958F-6D37-4BE2-B184-CDC2F6B74079}"/>
              </a:ext>
            </a:extLst>
          </p:cNvPr>
          <p:cNvSpPr/>
          <p:nvPr/>
        </p:nvSpPr>
        <p:spPr bwMode="auto">
          <a:xfrm>
            <a:off x="10563509" y="3140716"/>
            <a:ext cx="3810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RX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EE6C76E-4D3A-4AAD-9A49-8994B32E6B70}"/>
              </a:ext>
            </a:extLst>
          </p:cNvPr>
          <p:cNvCxnSpPr>
            <a:cxnSpLocks/>
            <a:stCxn id="70" idx="3"/>
          </p:cNvCxnSpPr>
          <p:nvPr/>
        </p:nvCxnSpPr>
        <p:spPr bwMode="auto">
          <a:xfrm>
            <a:off x="8587777" y="3293116"/>
            <a:ext cx="899840" cy="320041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518AE577-974F-4A97-8390-19D6CDF38C0A}"/>
              </a:ext>
            </a:extLst>
          </p:cNvPr>
          <p:cNvSpPr/>
          <p:nvPr/>
        </p:nvSpPr>
        <p:spPr bwMode="auto">
          <a:xfrm>
            <a:off x="8111647" y="2617930"/>
            <a:ext cx="2971800" cy="12919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D1DE21D-01F5-49EE-AFE8-47A52FA6A14D}"/>
              </a:ext>
            </a:extLst>
          </p:cNvPr>
          <p:cNvCxnSpPr>
            <a:cxnSpLocks/>
          </p:cNvCxnSpPr>
          <p:nvPr/>
        </p:nvCxnSpPr>
        <p:spPr bwMode="auto">
          <a:xfrm>
            <a:off x="10047228" y="2628590"/>
            <a:ext cx="533589" cy="68192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accent1">
                <a:alpha val="21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7CBA4BF-84D3-4B5C-AD9A-FB97C011A49E}"/>
              </a:ext>
            </a:extLst>
          </p:cNvPr>
          <p:cNvCxnSpPr>
            <a:cxnSpLocks/>
            <a:endCxn id="72" idx="1"/>
          </p:cNvCxnSpPr>
          <p:nvPr/>
        </p:nvCxnSpPr>
        <p:spPr bwMode="auto">
          <a:xfrm flipV="1">
            <a:off x="10169071" y="3293116"/>
            <a:ext cx="394438" cy="61680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accent1">
                <a:alpha val="21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6A6571B6-51B7-49C6-A62A-F1165CA42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1981202"/>
            <a:ext cx="7264884" cy="36282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0"/>
              <a:t>Target model will depend on measurements: </a:t>
            </a:r>
            <a:r>
              <a:rPr lang="en-US" sz="1600" dirty="0"/>
              <a:t>TBD</a:t>
            </a:r>
            <a:endParaRPr lang="en-US" sz="1800" dirty="0"/>
          </a:p>
          <a:p>
            <a:pPr marL="857250" lvl="2" indent="0"/>
            <a:endParaRPr lang="en-US" sz="140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9646633-7D96-43D0-B87B-7C8F0E8EFBE8}"/>
              </a:ext>
            </a:extLst>
          </p:cNvPr>
          <p:cNvSpPr txBox="1"/>
          <p:nvPr/>
        </p:nvSpPr>
        <p:spPr>
          <a:xfrm>
            <a:off x="4307805" y="3887892"/>
            <a:ext cx="3065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1) Ray trace Target points-in-space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604B75E-7948-4D88-A017-75B6A465DECF}"/>
              </a:ext>
            </a:extLst>
          </p:cNvPr>
          <p:cNvSpPr txBox="1"/>
          <p:nvPr/>
        </p:nvSpPr>
        <p:spPr>
          <a:xfrm>
            <a:off x="8327047" y="3887892"/>
            <a:ext cx="2166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2) Apply the target RCS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7CA9DA95-8007-403F-9CE7-72EC839EAD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70044" y="3299850"/>
            <a:ext cx="441161" cy="441161"/>
          </a:xfrm>
          <a:prstGeom prst="rect">
            <a:avLst/>
          </a:prstGeom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7EAC5A7-C464-433C-B4C2-76FCAF04A792}"/>
              </a:ext>
            </a:extLst>
          </p:cNvPr>
          <p:cNvCxnSpPr>
            <a:cxnSpLocks/>
          </p:cNvCxnSpPr>
          <p:nvPr/>
        </p:nvCxnSpPr>
        <p:spPr bwMode="auto">
          <a:xfrm>
            <a:off x="9510477" y="3636016"/>
            <a:ext cx="653151" cy="27390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accent1">
                <a:alpha val="21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7C04930-35C0-4B09-85F3-E50754EBA981}"/>
              </a:ext>
            </a:extLst>
          </p:cNvPr>
          <p:cNvCxnSpPr>
            <a:cxnSpLocks/>
          </p:cNvCxnSpPr>
          <p:nvPr/>
        </p:nvCxnSpPr>
        <p:spPr bwMode="auto">
          <a:xfrm flipV="1">
            <a:off x="9533336" y="2628590"/>
            <a:ext cx="513892" cy="984567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accent1">
                <a:alpha val="21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0137A0C-BCAA-4FB0-892B-47B08D45B798}"/>
              </a:ext>
            </a:extLst>
          </p:cNvPr>
          <p:cNvCxnSpPr>
            <a:cxnSpLocks/>
            <a:endCxn id="72" idx="1"/>
          </p:cNvCxnSpPr>
          <p:nvPr/>
        </p:nvCxnSpPr>
        <p:spPr bwMode="auto">
          <a:xfrm flipV="1">
            <a:off x="9533336" y="3293116"/>
            <a:ext cx="1030173" cy="320041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alpha val="21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116" name="Group 4115">
            <a:extLst>
              <a:ext uri="{FF2B5EF4-FFF2-40B4-BE49-F238E27FC236}">
                <a16:creationId xmlns:a16="http://schemas.microsoft.com/office/drawing/2014/main" id="{B0393910-B259-4C46-9D21-290484785654}"/>
              </a:ext>
            </a:extLst>
          </p:cNvPr>
          <p:cNvGrpSpPr/>
          <p:nvPr/>
        </p:nvGrpSpPr>
        <p:grpSpPr>
          <a:xfrm>
            <a:off x="9413321" y="3483026"/>
            <a:ext cx="259402" cy="260085"/>
            <a:chOff x="8327883" y="4120934"/>
            <a:chExt cx="259402" cy="260085"/>
          </a:xfrm>
        </p:grpSpPr>
        <p:sp>
          <p:nvSpPr>
            <p:cNvPr id="135" name="Chord 134">
              <a:extLst>
                <a:ext uri="{FF2B5EF4-FFF2-40B4-BE49-F238E27FC236}">
                  <a16:creationId xmlns:a16="http://schemas.microsoft.com/office/drawing/2014/main" id="{515CE51A-8151-47C8-A5D2-ADB5CA351143}"/>
                </a:ext>
              </a:extLst>
            </p:cNvPr>
            <p:cNvSpPr/>
            <p:nvPr/>
          </p:nvSpPr>
          <p:spPr bwMode="auto">
            <a:xfrm rot="12106320">
              <a:off x="8337387" y="4173210"/>
              <a:ext cx="173003" cy="154065"/>
            </a:xfrm>
            <a:prstGeom prst="chord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rgbClr val="FF0000"/>
                </a:gs>
              </a:gsLst>
              <a:lin ang="198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14" name="Chord 4113">
              <a:extLst>
                <a:ext uri="{FF2B5EF4-FFF2-40B4-BE49-F238E27FC236}">
                  <a16:creationId xmlns:a16="http://schemas.microsoft.com/office/drawing/2014/main" id="{184104C7-C0AE-4C12-90C6-4984141C3F31}"/>
                </a:ext>
              </a:extLst>
            </p:cNvPr>
            <p:cNvSpPr/>
            <p:nvPr/>
          </p:nvSpPr>
          <p:spPr bwMode="auto">
            <a:xfrm rot="1333991">
              <a:off x="8327883" y="4120934"/>
              <a:ext cx="259402" cy="260085"/>
            </a:xfrm>
            <a:prstGeom prst="chord">
              <a:avLst>
                <a:gd name="adj1" fmla="val 4370162"/>
                <a:gd name="adj2" fmla="val 14508674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chemeClr val="accent6"/>
                </a:gs>
              </a:gsLst>
              <a:lin ang="198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117" name="TextBox 4116">
            <a:extLst>
              <a:ext uri="{FF2B5EF4-FFF2-40B4-BE49-F238E27FC236}">
                <a16:creationId xmlns:a16="http://schemas.microsoft.com/office/drawing/2014/main" id="{CE02AE14-2359-41BB-9F26-AD9115EEE977}"/>
              </a:ext>
            </a:extLst>
          </p:cNvPr>
          <p:cNvSpPr txBox="1"/>
          <p:nvPr/>
        </p:nvSpPr>
        <p:spPr>
          <a:xfrm>
            <a:off x="1966418" y="3650402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TG</a:t>
            </a:r>
            <a:endParaRPr lang="en-US" sz="1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91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D4479-4C30-4945-BCA0-8A79A3BC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6464D-3B8A-4B50-8217-6FFB782D49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4817B-3C9B-4AD6-912E-5037DE52EFCF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354898-74BC-4571-9652-CB7DDE61BD00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1B6301D-6777-4974-8904-6F5D22BD4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981201"/>
            <a:ext cx="9410007" cy="419099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0"/>
              <a:t>We presented the NIST Q-D framework and a first step to enable a sensing channel model at </a:t>
            </a:r>
            <a:r>
              <a:rPr lang="en-US" sz="1600" b="0" err="1"/>
              <a:t>mmWave</a:t>
            </a:r>
            <a:endParaRPr lang="en-US" sz="1600" b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We focused on the channel model aspects, but each piece of the framework could be used to evaluate different aspects of IEEE 802.11bf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b="0"/>
              <a:t>[5] presents a use-case of human-target detection using the NIST Q-D framework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/>
              <a:t>Next steps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Measurements campaigns, modeling and integration to the NIST Q-D Realization Software</a:t>
            </a:r>
            <a:endParaRPr lang="en-US" sz="1400" b="0"/>
          </a:p>
        </p:txBody>
      </p:sp>
      <p:pic>
        <p:nvPicPr>
          <p:cNvPr id="7" name="finalRoom">
            <a:hlinkClick r:id="" action="ppaction://media"/>
            <a:extLst>
              <a:ext uri="{FF2B5EF4-FFF2-40B4-BE49-F238E27FC236}">
                <a16:creationId xmlns:a16="http://schemas.microsoft.com/office/drawing/2014/main" id="{74437525-84BA-4CC2-A522-2BAF8D719A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18" end="2598"/>
                </p14:media>
              </p:ext>
            </p:extLst>
          </p:nvPr>
        </p:nvPicPr>
        <p:blipFill rotWithShape="1">
          <a:blip r:embed="rId4"/>
          <a:srcRect b="9889"/>
          <a:stretch>
            <a:fillRect/>
          </a:stretch>
        </p:blipFill>
        <p:spPr>
          <a:xfrm>
            <a:off x="3654262" y="3255701"/>
            <a:ext cx="4407122" cy="207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3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D4479-4C30-4945-BCA0-8A79A3BC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6464D-3B8A-4B50-8217-6FFB782D49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4817B-3C9B-4AD6-912E-5037DE52EFCF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354898-74BC-4571-9652-CB7DDE61BD00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CF4525-0E3D-4D19-96FF-0BD5278D0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1981202"/>
            <a:ext cx="7924800" cy="3428998"/>
          </a:xfrm>
        </p:spPr>
        <p:txBody>
          <a:bodyPr/>
          <a:lstStyle/>
          <a:p>
            <a:r>
              <a:rPr lang="en-US" sz="2000" b="0"/>
              <a:t>[1] https://mentor.ieee.org/802.11/dcn/19/11-19-2103-11-SENS-802-11-sens-sg-proposed-par.docx</a:t>
            </a:r>
          </a:p>
          <a:p>
            <a:r>
              <a:rPr lang="en-US" sz="2000" b="0"/>
              <a:t>[2] https://www.nist.gov/communications-technology-laboratory/wireless-networks-division/radio-resource-allocation-and</a:t>
            </a:r>
          </a:p>
          <a:p>
            <a:r>
              <a:rPr lang="en-US" sz="2000" b="0"/>
              <a:t>[3] </a:t>
            </a:r>
            <a:r>
              <a:rPr lang="en-US" sz="2000" b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https://mentor.ieee.org/802.11/dcn/20/11-20-1642-00-00bf-wlan-sensing-link-level-simulation.pptx</a:t>
            </a:r>
            <a:endParaRPr lang="en-US" sz="2000" b="0"/>
          </a:p>
          <a:p>
            <a:r>
              <a:rPr lang="en-US" sz="2000" b="0"/>
              <a:t>[4] https://mentor.ieee.org/802.11/dcn/15/11-15-1150-09-00ay-channel-models-for-ieee-802-11ay.docx</a:t>
            </a:r>
          </a:p>
          <a:p>
            <a:r>
              <a:rPr lang="en-US" sz="2000" b="0" dirty="0"/>
              <a:t>[5] https://mentor.ieee.org/802.11/dcn/21/11-21-0747-00-00bf-a-preliminary-channel-model-using-raytracing-to-detect-human-presence.pptx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57ADAA-9E16-49D4-BC20-75C219368A36}"/>
              </a:ext>
            </a:extLst>
          </p:cNvPr>
          <p:cNvSpPr/>
          <p:nvPr/>
        </p:nvSpPr>
        <p:spPr>
          <a:xfrm>
            <a:off x="5965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51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Outline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>
          <a:xfrm>
            <a:off x="914401" y="1981201"/>
            <a:ext cx="9448799" cy="2590799"/>
          </a:xfrm>
          <a:ln/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800"/>
              <a:t>Abstract</a:t>
            </a:r>
          </a:p>
          <a:p>
            <a:pPr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sz="1800"/>
          </a:p>
          <a:p>
            <a:pPr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800"/>
              <a:t>The NIST Q-D Framework</a:t>
            </a:r>
          </a:p>
          <a:p>
            <a:pPr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sz="1800"/>
          </a:p>
          <a:p>
            <a:pPr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800"/>
              <a:t>The NIST Q-D Framework for sensing</a:t>
            </a:r>
          </a:p>
          <a:p>
            <a:pPr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sz="1800"/>
          </a:p>
          <a:p>
            <a:pPr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sz="1800"/>
          </a:p>
          <a:p>
            <a:pPr marL="0" indent="0" algn="just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sz="1800"/>
          </a:p>
          <a:p>
            <a:pPr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sz="1800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351F4386-A5E2-41A1-B4D0-BE653C929E06}" type="slidenum">
              <a:rPr lang="en-GB"/>
              <a:pPr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544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Abstract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>
          <a:xfrm>
            <a:off x="914401" y="1981201"/>
            <a:ext cx="9448799" cy="4113213"/>
          </a:xfrm>
          <a:ln/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800" b="0"/>
              <a:t>IEEE 802.11bf PAR [1]: “</a:t>
            </a:r>
            <a:r>
              <a:rPr lang="en-GB" sz="1800" b="0" i="1"/>
              <a:t>This amendment defines modifications to the IEEE 802.11 medium access control layer (MAC) and to the </a:t>
            </a:r>
            <a:r>
              <a:rPr lang="en-GB" sz="1800" i="1"/>
              <a:t>Directional Multi Gigabit (DMG)</a:t>
            </a:r>
            <a:r>
              <a:rPr lang="en-GB" sz="1800" b="0" i="1"/>
              <a:t> and </a:t>
            </a:r>
            <a:r>
              <a:rPr lang="en-GB" sz="1800" i="1"/>
              <a:t>enhanced DMG (EDMG) </a:t>
            </a:r>
            <a:r>
              <a:rPr lang="en-GB" sz="1800" b="0" i="1"/>
              <a:t>PHYs to enhance Wireless Local Area Network (WLAN) sensing (SENS) operation in license-exempt frequency bands between 1 GHz and 7.125 GHz and above 45 GHz</a:t>
            </a:r>
            <a:r>
              <a:rPr lang="en-GB" sz="1800" b="0"/>
              <a:t>”</a:t>
            </a:r>
          </a:p>
          <a:p>
            <a:pPr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sz="1800" b="0"/>
          </a:p>
          <a:p>
            <a:pPr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800" b="0"/>
              <a:t>The NIST Quasi-Deterministic (Q-D) framework [2] is a suite of tools designed to obtain realistic </a:t>
            </a:r>
            <a:r>
              <a:rPr lang="en-GB" sz="1800"/>
              <a:t>DMG</a:t>
            </a:r>
            <a:r>
              <a:rPr lang="en-GB" sz="1800" b="0"/>
              <a:t> and </a:t>
            </a:r>
            <a:r>
              <a:rPr lang="en-GB" sz="1800"/>
              <a:t>EDMG</a:t>
            </a:r>
            <a:r>
              <a:rPr lang="en-GB" sz="1800" b="0"/>
              <a:t> performance evaluation (from the channel model to the application layer)</a:t>
            </a:r>
            <a:endParaRPr lang="en-GB" sz="1800" b="0">
              <a:cs typeface="Times New Roman"/>
            </a:endParaRPr>
          </a:p>
          <a:p>
            <a:pPr lvl="1"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800"/>
              <a:t>In this contribution, we present our updates to the NIST Q-D framework channel software to enable the evaluation and development of sensing algorithms  in the </a:t>
            </a:r>
            <a:r>
              <a:rPr lang="en-GB" sz="1800" err="1"/>
              <a:t>millimeter</a:t>
            </a:r>
            <a:r>
              <a:rPr lang="en-GB" sz="1800"/>
              <a:t> wave band.</a:t>
            </a:r>
            <a:endParaRPr lang="en-GB" sz="1800" b="0">
              <a:cs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351F4386-A5E2-41A1-B4D0-BE653C929E06}" type="slidenum">
              <a:rPr lang="en-GB"/>
              <a:pPr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D0931-AD92-4A7B-BBCD-58101B5E3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NIST Q-D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AAF0A-BA72-437E-9AAE-8A4B714AB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b="0"/>
              <a:t>Started in 2017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0"/>
              <a:t>Goal: </a:t>
            </a:r>
            <a:r>
              <a:rPr lang="en-US" sz="1600"/>
              <a:t>Develop simulation models to evaluate </a:t>
            </a:r>
            <a:r>
              <a:rPr lang="en-US" sz="1600" b="0"/>
              <a:t>DMG and EDMG end-to-end performance with high-fidelity </a:t>
            </a:r>
            <a:r>
              <a:rPr lang="en-US" sz="1600"/>
              <a:t>channel, antenna</a:t>
            </a:r>
            <a:r>
              <a:rPr lang="en-US" sz="1600" b="0"/>
              <a:t> </a:t>
            </a:r>
            <a:r>
              <a:rPr lang="en-US" sz="1600"/>
              <a:t>model</a:t>
            </a:r>
            <a:r>
              <a:rPr lang="en-US" sz="1600" b="0"/>
              <a:t> and system-level protocols</a:t>
            </a:r>
            <a:r>
              <a:rPr lang="en-US" sz="1600"/>
              <a:t>.</a:t>
            </a:r>
            <a:endParaRPr lang="en-US" sz="1600" b="0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/>
              <a:t>Publicly available and open-source (</a:t>
            </a:r>
            <a:r>
              <a:rPr lang="en-US" sz="1600" b="1" i="1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https://github.com/wigig-tools</a:t>
            </a:r>
            <a:r>
              <a:rPr lang="en-US" sz="1600"/>
              <a:t>) </a:t>
            </a:r>
            <a:endParaRPr lang="en-US" sz="1600" b="0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0"/>
              <a:t>5 software packages</a:t>
            </a:r>
            <a:endParaRPr lang="en-US" sz="1800" b="0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NIST Q-D Channel Realization Software</a:t>
            </a:r>
            <a:endParaRPr lang="en-US" sz="1400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NIST 802.11ay PHY</a:t>
            </a:r>
            <a:endParaRPr lang="en-US" sz="1400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ns-3 802.11ad/ay with Q-D channel</a:t>
            </a:r>
            <a:endParaRPr lang="en-US" sz="1400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Codebook Generator</a:t>
            </a:r>
            <a:endParaRPr lang="en-US" sz="1400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NIST Q-D Interpreter </a:t>
            </a:r>
            <a:endParaRPr lang="en-US" sz="1800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/>
          </a:p>
          <a:p>
            <a:pPr lvl="1">
              <a:buFont typeface="Arial" panose="020B0604020202020204" pitchFamily="34" charset="0"/>
              <a:buChar char="•"/>
            </a:pP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FA0B1-2411-4866-A5BB-D740CAE5C3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C6528-6996-432D-8416-8A0676293D53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45408F9-FCAC-4DA9-BDF8-06CBA6B79410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32909F9-A772-42D9-B48F-F7B002C98CED}"/>
              </a:ext>
            </a:extLst>
          </p:cNvPr>
          <p:cNvSpPr/>
          <p:nvPr/>
        </p:nvSpPr>
        <p:spPr>
          <a:xfrm>
            <a:off x="7417599" y="5572914"/>
            <a:ext cx="1524000" cy="458436"/>
          </a:xfrm>
          <a:prstGeom prst="rect">
            <a:avLst/>
          </a:prstGeom>
          <a:solidFill>
            <a:srgbClr val="8F8FBF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 anchorCtr="0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NIST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Q-D Interpreter***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82B0DA3-7772-48ED-8799-473AC2029F80}"/>
              </a:ext>
            </a:extLst>
          </p:cNvPr>
          <p:cNvSpPr/>
          <p:nvPr/>
        </p:nvSpPr>
        <p:spPr>
          <a:xfrm>
            <a:off x="7417598" y="4733478"/>
            <a:ext cx="1524000" cy="458436"/>
          </a:xfrm>
          <a:prstGeom prst="rect">
            <a:avLst/>
          </a:prstGeom>
          <a:solidFill>
            <a:srgbClr val="3FD5BA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ns-3 802.11ad/ay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Q-D channel**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0F61AFD-E84D-4CB8-962D-05FFC0DA6C43}"/>
              </a:ext>
            </a:extLst>
          </p:cNvPr>
          <p:cNvSpPr/>
          <p:nvPr/>
        </p:nvSpPr>
        <p:spPr>
          <a:xfrm>
            <a:off x="9488697" y="4733478"/>
            <a:ext cx="1496050" cy="456707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Codebook Generator*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7A1AE03-D230-40C1-B6CE-F55C59A2514F}"/>
              </a:ext>
            </a:extLst>
          </p:cNvPr>
          <p:cNvSpPr/>
          <p:nvPr/>
        </p:nvSpPr>
        <p:spPr>
          <a:xfrm>
            <a:off x="4935070" y="4733478"/>
            <a:ext cx="1917103" cy="456707"/>
          </a:xfrm>
          <a:prstGeom prst="rect">
            <a:avLst/>
          </a:prstGeom>
          <a:solidFill>
            <a:srgbClr val="7CC8EC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NIST Q-D Channel Realization software*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D5990F0-F87F-48AE-8436-49F9B0E7FEA6}"/>
              </a:ext>
            </a:extLst>
          </p:cNvPr>
          <p:cNvSpPr/>
          <p:nvPr/>
        </p:nvSpPr>
        <p:spPr>
          <a:xfrm>
            <a:off x="4935070" y="5572914"/>
            <a:ext cx="1917103" cy="456707"/>
          </a:xfrm>
          <a:prstGeom prst="rect">
            <a:avLst/>
          </a:prstGeom>
          <a:solidFill>
            <a:srgbClr val="E7E6E6">
              <a:lumMod val="90000"/>
            </a:srgb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NIST 802.11ay PHY*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3AE4C80-375C-4BA8-BFA2-F09DF937005A}"/>
              </a:ext>
            </a:extLst>
          </p:cNvPr>
          <p:cNvCxnSpPr>
            <a:stCxn id="52" idx="2"/>
            <a:endCxn id="53" idx="0"/>
          </p:cNvCxnSpPr>
          <p:nvPr/>
        </p:nvCxnSpPr>
        <p:spPr bwMode="auto">
          <a:xfrm>
            <a:off x="5893622" y="5190185"/>
            <a:ext cx="0" cy="382729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951F859-A27F-4711-B70F-3DF67D866053}"/>
              </a:ext>
            </a:extLst>
          </p:cNvPr>
          <p:cNvCxnSpPr>
            <a:cxnSpLocks/>
            <a:stCxn id="52" idx="3"/>
            <a:endCxn id="50" idx="1"/>
          </p:cNvCxnSpPr>
          <p:nvPr/>
        </p:nvCxnSpPr>
        <p:spPr bwMode="auto">
          <a:xfrm>
            <a:off x="6852173" y="4961832"/>
            <a:ext cx="565425" cy="86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35D1440-32D7-47D1-A6C1-1856F3FF0AB6}"/>
              </a:ext>
            </a:extLst>
          </p:cNvPr>
          <p:cNvCxnSpPr>
            <a:cxnSpLocks/>
            <a:stCxn id="51" idx="1"/>
            <a:endCxn id="50" idx="3"/>
          </p:cNvCxnSpPr>
          <p:nvPr/>
        </p:nvCxnSpPr>
        <p:spPr bwMode="auto">
          <a:xfrm flipH="1">
            <a:off x="8941598" y="4961832"/>
            <a:ext cx="547099" cy="86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628E2C04-3FD8-4DDD-A117-9C9D9C5900A9}"/>
              </a:ext>
            </a:extLst>
          </p:cNvPr>
          <p:cNvCxnSpPr>
            <a:cxnSpLocks/>
            <a:stCxn id="53" idx="3"/>
            <a:endCxn id="50" idx="1"/>
          </p:cNvCxnSpPr>
          <p:nvPr/>
        </p:nvCxnSpPr>
        <p:spPr bwMode="auto">
          <a:xfrm flipV="1">
            <a:off x="6852173" y="4962696"/>
            <a:ext cx="565425" cy="838572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2AF99C7-B03F-4A53-9762-2638CDB97734}"/>
              </a:ext>
            </a:extLst>
          </p:cNvPr>
          <p:cNvCxnSpPr>
            <a:cxnSpLocks/>
            <a:stCxn id="50" idx="2"/>
            <a:endCxn id="49" idx="0"/>
          </p:cNvCxnSpPr>
          <p:nvPr/>
        </p:nvCxnSpPr>
        <p:spPr bwMode="auto">
          <a:xfrm>
            <a:off x="8179598" y="5191914"/>
            <a:ext cx="1" cy="3810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9DD9032A-8E4E-4B80-ABAE-2BDBD09CB7E4}"/>
              </a:ext>
            </a:extLst>
          </p:cNvPr>
          <p:cNvSpPr/>
          <p:nvPr/>
        </p:nvSpPr>
        <p:spPr>
          <a:xfrm>
            <a:off x="4862946" y="4497155"/>
            <a:ext cx="2089474" cy="762371"/>
          </a:xfrm>
          <a:prstGeom prst="rect">
            <a:avLst/>
          </a:prstGeom>
          <a:noFill/>
          <a:ln w="12700">
            <a:solidFill>
              <a:srgbClr val="7CC8E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CD2C143-CBD5-4378-95D4-C5AC3EE2F624}"/>
              </a:ext>
            </a:extLst>
          </p:cNvPr>
          <p:cNvSpPr/>
          <p:nvPr/>
        </p:nvSpPr>
        <p:spPr>
          <a:xfrm>
            <a:off x="4862945" y="5419403"/>
            <a:ext cx="2089475" cy="676594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60447FC-10DC-4F17-80AA-1A9271F908B1}"/>
              </a:ext>
            </a:extLst>
          </p:cNvPr>
          <p:cNvSpPr/>
          <p:nvPr/>
        </p:nvSpPr>
        <p:spPr>
          <a:xfrm>
            <a:off x="7299522" y="4497155"/>
            <a:ext cx="1766526" cy="762371"/>
          </a:xfrm>
          <a:prstGeom prst="rect">
            <a:avLst/>
          </a:prstGeom>
          <a:noFill/>
          <a:ln w="12700">
            <a:solidFill>
              <a:srgbClr val="40D5B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C0621F7-4A61-4F7C-AF0A-FE88D97F3914}"/>
              </a:ext>
            </a:extLst>
          </p:cNvPr>
          <p:cNvSpPr/>
          <p:nvPr/>
        </p:nvSpPr>
        <p:spPr>
          <a:xfrm>
            <a:off x="7299525" y="5408655"/>
            <a:ext cx="1766526" cy="687342"/>
          </a:xfrm>
          <a:prstGeom prst="rect">
            <a:avLst/>
          </a:prstGeom>
          <a:noFill/>
          <a:ln w="12700">
            <a:solidFill>
              <a:srgbClr val="A162D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75395FE-F9C5-4B96-8148-F83D89B2FACC}"/>
              </a:ext>
            </a:extLst>
          </p:cNvPr>
          <p:cNvSpPr/>
          <p:nvPr/>
        </p:nvSpPr>
        <p:spPr>
          <a:xfrm>
            <a:off x="9394823" y="4497155"/>
            <a:ext cx="1640323" cy="762372"/>
          </a:xfrm>
          <a:prstGeom prst="rect">
            <a:avLst/>
          </a:prstGeom>
          <a:noFill/>
          <a:ln w="12700" cap="flat" cmpd="sng" algn="ctr">
            <a:solidFill>
              <a:srgbClr val="FFC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153FA1D-92B0-4CC6-B226-B1153C683B72}"/>
              </a:ext>
            </a:extLst>
          </p:cNvPr>
          <p:cNvSpPr txBox="1"/>
          <p:nvPr/>
        </p:nvSpPr>
        <p:spPr>
          <a:xfrm>
            <a:off x="4823931" y="4472710"/>
            <a:ext cx="6014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>
                <a:solidFill>
                  <a:srgbClr val="7CC8EC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Channel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A196BA3-80A9-4164-A017-220F23AD6313}"/>
              </a:ext>
            </a:extLst>
          </p:cNvPr>
          <p:cNvSpPr txBox="1"/>
          <p:nvPr/>
        </p:nvSpPr>
        <p:spPr>
          <a:xfrm>
            <a:off x="4826661" y="5372712"/>
            <a:ext cx="4283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>
                <a:solidFill>
                  <a:schemeClr val="bg2">
                    <a:lumMod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PHY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B62EEFB-D2B4-48DC-A401-2C033363BFB9}"/>
              </a:ext>
            </a:extLst>
          </p:cNvPr>
          <p:cNvSpPr/>
          <p:nvPr/>
        </p:nvSpPr>
        <p:spPr>
          <a:xfrm>
            <a:off x="7312233" y="4472710"/>
            <a:ext cx="8451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rgbClr val="40D5BA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System-Level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39CF65B-48B5-4D68-BDA1-019E3BA0EBCF}"/>
              </a:ext>
            </a:extLst>
          </p:cNvPr>
          <p:cNvSpPr/>
          <p:nvPr/>
        </p:nvSpPr>
        <p:spPr>
          <a:xfrm>
            <a:off x="7314748" y="5372712"/>
            <a:ext cx="88998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rgbClr val="A162D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Interpretation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8252523-2695-41F5-8B76-9BD0C6C196AE}"/>
              </a:ext>
            </a:extLst>
          </p:cNvPr>
          <p:cNvSpPr txBox="1"/>
          <p:nvPr/>
        </p:nvSpPr>
        <p:spPr>
          <a:xfrm>
            <a:off x="5054313" y="6141105"/>
            <a:ext cx="19159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solidFill>
                  <a:schemeClr val="tx1"/>
                </a:solidFill>
              </a:rPr>
              <a:t>* </a:t>
            </a:r>
            <a:r>
              <a:rPr lang="en-US" sz="1100" b="1" err="1">
                <a:solidFill>
                  <a:schemeClr val="tx1"/>
                </a:solidFill>
              </a:rPr>
              <a:t>Matlab</a:t>
            </a:r>
            <a:r>
              <a:rPr lang="en-US" sz="1100" b="1">
                <a:solidFill>
                  <a:schemeClr val="tx1"/>
                </a:solidFill>
              </a:rPr>
              <a:t> ** C++ *** Python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934FB71-ED9D-4291-B8CD-9285CB73A961}"/>
              </a:ext>
            </a:extLst>
          </p:cNvPr>
          <p:cNvSpPr/>
          <p:nvPr/>
        </p:nvSpPr>
        <p:spPr>
          <a:xfrm>
            <a:off x="9382708" y="4472710"/>
            <a:ext cx="93647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900" b="1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  <a:ea typeface="+mn-ea"/>
              </a:rPr>
              <a:t>Antenna Model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E8E5CA2-4F82-46FD-A71F-57918C01CA76}"/>
              </a:ext>
            </a:extLst>
          </p:cNvPr>
          <p:cNvSpPr/>
          <p:nvPr/>
        </p:nvSpPr>
        <p:spPr>
          <a:xfrm>
            <a:off x="4939146" y="3810490"/>
            <a:ext cx="1917103" cy="456707"/>
          </a:xfrm>
          <a:prstGeom prst="rect">
            <a:avLst/>
          </a:prstGeom>
          <a:solidFill>
            <a:srgbClr val="7CC8EC">
              <a:alpha val="33000"/>
            </a:srgbClr>
          </a:solidFill>
          <a:ln w="222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Measurements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8723F67A-551A-4115-8C6E-568CB770D071}"/>
              </a:ext>
            </a:extLst>
          </p:cNvPr>
          <p:cNvCxnSpPr>
            <a:cxnSpLocks/>
            <a:stCxn id="89" idx="2"/>
            <a:endCxn id="52" idx="0"/>
          </p:cNvCxnSpPr>
          <p:nvPr/>
        </p:nvCxnSpPr>
        <p:spPr bwMode="auto">
          <a:xfrm flipH="1">
            <a:off x="5893622" y="4267197"/>
            <a:ext cx="4076" cy="466281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atDem">
            <a:hlinkClick r:id="" action="ppaction://media"/>
            <a:extLst>
              <a:ext uri="{FF2B5EF4-FFF2-40B4-BE49-F238E27FC236}">
                <a16:creationId xmlns:a16="http://schemas.microsoft.com/office/drawing/2014/main" id="{9431E962-65B3-41C1-BC39-925A6FEF71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7379"/>
          <a:stretch/>
        </p:blipFill>
        <p:spPr>
          <a:xfrm>
            <a:off x="8157336" y="2693424"/>
            <a:ext cx="3974341" cy="171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D0931-AD92-4A7B-BBCD-58101B5E3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NIST Q-D framework for sensing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AAF0A-BA72-437E-9AAE-8A4B714AB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81202"/>
            <a:ext cx="10896599" cy="20656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0"/>
              <a:t>Overview of what is required to utilize the NIST Q-D framework in IEEE 802.11bf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050" b="0"/>
          </a:p>
          <a:p>
            <a:pPr>
              <a:buFont typeface="Arial" panose="020B0604020202020204" pitchFamily="34" charset="0"/>
              <a:buChar char="•"/>
            </a:pPr>
            <a:endParaRPr lang="en-US" sz="2000" b="0"/>
          </a:p>
          <a:p>
            <a:pPr>
              <a:buFont typeface="Arial" panose="020B0604020202020204" pitchFamily="34" charset="0"/>
              <a:buChar char="•"/>
            </a:pPr>
            <a:endParaRPr lang="en-US" sz="2000" b="0"/>
          </a:p>
          <a:p>
            <a:pPr>
              <a:buFont typeface="Arial" panose="020B0604020202020204" pitchFamily="34" charset="0"/>
              <a:buChar char="•"/>
            </a:pPr>
            <a:endParaRPr lang="en-US" sz="2000" b="0"/>
          </a:p>
          <a:p>
            <a:pPr>
              <a:buFont typeface="Arial" panose="020B0604020202020204" pitchFamily="34" charset="0"/>
              <a:buChar char="•"/>
            </a:pPr>
            <a:endParaRPr lang="en-US" sz="2000" b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/>
              <a:t>In this contribution, we present our updates to the channel model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/>
              <a:t>The PHY and system-level models would also need to be modified to include proposals under consideration by the group</a:t>
            </a:r>
            <a:endParaRPr lang="en-US" sz="1600" b="0">
              <a:cs typeface="Times New Roman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FA0B1-2411-4866-A5BB-D740CAE5C3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C6528-6996-432D-8416-8A0676293D53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45408F9-FCAC-4DA9-BDF8-06CBA6B79410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32909F9-A772-42D9-B48F-F7B002C98CED}"/>
              </a:ext>
            </a:extLst>
          </p:cNvPr>
          <p:cNvSpPr/>
          <p:nvPr/>
        </p:nvSpPr>
        <p:spPr>
          <a:xfrm>
            <a:off x="5716053" y="5423062"/>
            <a:ext cx="1524000" cy="458436"/>
          </a:xfrm>
          <a:prstGeom prst="rect">
            <a:avLst/>
          </a:prstGeom>
          <a:solidFill>
            <a:srgbClr val="8F8FBF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 anchorCtr="0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Q-D Interpreter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82B0DA3-7772-48ED-8799-473AC2029F80}"/>
              </a:ext>
            </a:extLst>
          </p:cNvPr>
          <p:cNvSpPr/>
          <p:nvPr/>
        </p:nvSpPr>
        <p:spPr>
          <a:xfrm>
            <a:off x="5716052" y="4583626"/>
            <a:ext cx="1524000" cy="458436"/>
          </a:xfrm>
          <a:prstGeom prst="rect">
            <a:avLst/>
          </a:prstGeom>
          <a:solidFill>
            <a:srgbClr val="3FD5BA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ns-3 802.11ad/ay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Q-D channel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0F61AFD-E84D-4CB8-962D-05FFC0DA6C43}"/>
              </a:ext>
            </a:extLst>
          </p:cNvPr>
          <p:cNvSpPr/>
          <p:nvPr/>
        </p:nvSpPr>
        <p:spPr>
          <a:xfrm>
            <a:off x="7787151" y="4583626"/>
            <a:ext cx="1496050" cy="456707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Codebook Generator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7A1AE03-D230-40C1-B6CE-F55C59A2514F}"/>
              </a:ext>
            </a:extLst>
          </p:cNvPr>
          <p:cNvSpPr/>
          <p:nvPr/>
        </p:nvSpPr>
        <p:spPr>
          <a:xfrm>
            <a:off x="3233524" y="4583626"/>
            <a:ext cx="1917103" cy="456707"/>
          </a:xfrm>
          <a:prstGeom prst="rect">
            <a:avLst/>
          </a:prstGeom>
          <a:solidFill>
            <a:srgbClr val="7CC8EC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NIST Q-D Channel Realization software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D5990F0-F87F-48AE-8436-49F9B0E7FEA6}"/>
              </a:ext>
            </a:extLst>
          </p:cNvPr>
          <p:cNvSpPr/>
          <p:nvPr/>
        </p:nvSpPr>
        <p:spPr>
          <a:xfrm>
            <a:off x="3233524" y="5423062"/>
            <a:ext cx="1917103" cy="456707"/>
          </a:xfrm>
          <a:prstGeom prst="rect">
            <a:avLst/>
          </a:prstGeom>
          <a:solidFill>
            <a:srgbClr val="E7E6E6">
              <a:lumMod val="90000"/>
            </a:srgb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NIST 802.11ay PHY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3AE4C80-375C-4BA8-BFA2-F09DF937005A}"/>
              </a:ext>
            </a:extLst>
          </p:cNvPr>
          <p:cNvCxnSpPr>
            <a:stCxn id="52" idx="2"/>
            <a:endCxn id="53" idx="0"/>
          </p:cNvCxnSpPr>
          <p:nvPr/>
        </p:nvCxnSpPr>
        <p:spPr bwMode="auto">
          <a:xfrm>
            <a:off x="4192076" y="5040333"/>
            <a:ext cx="0" cy="382729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628E2C04-3FD8-4DDD-A117-9C9D9C5900A9}"/>
              </a:ext>
            </a:extLst>
          </p:cNvPr>
          <p:cNvCxnSpPr>
            <a:cxnSpLocks/>
            <a:stCxn id="53" idx="3"/>
            <a:endCxn id="50" idx="1"/>
          </p:cNvCxnSpPr>
          <p:nvPr/>
        </p:nvCxnSpPr>
        <p:spPr bwMode="auto">
          <a:xfrm flipV="1">
            <a:off x="5150627" y="4812844"/>
            <a:ext cx="565425" cy="838572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2AF99C7-B03F-4A53-9762-2638CDB97734}"/>
              </a:ext>
            </a:extLst>
          </p:cNvPr>
          <p:cNvCxnSpPr>
            <a:cxnSpLocks/>
            <a:stCxn id="50" idx="2"/>
            <a:endCxn id="49" idx="0"/>
          </p:cNvCxnSpPr>
          <p:nvPr/>
        </p:nvCxnSpPr>
        <p:spPr bwMode="auto">
          <a:xfrm>
            <a:off x="6478052" y="5042062"/>
            <a:ext cx="1" cy="3810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9DD9032A-8E4E-4B80-ABAE-2BDBD09CB7E4}"/>
              </a:ext>
            </a:extLst>
          </p:cNvPr>
          <p:cNvSpPr/>
          <p:nvPr/>
        </p:nvSpPr>
        <p:spPr>
          <a:xfrm>
            <a:off x="3161400" y="4508151"/>
            <a:ext cx="2089474" cy="637639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6CF9E2C-B1CA-4D49-B3AA-A7A57F4E850E}"/>
              </a:ext>
            </a:extLst>
          </p:cNvPr>
          <p:cNvCxnSpPr>
            <a:cxnSpLocks/>
          </p:cNvCxnSpPr>
          <p:nvPr/>
        </p:nvCxnSpPr>
        <p:spPr bwMode="auto">
          <a:xfrm flipH="1">
            <a:off x="7240052" y="4811980"/>
            <a:ext cx="547099" cy="86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55C3C7E-1C5E-4153-8F48-7A91820599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870698"/>
              </p:ext>
            </p:extLst>
          </p:nvPr>
        </p:nvGraphicFramePr>
        <p:xfrm>
          <a:off x="1335618" y="2395813"/>
          <a:ext cx="8915400" cy="1653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1810899976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1146868083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1562872528"/>
                    </a:ext>
                  </a:extLst>
                </a:gridCol>
              </a:tblGrid>
              <a:tr h="180303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NIST Q-D framework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NIST Q-D framework for sensing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238627"/>
                  </a:ext>
                </a:extLst>
              </a:tr>
              <a:tr h="322057">
                <a:tc>
                  <a:txBody>
                    <a:bodyPr/>
                    <a:lstStyle/>
                    <a:p>
                      <a:r>
                        <a:rPr lang="en-US" sz="1200" b="1"/>
                        <a:t>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Q-D methodology approach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Adapt the Q-D methodology for sensing applications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928632"/>
                  </a:ext>
                </a:extLst>
              </a:tr>
              <a:tr h="322057">
                <a:tc>
                  <a:txBody>
                    <a:bodyPr/>
                    <a:lstStyle/>
                    <a:p>
                      <a:r>
                        <a:rPr lang="en-US" sz="1200" b="1"/>
                        <a:t>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IEEE 802.11ay waveforms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Add IEEE 802.11bf waveform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008426"/>
                  </a:ext>
                </a:extLst>
              </a:tr>
              <a:tr h="322057">
                <a:tc>
                  <a:txBody>
                    <a:bodyPr/>
                    <a:lstStyle/>
                    <a:p>
                      <a:r>
                        <a:rPr lang="en-US" sz="1200" b="1"/>
                        <a:t>System-Level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IEEE 802.11ad/ay procedures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Add IEEE </a:t>
                      </a:r>
                      <a:r>
                        <a:rPr lang="en-US" sz="1200" b="0"/>
                        <a:t>802.11bf sensing</a:t>
                      </a:r>
                      <a:r>
                        <a:rPr lang="en-US" sz="1200"/>
                        <a:t> procedures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595155"/>
                  </a:ext>
                </a:extLst>
              </a:tr>
              <a:tr h="322057">
                <a:tc>
                  <a:txBody>
                    <a:bodyPr/>
                    <a:lstStyle/>
                    <a:p>
                      <a:r>
                        <a:rPr lang="en-US" sz="1200" b="1"/>
                        <a:t>Codebook Generator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Phased-Antenna Array toolbox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40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849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672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6D9776-2305-44AA-A2AC-DA100D7F1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442" y="1619085"/>
            <a:ext cx="2890916" cy="2217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6D4479-4C30-4945-BCA0-8A79A3BC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NIST Q-D Channel realization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6464D-3B8A-4B50-8217-6FFB782D49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4817B-3C9B-4AD6-912E-5037DE52EFCF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354898-74BC-4571-9652-CB7DDE61BD00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CF4525-0E3D-4D19-96FF-0BD5278D0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81202"/>
            <a:ext cx="9144000" cy="44195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0"/>
              <a:t>The NIST Q-D Channel Realization software uses the Q-D methodology to generate Multi-Paths </a:t>
            </a:r>
          </a:p>
          <a:p>
            <a:pPr marL="0" indent="0"/>
            <a:r>
              <a:rPr lang="en-US" sz="1600" b="0"/>
              <a:t>Components (MPCs)</a:t>
            </a:r>
            <a:endParaRPr lang="en-US" sz="1600" b="0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/>
              <a:t>Specular rays: Deterministic approach – Ray tracing (method of images)</a:t>
            </a:r>
            <a:endParaRPr lang="en-US" sz="1200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/>
              <a:t>Diffuse components: Stochastic approach using a material library (reflectivity, number of pre-post cursors, etc.)</a:t>
            </a:r>
            <a:endParaRPr lang="en-US" sz="1200">
              <a:cs typeface="Times New Roman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/>
              <a:t>In [3], “</a:t>
            </a:r>
            <a:r>
              <a:rPr lang="en-US" sz="1600" b="0" i="1"/>
              <a:t>A common ‘environment model/channel model’ is needed for the </a:t>
            </a:r>
            <a:r>
              <a:rPr lang="en-US" altLang="zh-CN" sz="1600" b="0" i="1"/>
              <a:t>comparison of  performance from different contributions. The environment should include:</a:t>
            </a:r>
            <a:endParaRPr lang="en-US" altLang="zh-CN" sz="1600" b="0" i="1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i="1">
                <a:solidFill>
                  <a:schemeClr val="accent2"/>
                </a:solidFill>
              </a:rPr>
              <a:t>A few typical scenarios for WLAN sensing</a:t>
            </a:r>
            <a:endParaRPr lang="en-US" sz="1600" b="1" i="1">
              <a:solidFill>
                <a:schemeClr val="accent2"/>
              </a:solidFill>
              <a:cs typeface="Times New Roman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b="0" i="1"/>
              <a:t>Specific configurations (size of environment, objects properties in the environment, frequency, bandwidth, antenna configuration)</a:t>
            </a:r>
            <a:endParaRPr lang="en-US" sz="1400" b="0" i="1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i="1">
                <a:solidFill>
                  <a:srgbClr val="7030A0"/>
                </a:solidFill>
              </a:rPr>
              <a:t>Target(s) to be sensed</a:t>
            </a:r>
            <a:endParaRPr lang="en-US" sz="1600" b="1" i="1">
              <a:solidFill>
                <a:srgbClr val="7030A0"/>
              </a:solidFill>
              <a:cs typeface="Times New Roman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i="1"/>
              <a:t>Specific configurations (location, trajectory, …) </a:t>
            </a:r>
            <a:r>
              <a:rPr lang="en-US" sz="1400"/>
              <a:t>”</a:t>
            </a:r>
            <a:endParaRPr lang="en-US" sz="1400">
              <a:cs typeface="Times New Roman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2"/>
                </a:solidFill>
              </a:rPr>
              <a:t>We provide 8 IEEE scenarios [4] (Conference Room, Living Room, etc.)</a:t>
            </a:r>
            <a:endParaRPr lang="en-US" sz="1600">
              <a:solidFill>
                <a:schemeClr val="accent2"/>
              </a:solidFill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/>
              <a:t>User can define their own scenario environment and parameters (number of nodes, reflection orders, frequency, bandwidth, etc.)</a:t>
            </a:r>
            <a:endParaRPr lang="en-US" sz="200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>
                <a:solidFill>
                  <a:srgbClr val="7030A0"/>
                </a:solidFill>
              </a:rPr>
              <a:t>NIST Q-D channel: Raytracing performed for static environment</a:t>
            </a:r>
            <a:endParaRPr lang="en-US" sz="1600" b="0">
              <a:solidFill>
                <a:srgbClr val="7030A0"/>
              </a:solidFill>
              <a:cs typeface="Times New Roman"/>
            </a:endParaRPr>
          </a:p>
          <a:p>
            <a:pPr marL="0" indent="0"/>
            <a:r>
              <a:rPr lang="en-US" sz="2000"/>
              <a:t>	</a:t>
            </a:r>
            <a:r>
              <a:rPr lang="en-US" sz="1600"/>
              <a:t> </a:t>
            </a:r>
            <a:r>
              <a:rPr lang="en-US" sz="1600">
                <a:solidFill>
                  <a:srgbClr val="7030A0"/>
                </a:solidFill>
              </a:rPr>
              <a:t>=&gt; The NIST Q-D Channel realization software was modified to handle “Target(s) to be sensed”</a:t>
            </a:r>
            <a:endParaRPr lang="en-US" sz="2000">
              <a:solidFill>
                <a:srgbClr val="7030A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75EE4E-A71F-4A69-8536-94F9A237F53F}"/>
              </a:ext>
            </a:extLst>
          </p:cNvPr>
          <p:cNvSpPr txBox="1"/>
          <p:nvPr/>
        </p:nvSpPr>
        <p:spPr>
          <a:xfrm>
            <a:off x="9593199" y="3739041"/>
            <a:ext cx="2457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IEEE Living Room Scenario</a:t>
            </a: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1276078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4438782-003F-4008-94BF-29B465056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735" y="5310591"/>
            <a:ext cx="738587" cy="7205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6D4479-4C30-4945-BCA0-8A79A3BC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NIST Q-D Channel realization software for sensing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6464D-3B8A-4B50-8217-6FFB782D49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4817B-3C9B-4AD6-912E-5037DE52EFCF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354898-74BC-4571-9652-CB7DDE61BD00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F17318-2D7C-4C63-9DE4-EE752AE60867}"/>
              </a:ext>
            </a:extLst>
          </p:cNvPr>
          <p:cNvSpPr/>
          <p:nvPr/>
        </p:nvSpPr>
        <p:spPr>
          <a:xfrm>
            <a:off x="5965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16C1B44-6400-49A5-A589-EA0D65279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1981202"/>
            <a:ext cx="7264884" cy="44195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0"/>
              <a:t>Introduced the notion of targets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Targets are moving objects/people defined by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b="0"/>
              <a:t>Radar Cross Section (shape and dimensions)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/>
              <a:t>Physics of the targets (Reflection coefficient, rough surface parameters)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b="0"/>
              <a:t>Trajectory/Velocity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/>
              <a:t>We use a two-steps modeling approach</a:t>
            </a:r>
          </a:p>
          <a:p>
            <a:pPr marL="800100" lvl="1" indent="-342900">
              <a:buAutoNum type="arabicParenR"/>
            </a:pPr>
            <a:r>
              <a:rPr lang="en-US" sz="1400" b="0"/>
              <a:t>Ray Tracing of the targets to obtain geometrical parameters, i.e., AOA/AOD, delay (measurements independent) – </a:t>
            </a:r>
            <a:r>
              <a:rPr lang="en-US" sz="1400" b="1"/>
              <a:t>Presented in this contribution</a:t>
            </a:r>
          </a:p>
          <a:p>
            <a:pPr marL="800100" lvl="1" indent="-342900">
              <a:buAutoNum type="arabicParenR"/>
            </a:pPr>
            <a:endParaRPr lang="en-US" sz="1400" b="0"/>
          </a:p>
          <a:p>
            <a:pPr marL="800100" lvl="1" indent="-342900">
              <a:buAutoNum type="arabicParenR"/>
            </a:pPr>
            <a:r>
              <a:rPr lang="en-US" sz="1400" b="0"/>
              <a:t>Target model (measurements dependent)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en-US" sz="1400"/>
              <a:t>Loss induced by the target (MPCs gain)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en-US" sz="1400" b="0"/>
              <a:t>Generate a model from the measurements to the system parameters (RCS)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en-US" sz="1400"/>
              <a:t>Targeted to be available for D0.1 (January 2022)</a:t>
            </a:r>
            <a:endParaRPr lang="en-US" sz="1400" b="1">
              <a:solidFill>
                <a:srgbClr val="FF0000"/>
              </a:solidFill>
            </a:endParaRPr>
          </a:p>
          <a:p>
            <a:pPr marL="1200150" lvl="2" indent="-342900">
              <a:buFont typeface="Arial" panose="020B0604020202020204" pitchFamily="34" charset="0"/>
              <a:buChar char="•"/>
            </a:pPr>
            <a:endParaRPr lang="en-US" sz="1400" b="1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For the remaining of the contribution, we use an omnidirectional RCS </a:t>
            </a:r>
          </a:p>
          <a:p>
            <a:pPr marL="857250" lvl="2" indent="0"/>
            <a:endParaRPr lang="en-US" sz="1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3943FA-C65A-44A9-8035-CB14AB7008AD}"/>
              </a:ext>
            </a:extLst>
          </p:cNvPr>
          <p:cNvSpPr/>
          <p:nvPr/>
        </p:nvSpPr>
        <p:spPr bwMode="auto">
          <a:xfrm>
            <a:off x="8309152" y="3429647"/>
            <a:ext cx="381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TX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28C71E-28E9-4917-AFC8-917A3DEE210D}"/>
              </a:ext>
            </a:extLst>
          </p:cNvPr>
          <p:cNvSpPr/>
          <p:nvPr/>
        </p:nvSpPr>
        <p:spPr bwMode="auto">
          <a:xfrm>
            <a:off x="10665884" y="3429647"/>
            <a:ext cx="3810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RX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415B1A-81C6-4696-AF60-BDB727291E5E}"/>
              </a:ext>
            </a:extLst>
          </p:cNvPr>
          <p:cNvSpPr/>
          <p:nvPr/>
        </p:nvSpPr>
        <p:spPr bwMode="auto">
          <a:xfrm>
            <a:off x="8153400" y="2897833"/>
            <a:ext cx="2971800" cy="15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F78CF1-DAF7-47DE-B793-5B70C4200B12}"/>
              </a:ext>
            </a:extLst>
          </p:cNvPr>
          <p:cNvCxnSpPr>
            <a:stCxn id="14" idx="3"/>
          </p:cNvCxnSpPr>
          <p:nvPr/>
        </p:nvCxnSpPr>
        <p:spPr bwMode="auto">
          <a:xfrm>
            <a:off x="8690152" y="3582047"/>
            <a:ext cx="682448" cy="230186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44CB6DEA-CED7-4D72-B5EF-B06C6134D468}"/>
              </a:ext>
            </a:extLst>
          </p:cNvPr>
          <p:cNvSpPr/>
          <p:nvPr/>
        </p:nvSpPr>
        <p:spPr bwMode="auto">
          <a:xfrm>
            <a:off x="9372600" y="3697140"/>
            <a:ext cx="381000" cy="304800"/>
          </a:xfrm>
          <a:prstGeom prst="ellips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TG</a:t>
            </a:r>
            <a:endParaRPr kumimoji="0" lang="en-US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7D21641-EFFC-4741-9214-8F43F072EE6C}"/>
              </a:ext>
            </a:extLst>
          </p:cNvPr>
          <p:cNvCxnSpPr>
            <a:cxnSpLocks/>
            <a:stCxn id="22" idx="6"/>
            <a:endCxn id="16" idx="1"/>
          </p:cNvCxnSpPr>
          <p:nvPr/>
        </p:nvCxnSpPr>
        <p:spPr bwMode="auto">
          <a:xfrm flipV="1">
            <a:off x="9753600" y="3582047"/>
            <a:ext cx="912284" cy="267493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782CE2E-ABBC-4085-A01F-9F93F693DAE1}"/>
              </a:ext>
            </a:extLst>
          </p:cNvPr>
          <p:cNvSpPr txBox="1"/>
          <p:nvPr/>
        </p:nvSpPr>
        <p:spPr>
          <a:xfrm>
            <a:off x="8107847" y="2839345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1)</a:t>
            </a:r>
            <a:endParaRPr lang="en-US" sz="1400" b="1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1C419E-2201-4EF9-BE3F-DAEBEEB791B3}"/>
              </a:ext>
            </a:extLst>
          </p:cNvPr>
          <p:cNvSpPr/>
          <p:nvPr/>
        </p:nvSpPr>
        <p:spPr bwMode="auto">
          <a:xfrm>
            <a:off x="8309152" y="5250984"/>
            <a:ext cx="381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TX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F3CDF7-2D65-4324-8A06-ED23D15A0779}"/>
              </a:ext>
            </a:extLst>
          </p:cNvPr>
          <p:cNvSpPr/>
          <p:nvPr/>
        </p:nvSpPr>
        <p:spPr bwMode="auto">
          <a:xfrm>
            <a:off x="10665884" y="5250984"/>
            <a:ext cx="3810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RX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C5CF9E-4FD4-45C5-9005-CF7C293C99B0}"/>
              </a:ext>
            </a:extLst>
          </p:cNvPr>
          <p:cNvSpPr/>
          <p:nvPr/>
        </p:nvSpPr>
        <p:spPr bwMode="auto">
          <a:xfrm>
            <a:off x="8153400" y="4719170"/>
            <a:ext cx="2971800" cy="15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D482C5A-3144-4938-B9BF-0392BC136352}"/>
              </a:ext>
            </a:extLst>
          </p:cNvPr>
          <p:cNvCxnSpPr>
            <a:cxnSpLocks/>
            <a:stCxn id="27" idx="3"/>
          </p:cNvCxnSpPr>
          <p:nvPr/>
        </p:nvCxnSpPr>
        <p:spPr bwMode="auto">
          <a:xfrm>
            <a:off x="8690152" y="5403384"/>
            <a:ext cx="934876" cy="267493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3DCD3F8-359C-42B7-976E-C8EB71ABCCF8}"/>
              </a:ext>
            </a:extLst>
          </p:cNvPr>
          <p:cNvCxnSpPr>
            <a:cxnSpLocks/>
            <a:endCxn id="28" idx="1"/>
          </p:cNvCxnSpPr>
          <p:nvPr/>
        </p:nvCxnSpPr>
        <p:spPr bwMode="auto">
          <a:xfrm flipV="1">
            <a:off x="9625028" y="5403384"/>
            <a:ext cx="1040856" cy="267493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A8F92A8-9149-49C3-B731-F0B5B01740B4}"/>
              </a:ext>
            </a:extLst>
          </p:cNvPr>
          <p:cNvSpPr txBox="1"/>
          <p:nvPr/>
        </p:nvSpPr>
        <p:spPr>
          <a:xfrm>
            <a:off x="8115240" y="4673197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2)</a:t>
            </a: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1718939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4EF3257A-E85A-4F15-B49C-FF82F3E9D1F9}"/>
              </a:ext>
            </a:extLst>
          </p:cNvPr>
          <p:cNvSpPr/>
          <p:nvPr/>
        </p:nvSpPr>
        <p:spPr bwMode="auto">
          <a:xfrm rot="21036511">
            <a:off x="5654779" y="4377295"/>
            <a:ext cx="377649" cy="267493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D4479-4C30-4945-BCA0-8A79A3BC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NIST Q-D Channel realization software for sensing: Targets Ray Tracing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6464D-3B8A-4B50-8217-6FFB782D49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4817B-3C9B-4AD6-912E-5037DE52EFCF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354898-74BC-4571-9652-CB7DDE61BD00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F17318-2D7C-4C63-9DE4-EE752AE60867}"/>
              </a:ext>
            </a:extLst>
          </p:cNvPr>
          <p:cNvSpPr/>
          <p:nvPr/>
        </p:nvSpPr>
        <p:spPr>
          <a:xfrm>
            <a:off x="9856803" y="140296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16C1B44-6400-49A5-A589-EA0D65279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783" y="1981563"/>
            <a:ext cx="7264884" cy="108639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0"/>
              <a:t>We considered three approaches</a:t>
            </a:r>
          </a:p>
          <a:p>
            <a:pPr marL="685800" lvl="1" indent="-228600">
              <a:buAutoNum type="arabicParenR"/>
            </a:pPr>
            <a:r>
              <a:rPr lang="en-US" sz="1200" b="0"/>
              <a:t>Box approximation</a:t>
            </a:r>
          </a:p>
          <a:p>
            <a:pPr marL="685800" lvl="1" indent="-228600">
              <a:buAutoNum type="arabicParenR"/>
            </a:pPr>
            <a:r>
              <a:rPr lang="en-US" sz="1200"/>
              <a:t>Polyhedrons</a:t>
            </a:r>
          </a:p>
          <a:p>
            <a:pPr marL="685800" lvl="1" indent="-228600">
              <a:buAutoNum type="arabicParenR"/>
            </a:pPr>
            <a:r>
              <a:rPr lang="en-US" sz="1200" b="0"/>
              <a:t>Points in space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3943FA-C65A-44A9-8035-CB14AB7008AD}"/>
              </a:ext>
            </a:extLst>
          </p:cNvPr>
          <p:cNvSpPr/>
          <p:nvPr/>
        </p:nvSpPr>
        <p:spPr bwMode="auto">
          <a:xfrm>
            <a:off x="4510104" y="2339490"/>
            <a:ext cx="381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TX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28C71E-28E9-4917-AFC8-917A3DEE210D}"/>
              </a:ext>
            </a:extLst>
          </p:cNvPr>
          <p:cNvSpPr/>
          <p:nvPr/>
        </p:nvSpPr>
        <p:spPr bwMode="auto">
          <a:xfrm>
            <a:off x="6866836" y="2339490"/>
            <a:ext cx="3810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RX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415B1A-81C6-4696-AF60-BDB727291E5E}"/>
              </a:ext>
            </a:extLst>
          </p:cNvPr>
          <p:cNvSpPr/>
          <p:nvPr/>
        </p:nvSpPr>
        <p:spPr bwMode="auto">
          <a:xfrm>
            <a:off x="4354352" y="1903414"/>
            <a:ext cx="2971800" cy="12919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F78CF1-DAF7-47DE-B793-5B70C4200B12}"/>
              </a:ext>
            </a:extLst>
          </p:cNvPr>
          <p:cNvCxnSpPr>
            <a:cxnSpLocks/>
            <a:stCxn id="14" idx="3"/>
            <a:endCxn id="3" idx="0"/>
          </p:cNvCxnSpPr>
          <p:nvPr/>
        </p:nvCxnSpPr>
        <p:spPr bwMode="auto">
          <a:xfrm>
            <a:off x="4891104" y="2491890"/>
            <a:ext cx="950824" cy="267493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7D21641-EFFC-4741-9214-8F43F072EE6C}"/>
              </a:ext>
            </a:extLst>
          </p:cNvPr>
          <p:cNvCxnSpPr>
            <a:cxnSpLocks/>
            <a:stCxn id="3" idx="0"/>
            <a:endCxn id="16" idx="1"/>
          </p:cNvCxnSpPr>
          <p:nvPr/>
        </p:nvCxnSpPr>
        <p:spPr bwMode="auto">
          <a:xfrm flipV="1">
            <a:off x="5841928" y="2491890"/>
            <a:ext cx="1024908" cy="267493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782CE2E-ABBC-4085-A01F-9F93F693DAE1}"/>
              </a:ext>
            </a:extLst>
          </p:cNvPr>
          <p:cNvSpPr txBox="1"/>
          <p:nvPr/>
        </p:nvSpPr>
        <p:spPr>
          <a:xfrm>
            <a:off x="4308799" y="1877084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1)</a:t>
            </a:r>
            <a:endParaRPr lang="en-US" sz="1400" b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8987D4-CC39-44C8-BBE2-58B26194DDF1}"/>
              </a:ext>
            </a:extLst>
          </p:cNvPr>
          <p:cNvSpPr/>
          <p:nvPr/>
        </p:nvSpPr>
        <p:spPr>
          <a:xfrm>
            <a:off x="9424956" y="32886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1670FB9-9C3B-4543-AC0E-4F291B5A03CF}"/>
              </a:ext>
            </a:extLst>
          </p:cNvPr>
          <p:cNvSpPr/>
          <p:nvPr/>
        </p:nvSpPr>
        <p:spPr bwMode="auto">
          <a:xfrm>
            <a:off x="8183281" y="3964230"/>
            <a:ext cx="381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TX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2F60BCC-BDCC-4616-8B78-16DEF4C3979F}"/>
              </a:ext>
            </a:extLst>
          </p:cNvPr>
          <p:cNvSpPr/>
          <p:nvPr/>
        </p:nvSpPr>
        <p:spPr bwMode="auto">
          <a:xfrm>
            <a:off x="10540013" y="3964230"/>
            <a:ext cx="3810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RX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57765DC-B596-4BE7-B366-87CCA1BF983E}"/>
              </a:ext>
            </a:extLst>
          </p:cNvPr>
          <p:cNvCxnSpPr>
            <a:cxnSpLocks/>
            <a:stCxn id="25" idx="3"/>
            <a:endCxn id="71" idx="2"/>
          </p:cNvCxnSpPr>
          <p:nvPr/>
        </p:nvCxnSpPr>
        <p:spPr bwMode="auto">
          <a:xfrm>
            <a:off x="8564281" y="4116630"/>
            <a:ext cx="899840" cy="320041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9E709A2-73F2-4F4D-8BE9-55C60D78A74E}"/>
              </a:ext>
            </a:extLst>
          </p:cNvPr>
          <p:cNvCxnSpPr>
            <a:cxnSpLocks/>
            <a:stCxn id="71" idx="6"/>
            <a:endCxn id="35" idx="1"/>
          </p:cNvCxnSpPr>
          <p:nvPr/>
        </p:nvCxnSpPr>
        <p:spPr bwMode="auto">
          <a:xfrm flipV="1">
            <a:off x="9509840" y="4116630"/>
            <a:ext cx="1030173" cy="320041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645C47D-E4F3-4C42-A490-3B76763C977E}"/>
              </a:ext>
            </a:extLst>
          </p:cNvPr>
          <p:cNvSpPr txBox="1"/>
          <p:nvPr/>
        </p:nvSpPr>
        <p:spPr>
          <a:xfrm>
            <a:off x="8077200" y="34290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3)</a:t>
            </a:r>
            <a:endParaRPr lang="en-US" sz="1400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E8801B-51FA-4600-B562-AADB18B7728D}"/>
              </a:ext>
            </a:extLst>
          </p:cNvPr>
          <p:cNvSpPr/>
          <p:nvPr/>
        </p:nvSpPr>
        <p:spPr bwMode="auto">
          <a:xfrm>
            <a:off x="5653103" y="2759383"/>
            <a:ext cx="377649" cy="267493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911BAA-63A6-4BA3-B32D-1F34F52A4753}"/>
              </a:ext>
            </a:extLst>
          </p:cNvPr>
          <p:cNvCxnSpPr>
            <a:stCxn id="3" idx="0"/>
          </p:cNvCxnSpPr>
          <p:nvPr/>
        </p:nvCxnSpPr>
        <p:spPr bwMode="auto">
          <a:xfrm flipV="1">
            <a:off x="5841928" y="2282588"/>
            <a:ext cx="0" cy="4767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20838D4-2B77-4F90-8E11-CD63806A3C6A}"/>
              </a:ext>
            </a:extLst>
          </p:cNvPr>
          <p:cNvCxnSpPr>
            <a:cxnSpLocks/>
            <a:stCxn id="43" idx="3"/>
            <a:endCxn id="49" idx="0"/>
          </p:cNvCxnSpPr>
          <p:nvPr/>
        </p:nvCxnSpPr>
        <p:spPr bwMode="auto">
          <a:xfrm>
            <a:off x="4892780" y="4109802"/>
            <a:ext cx="928999" cy="269286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054BD8A-A3C5-4C94-876A-E1821C84CB46}"/>
              </a:ext>
            </a:extLst>
          </p:cNvPr>
          <p:cNvCxnSpPr>
            <a:cxnSpLocks/>
            <a:stCxn id="49" idx="0"/>
            <a:endCxn id="44" idx="1"/>
          </p:cNvCxnSpPr>
          <p:nvPr/>
        </p:nvCxnSpPr>
        <p:spPr bwMode="auto">
          <a:xfrm flipV="1">
            <a:off x="5821779" y="4109802"/>
            <a:ext cx="1046733" cy="269286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C862E04-9686-43E3-A8D1-21480B91AE45}"/>
              </a:ext>
            </a:extLst>
          </p:cNvPr>
          <p:cNvSpPr txBox="1"/>
          <p:nvPr/>
        </p:nvSpPr>
        <p:spPr>
          <a:xfrm>
            <a:off x="4310475" y="34290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1)</a:t>
            </a:r>
            <a:endParaRPr lang="en-US" sz="1400" b="1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C2468FE-5164-4BC2-AD57-44448CCEEA67}"/>
              </a:ext>
            </a:extLst>
          </p:cNvPr>
          <p:cNvCxnSpPr>
            <a:cxnSpLocks/>
            <a:stCxn id="49" idx="0"/>
          </p:cNvCxnSpPr>
          <p:nvPr/>
        </p:nvCxnSpPr>
        <p:spPr bwMode="auto">
          <a:xfrm flipH="1" flipV="1">
            <a:off x="5756729" y="3964230"/>
            <a:ext cx="65050" cy="41485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DC81A7FA-BFA2-413A-BE7E-B3DDBC869BA0}"/>
              </a:ext>
            </a:extLst>
          </p:cNvPr>
          <p:cNvSpPr/>
          <p:nvPr/>
        </p:nvSpPr>
        <p:spPr bwMode="auto">
          <a:xfrm>
            <a:off x="8197931" y="2345886"/>
            <a:ext cx="381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TX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D557DAA-FA27-42A4-B9D2-FE00C97CBD09}"/>
              </a:ext>
            </a:extLst>
          </p:cNvPr>
          <p:cNvSpPr/>
          <p:nvPr/>
        </p:nvSpPr>
        <p:spPr bwMode="auto">
          <a:xfrm>
            <a:off x="10554663" y="2345886"/>
            <a:ext cx="3810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RX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2DCFD1F-0DA5-42A7-B2C2-79BA872A955E}"/>
              </a:ext>
            </a:extLst>
          </p:cNvPr>
          <p:cNvSpPr txBox="1"/>
          <p:nvPr/>
        </p:nvSpPr>
        <p:spPr>
          <a:xfrm>
            <a:off x="8077200" y="1877084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2)</a:t>
            </a:r>
            <a:endParaRPr lang="en-US" sz="1400" b="1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A2C835A-93C3-4F8E-867B-574B39297F40}"/>
              </a:ext>
            </a:extLst>
          </p:cNvPr>
          <p:cNvCxnSpPr>
            <a:cxnSpLocks/>
          </p:cNvCxnSpPr>
          <p:nvPr/>
        </p:nvCxnSpPr>
        <p:spPr bwMode="auto">
          <a:xfrm flipV="1">
            <a:off x="9529755" y="2288984"/>
            <a:ext cx="0" cy="4767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9135826E-A3FC-4622-A2AA-49E2FF185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495" y="2743484"/>
            <a:ext cx="520169" cy="39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018B5F7-E04C-46FB-B5BC-60AAD20314B4}"/>
              </a:ext>
            </a:extLst>
          </p:cNvPr>
          <p:cNvCxnSpPr>
            <a:cxnSpLocks/>
            <a:stCxn id="59" idx="3"/>
          </p:cNvCxnSpPr>
          <p:nvPr/>
        </p:nvCxnSpPr>
        <p:spPr bwMode="auto">
          <a:xfrm>
            <a:off x="8578931" y="2498286"/>
            <a:ext cx="950824" cy="267493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D9AB271-FECB-4EEF-B7CB-44854921F758}"/>
              </a:ext>
            </a:extLst>
          </p:cNvPr>
          <p:cNvCxnSpPr>
            <a:cxnSpLocks/>
            <a:endCxn id="60" idx="1"/>
          </p:cNvCxnSpPr>
          <p:nvPr/>
        </p:nvCxnSpPr>
        <p:spPr bwMode="auto">
          <a:xfrm flipV="1">
            <a:off x="9529755" y="2498286"/>
            <a:ext cx="1024908" cy="267493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C62F6B84-2892-4769-9893-772AAEC4804B}"/>
              </a:ext>
            </a:extLst>
          </p:cNvPr>
          <p:cNvSpPr/>
          <p:nvPr/>
        </p:nvSpPr>
        <p:spPr bwMode="auto">
          <a:xfrm>
            <a:off x="9464121" y="4413811"/>
            <a:ext cx="45719" cy="45719"/>
          </a:xfrm>
          <a:prstGeom prst="ellipse">
            <a:avLst/>
          </a:prstGeom>
          <a:solidFill>
            <a:srgbClr val="00B8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graphicFrame>
        <p:nvGraphicFramePr>
          <p:cNvPr id="83" name="Table 7">
            <a:extLst>
              <a:ext uri="{FF2B5EF4-FFF2-40B4-BE49-F238E27FC236}">
                <a16:creationId xmlns:a16="http://schemas.microsoft.com/office/drawing/2014/main" id="{0F87D184-AAC6-4EA6-B5C4-88B245FBE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754347"/>
              </p:ext>
            </p:extLst>
          </p:nvPr>
        </p:nvGraphicFramePr>
        <p:xfrm>
          <a:off x="2685600" y="4876800"/>
          <a:ext cx="7987942" cy="1541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043">
                  <a:extLst>
                    <a:ext uri="{9D8B030D-6E8A-4147-A177-3AD203B41FA5}">
                      <a16:colId xmlns:a16="http://schemas.microsoft.com/office/drawing/2014/main" val="1810899976"/>
                    </a:ext>
                  </a:extLst>
                </a:gridCol>
                <a:gridCol w="2360423">
                  <a:extLst>
                    <a:ext uri="{9D8B030D-6E8A-4147-A177-3AD203B41FA5}">
                      <a16:colId xmlns:a16="http://schemas.microsoft.com/office/drawing/2014/main" val="1146868083"/>
                    </a:ext>
                  </a:extLst>
                </a:gridCol>
                <a:gridCol w="4163476">
                  <a:extLst>
                    <a:ext uri="{9D8B030D-6E8A-4147-A177-3AD203B41FA5}">
                      <a16:colId xmlns:a16="http://schemas.microsoft.com/office/drawing/2014/main" val="1562872528"/>
                    </a:ext>
                  </a:extLst>
                </a:gridCol>
              </a:tblGrid>
              <a:tr h="322057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Cons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238627"/>
                  </a:ext>
                </a:extLst>
              </a:tr>
              <a:tr h="322057">
                <a:tc>
                  <a:txBody>
                    <a:bodyPr/>
                    <a:lstStyle/>
                    <a:p>
                      <a:r>
                        <a:rPr lang="en-US" sz="1100" b="1"/>
                        <a:t>1) Box approximation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Simple objects to ray trace: scalable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Target could appear as invisible (Snell’s laws)</a:t>
                      </a:r>
                    </a:p>
                    <a:p>
                      <a:pPr algn="l"/>
                      <a:r>
                        <a:rPr lang="en-US" sz="11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=&gt; Need a diffraction and diffuse reflections model (extra-modeling)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928632"/>
                  </a:ext>
                </a:extLst>
              </a:tr>
              <a:tr h="322057">
                <a:tc>
                  <a:txBody>
                    <a:bodyPr/>
                    <a:lstStyle/>
                    <a:p>
                      <a:r>
                        <a:rPr lang="en-US" sz="1100" b="1"/>
                        <a:t>2) Polyhedrons 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Include blockage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Computationally expensive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008426"/>
                  </a:ext>
                </a:extLst>
              </a:tr>
              <a:tr h="322057">
                <a:tc>
                  <a:txBody>
                    <a:bodyPr/>
                    <a:lstStyle/>
                    <a:p>
                      <a:r>
                        <a:rPr lang="en-US" sz="1100" b="1"/>
                        <a:t>3) Points in space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Simple extension of the NIST Q-D software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Does not include blockage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595155"/>
                  </a:ext>
                </a:extLst>
              </a:tr>
            </a:tbl>
          </a:graphicData>
        </a:graphic>
      </p:graphicFrame>
      <p:sp>
        <p:nvSpPr>
          <p:cNvPr id="85" name="Rectangle 84">
            <a:extLst>
              <a:ext uri="{FF2B5EF4-FFF2-40B4-BE49-F238E27FC236}">
                <a16:creationId xmlns:a16="http://schemas.microsoft.com/office/drawing/2014/main" id="{789FC1CD-DBA6-447D-8BF4-B69F7511D5EA}"/>
              </a:ext>
            </a:extLst>
          </p:cNvPr>
          <p:cNvSpPr/>
          <p:nvPr/>
        </p:nvSpPr>
        <p:spPr bwMode="auto">
          <a:xfrm>
            <a:off x="8088151" y="1903414"/>
            <a:ext cx="2971800" cy="12919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495C730-6B00-42E5-B637-1CA8DACDB121}"/>
              </a:ext>
            </a:extLst>
          </p:cNvPr>
          <p:cNvSpPr/>
          <p:nvPr/>
        </p:nvSpPr>
        <p:spPr bwMode="auto">
          <a:xfrm>
            <a:off x="8088151" y="3441444"/>
            <a:ext cx="2971800" cy="12919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25CE014-5895-409F-B62A-0433B82B1441}"/>
              </a:ext>
            </a:extLst>
          </p:cNvPr>
          <p:cNvSpPr/>
          <p:nvPr/>
        </p:nvSpPr>
        <p:spPr bwMode="auto">
          <a:xfrm>
            <a:off x="4356027" y="3441444"/>
            <a:ext cx="2971800" cy="12919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2400740-AD53-4ADE-A4F5-EA75725EF744}"/>
              </a:ext>
            </a:extLst>
          </p:cNvPr>
          <p:cNvSpPr/>
          <p:nvPr/>
        </p:nvSpPr>
        <p:spPr>
          <a:xfrm>
            <a:off x="10804244" y="5310061"/>
            <a:ext cx="1337641" cy="1107996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We chose the points in space approach 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</a:rPr>
              <a:t>(a target can be made of multiple points in space)</a:t>
            </a:r>
          </a:p>
        </p:txBody>
      </p:sp>
      <p:sp>
        <p:nvSpPr>
          <p:cNvPr id="45" name="Partial Circle 44">
            <a:extLst>
              <a:ext uri="{FF2B5EF4-FFF2-40B4-BE49-F238E27FC236}">
                <a16:creationId xmlns:a16="http://schemas.microsoft.com/office/drawing/2014/main" id="{B4D027CA-1705-415F-914B-4F1BE2B2F7A7}"/>
              </a:ext>
            </a:extLst>
          </p:cNvPr>
          <p:cNvSpPr/>
          <p:nvPr/>
        </p:nvSpPr>
        <p:spPr bwMode="auto">
          <a:xfrm rot="13934080">
            <a:off x="5729278" y="2643981"/>
            <a:ext cx="221948" cy="221948"/>
          </a:xfrm>
          <a:prstGeom prst="pie">
            <a:avLst>
              <a:gd name="adj1" fmla="val 19376149"/>
              <a:gd name="adj2" fmla="val 2263928"/>
            </a:avLst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1">
                <a:alpha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51" name="Partial Circle 50">
            <a:extLst>
              <a:ext uri="{FF2B5EF4-FFF2-40B4-BE49-F238E27FC236}">
                <a16:creationId xmlns:a16="http://schemas.microsoft.com/office/drawing/2014/main" id="{D8B1423C-F6C7-493E-A4C1-6D71A12AFB2E}"/>
              </a:ext>
            </a:extLst>
          </p:cNvPr>
          <p:cNvSpPr/>
          <p:nvPr/>
        </p:nvSpPr>
        <p:spPr bwMode="auto">
          <a:xfrm rot="18472943">
            <a:off x="5730279" y="2642066"/>
            <a:ext cx="221948" cy="221948"/>
          </a:xfrm>
          <a:prstGeom prst="pie">
            <a:avLst>
              <a:gd name="adj1" fmla="val 19376149"/>
              <a:gd name="adj2" fmla="val 2263928"/>
            </a:avLst>
          </a:prstGeom>
          <a:solidFill>
            <a:schemeClr val="accent1">
              <a:lumMod val="60000"/>
              <a:lumOff val="40000"/>
              <a:alpha val="75000"/>
            </a:schemeClr>
          </a:solidFill>
          <a:ln w="63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52" name="Partial Circle 51">
            <a:extLst>
              <a:ext uri="{FF2B5EF4-FFF2-40B4-BE49-F238E27FC236}">
                <a16:creationId xmlns:a16="http://schemas.microsoft.com/office/drawing/2014/main" id="{23270284-1E08-423C-B1DD-A3DFD53EAAE9}"/>
              </a:ext>
            </a:extLst>
          </p:cNvPr>
          <p:cNvSpPr/>
          <p:nvPr/>
        </p:nvSpPr>
        <p:spPr bwMode="auto">
          <a:xfrm rot="13934080">
            <a:off x="5710803" y="4272990"/>
            <a:ext cx="221948" cy="221948"/>
          </a:xfrm>
          <a:prstGeom prst="pie">
            <a:avLst>
              <a:gd name="adj1" fmla="val 19541449"/>
              <a:gd name="adj2" fmla="val 1766831"/>
            </a:avLst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1">
                <a:alpha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53" name="Partial Circle 52">
            <a:extLst>
              <a:ext uri="{FF2B5EF4-FFF2-40B4-BE49-F238E27FC236}">
                <a16:creationId xmlns:a16="http://schemas.microsoft.com/office/drawing/2014/main" id="{D9BCD943-58ED-4D3C-9871-A7F77D329703}"/>
              </a:ext>
            </a:extLst>
          </p:cNvPr>
          <p:cNvSpPr/>
          <p:nvPr/>
        </p:nvSpPr>
        <p:spPr bwMode="auto">
          <a:xfrm rot="18438491">
            <a:off x="5710801" y="4269038"/>
            <a:ext cx="221948" cy="221948"/>
          </a:xfrm>
          <a:prstGeom prst="pie">
            <a:avLst>
              <a:gd name="adj1" fmla="val 18914272"/>
              <a:gd name="adj2" fmla="val 2336396"/>
            </a:avLst>
          </a:prstGeom>
          <a:solidFill>
            <a:srgbClr val="FF0000">
              <a:alpha val="75000"/>
            </a:srgbClr>
          </a:solidFill>
          <a:ln w="63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B253FE2-4522-42E2-9235-6319F5350C66}"/>
              </a:ext>
            </a:extLst>
          </p:cNvPr>
          <p:cNvSpPr/>
          <p:nvPr/>
        </p:nvSpPr>
        <p:spPr bwMode="auto">
          <a:xfrm>
            <a:off x="4511780" y="3957402"/>
            <a:ext cx="381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TX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4930D0A-2A20-4A04-B8E2-36C9321613A1}"/>
              </a:ext>
            </a:extLst>
          </p:cNvPr>
          <p:cNvSpPr/>
          <p:nvPr/>
        </p:nvSpPr>
        <p:spPr bwMode="auto">
          <a:xfrm>
            <a:off x="6868512" y="3957402"/>
            <a:ext cx="3810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RX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18B2699-7CB2-44A4-97F2-BFE47355AA1D}"/>
              </a:ext>
            </a:extLst>
          </p:cNvPr>
          <p:cNvSpPr txBox="1"/>
          <p:nvPr/>
        </p:nvSpPr>
        <p:spPr>
          <a:xfrm>
            <a:off x="5656844" y="2757482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tx1"/>
                </a:solidFill>
              </a:rPr>
              <a:t>TG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F695209-6834-4957-90DC-C0F46C30B65E}"/>
              </a:ext>
            </a:extLst>
          </p:cNvPr>
          <p:cNvSpPr txBox="1"/>
          <p:nvPr/>
        </p:nvSpPr>
        <p:spPr>
          <a:xfrm>
            <a:off x="5648815" y="4387136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tx1"/>
                </a:solidFill>
              </a:rPr>
              <a:t>TG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3F31FE1-36FC-4A38-A6FC-E505DE6FC47E}"/>
              </a:ext>
            </a:extLst>
          </p:cNvPr>
          <p:cNvSpPr txBox="1"/>
          <p:nvPr/>
        </p:nvSpPr>
        <p:spPr>
          <a:xfrm>
            <a:off x="9342455" y="2778223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tx1"/>
                </a:solidFill>
              </a:rPr>
              <a:t>TG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E3C22A9-577C-47C2-B11D-CAB3D2CEB18A}"/>
              </a:ext>
            </a:extLst>
          </p:cNvPr>
          <p:cNvSpPr txBox="1"/>
          <p:nvPr/>
        </p:nvSpPr>
        <p:spPr>
          <a:xfrm>
            <a:off x="9283007" y="4427522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tx1"/>
                </a:solidFill>
              </a:rPr>
              <a:t>TG</a:t>
            </a:r>
          </a:p>
        </p:txBody>
      </p:sp>
    </p:spTree>
    <p:extLst>
      <p:ext uri="{BB962C8B-B14F-4D97-AF65-F5344CB8AC3E}">
        <p14:creationId xmlns:p14="http://schemas.microsoft.com/office/powerpoint/2010/main" val="3830716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id="{E07D68B0-FA78-453F-A55D-D286ADB37BF0}"/>
              </a:ext>
            </a:extLst>
          </p:cNvPr>
          <p:cNvSpPr/>
          <p:nvPr/>
        </p:nvSpPr>
        <p:spPr>
          <a:xfrm>
            <a:off x="8810320" y="4014818"/>
            <a:ext cx="766024" cy="2406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800" b="1" kern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3C8514DD-8AA9-4907-B10E-7A49A5E126C4}"/>
              </a:ext>
            </a:extLst>
          </p:cNvPr>
          <p:cNvSpPr/>
          <p:nvPr/>
        </p:nvSpPr>
        <p:spPr>
          <a:xfrm>
            <a:off x="8854266" y="4058127"/>
            <a:ext cx="766024" cy="2406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800" b="1" kern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5730B990-FF7F-47F0-B2D1-FA66270C7059}"/>
              </a:ext>
            </a:extLst>
          </p:cNvPr>
          <p:cNvSpPr/>
          <p:nvPr/>
        </p:nvSpPr>
        <p:spPr>
          <a:xfrm>
            <a:off x="8897811" y="4103808"/>
            <a:ext cx="766024" cy="2406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800" b="1" kern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67" name="Picture 2">
            <a:extLst>
              <a:ext uri="{FF2B5EF4-FFF2-40B4-BE49-F238E27FC236}">
                <a16:creationId xmlns:a16="http://schemas.microsoft.com/office/drawing/2014/main" id="{F3EE4166-42A5-4AB7-ADE7-024D32A38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380" y="1769205"/>
            <a:ext cx="2360611" cy="176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F80F2A12-0DB5-428E-8163-481056EB6220}"/>
              </a:ext>
            </a:extLst>
          </p:cNvPr>
          <p:cNvSpPr/>
          <p:nvPr/>
        </p:nvSpPr>
        <p:spPr>
          <a:xfrm>
            <a:off x="8717648" y="3561027"/>
            <a:ext cx="3350344" cy="1032224"/>
          </a:xfrm>
          <a:prstGeom prst="rect">
            <a:avLst/>
          </a:prstGeom>
          <a:solidFill>
            <a:schemeClr val="accent1">
              <a:lumMod val="60000"/>
              <a:lumOff val="40000"/>
              <a:alpha val="13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45720" tIns="0" rIns="91440" rtlCol="0" anchor="t" anchorCtr="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1" kern="0">
                <a:solidFill>
                  <a:prstClr val="black"/>
                </a:solidFill>
                <a:latin typeface="Calibri" panose="020F0502020204030204"/>
                <a:ea typeface="+mn-ea"/>
              </a:rPr>
              <a:t>Sensing Receiver Signal Processing Module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D4479-4C30-4945-BCA0-8A79A3BC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NIST Q-D Channel realization software for sensing: Sensing targets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6464D-3B8A-4B50-8217-6FFB782D49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4817B-3C9B-4AD6-912E-5037DE52EFCF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354898-74BC-4571-9652-CB7DDE61BD00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E63519-4DF8-4BEE-8467-E5A5AA592497}"/>
              </a:ext>
            </a:extLst>
          </p:cNvPr>
          <p:cNvSpPr/>
          <p:nvPr/>
        </p:nvSpPr>
        <p:spPr>
          <a:xfrm>
            <a:off x="76201" y="3839787"/>
            <a:ext cx="1988399" cy="648139"/>
          </a:xfrm>
          <a:prstGeom prst="rect">
            <a:avLst/>
          </a:prstGeom>
          <a:solidFill>
            <a:srgbClr val="7CC8EC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NIST Q-D Channel Realization software with targets support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42D48DF-D8D9-4844-9126-C4B11195AD70}"/>
              </a:ext>
            </a:extLst>
          </p:cNvPr>
          <p:cNvSpPr/>
          <p:nvPr/>
        </p:nvSpPr>
        <p:spPr>
          <a:xfrm>
            <a:off x="7504630" y="3949358"/>
            <a:ext cx="1065386" cy="5530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1" kern="0">
                <a:solidFill>
                  <a:prstClr val="black"/>
                </a:solidFill>
                <a:latin typeface="Calibri" panose="020F0502020204030204"/>
                <a:ea typeface="+mn-ea"/>
              </a:rPr>
              <a:t>Interpolation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AC6E94A-5C9E-4B1C-B2FF-70FD9ED0DF07}"/>
              </a:ext>
            </a:extLst>
          </p:cNvPr>
          <p:cNvSpPr/>
          <p:nvPr/>
        </p:nvSpPr>
        <p:spPr>
          <a:xfrm>
            <a:off x="9943220" y="3839787"/>
            <a:ext cx="1917103" cy="6481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1" kern="0">
                <a:solidFill>
                  <a:prstClr val="black"/>
                </a:solidFill>
                <a:latin typeface="Calibri" panose="020F0502020204030204"/>
                <a:ea typeface="+mn-ea"/>
              </a:rPr>
              <a:t>Doppler Range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5BE60F4-81A7-4DED-AC9D-E9C7F953B6FB}"/>
              </a:ext>
            </a:extLst>
          </p:cNvPr>
          <p:cNvCxnSpPr>
            <a:cxnSpLocks/>
          </p:cNvCxnSpPr>
          <p:nvPr/>
        </p:nvCxnSpPr>
        <p:spPr bwMode="auto">
          <a:xfrm>
            <a:off x="2071115" y="4193494"/>
            <a:ext cx="703768" cy="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ADEEBFF-285C-4255-AED2-8190893E5650}"/>
              </a:ext>
            </a:extLst>
          </p:cNvPr>
          <p:cNvCxnSpPr>
            <a:cxnSpLocks/>
          </p:cNvCxnSpPr>
          <p:nvPr/>
        </p:nvCxnSpPr>
        <p:spPr bwMode="auto">
          <a:xfrm flipV="1">
            <a:off x="8570016" y="4175713"/>
            <a:ext cx="251512" cy="2658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F6EB06A0-BC34-431D-A681-885B42B481EF}"/>
              </a:ext>
            </a:extLst>
          </p:cNvPr>
          <p:cNvSpPr/>
          <p:nvPr/>
        </p:nvSpPr>
        <p:spPr>
          <a:xfrm>
            <a:off x="76201" y="2781306"/>
            <a:ext cx="1988400" cy="785053"/>
          </a:xfrm>
          <a:prstGeom prst="rect">
            <a:avLst/>
          </a:prstGeom>
          <a:solidFill>
            <a:srgbClr val="7CC8EC">
              <a:alpha val="30000"/>
            </a:srgb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Static Environment Geometry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Sensing Nodes Mobility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>
                <a:solidFill>
                  <a:prstClr val="black"/>
                </a:solidFill>
                <a:latin typeface="Calibri" panose="020F0502020204030204"/>
                <a:ea typeface="+mn-ea"/>
              </a:rPr>
              <a:t>Targets: Mobility for every points in space and RCS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5F0FC6A-7D70-4AC7-9595-CE26938EF4DB}"/>
              </a:ext>
            </a:extLst>
          </p:cNvPr>
          <p:cNvSpPr/>
          <p:nvPr/>
        </p:nvSpPr>
        <p:spPr bwMode="auto">
          <a:xfrm>
            <a:off x="2310137" y="5172024"/>
            <a:ext cx="381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TX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22F90B1-58BA-47DC-8D6C-DEC2C103EF6A}"/>
              </a:ext>
            </a:extLst>
          </p:cNvPr>
          <p:cNvSpPr/>
          <p:nvPr/>
        </p:nvSpPr>
        <p:spPr bwMode="auto">
          <a:xfrm>
            <a:off x="4666869" y="5172024"/>
            <a:ext cx="3810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RX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16360DC-A76E-4D10-B11D-FE9A5C28C656}"/>
              </a:ext>
            </a:extLst>
          </p:cNvPr>
          <p:cNvCxnSpPr>
            <a:cxnSpLocks/>
            <a:stCxn id="74" idx="3"/>
            <a:endCxn id="79" idx="2"/>
          </p:cNvCxnSpPr>
          <p:nvPr/>
        </p:nvCxnSpPr>
        <p:spPr bwMode="auto">
          <a:xfrm>
            <a:off x="2691137" y="5324424"/>
            <a:ext cx="899840" cy="320041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2E7F950-D818-4BE5-8700-96261E89ACF2}"/>
              </a:ext>
            </a:extLst>
          </p:cNvPr>
          <p:cNvCxnSpPr>
            <a:cxnSpLocks/>
            <a:stCxn id="79" idx="6"/>
            <a:endCxn id="75" idx="1"/>
          </p:cNvCxnSpPr>
          <p:nvPr/>
        </p:nvCxnSpPr>
        <p:spPr bwMode="auto">
          <a:xfrm flipV="1">
            <a:off x="3636696" y="5324424"/>
            <a:ext cx="1030173" cy="320041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Oval 78">
            <a:extLst>
              <a:ext uri="{FF2B5EF4-FFF2-40B4-BE49-F238E27FC236}">
                <a16:creationId xmlns:a16="http://schemas.microsoft.com/office/drawing/2014/main" id="{3DA3AF93-13CE-4CC4-B252-81347942DA0A}"/>
              </a:ext>
            </a:extLst>
          </p:cNvPr>
          <p:cNvSpPr/>
          <p:nvPr/>
        </p:nvSpPr>
        <p:spPr bwMode="auto">
          <a:xfrm>
            <a:off x="3590977" y="5621605"/>
            <a:ext cx="45719" cy="45719"/>
          </a:xfrm>
          <a:prstGeom prst="ellipse">
            <a:avLst/>
          </a:prstGeom>
          <a:solidFill>
            <a:srgbClr val="00B8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F8B41F1-7FA4-4A59-82F3-07FE5EFC7B91}"/>
              </a:ext>
            </a:extLst>
          </p:cNvPr>
          <p:cNvSpPr/>
          <p:nvPr/>
        </p:nvSpPr>
        <p:spPr bwMode="auto">
          <a:xfrm>
            <a:off x="2215007" y="4636794"/>
            <a:ext cx="2971800" cy="130443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E4ED481-9DEE-4BFD-AD68-24A6A88E336C}"/>
              </a:ext>
            </a:extLst>
          </p:cNvPr>
          <p:cNvCxnSpPr>
            <a:cxnSpLocks/>
          </p:cNvCxnSpPr>
          <p:nvPr/>
        </p:nvCxnSpPr>
        <p:spPr bwMode="auto">
          <a:xfrm>
            <a:off x="4208310" y="5851286"/>
            <a:ext cx="156781" cy="1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41384C2D-025B-4DB2-B32E-0CF4FD1C325B}"/>
              </a:ext>
            </a:extLst>
          </p:cNvPr>
          <p:cNvSpPr txBox="1"/>
          <p:nvPr/>
        </p:nvSpPr>
        <p:spPr>
          <a:xfrm>
            <a:off x="4314748" y="5754404"/>
            <a:ext cx="83067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chemeClr val="tx1"/>
                </a:solidFill>
              </a:rPr>
              <a:t>MPCs First Order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F865634E-BE0B-43C1-867F-C1DEAE266245}"/>
              </a:ext>
            </a:extLst>
          </p:cNvPr>
          <p:cNvCxnSpPr>
            <a:cxnSpLocks/>
            <a:stCxn id="72" idx="2"/>
            <a:endCxn id="35" idx="0"/>
          </p:cNvCxnSpPr>
          <p:nvPr/>
        </p:nvCxnSpPr>
        <p:spPr bwMode="auto">
          <a:xfrm>
            <a:off x="1070401" y="3566359"/>
            <a:ext cx="0" cy="273428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99" name="Graphic 98" descr="Paper">
            <a:extLst>
              <a:ext uri="{FF2B5EF4-FFF2-40B4-BE49-F238E27FC236}">
                <a16:creationId xmlns:a16="http://schemas.microsoft.com/office/drawing/2014/main" id="{317DEAA4-CDFC-433A-A23E-A2B9A36FC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201" y="2470985"/>
            <a:ext cx="254440" cy="265569"/>
          </a:xfrm>
          <a:prstGeom prst="rect">
            <a:avLst/>
          </a:prstGeom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3150262E-2E2F-4AB3-8CA9-47657222576D}"/>
              </a:ext>
            </a:extLst>
          </p:cNvPr>
          <p:cNvSpPr/>
          <p:nvPr/>
        </p:nvSpPr>
        <p:spPr>
          <a:xfrm>
            <a:off x="76201" y="2398308"/>
            <a:ext cx="1988400" cy="386336"/>
          </a:xfrm>
          <a:prstGeom prst="rect">
            <a:avLst/>
          </a:prstGeom>
          <a:solidFill>
            <a:srgbClr val="7CC8EC">
              <a:alpha val="30000"/>
            </a:srgb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Q-D Input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0AB4E886-FB72-4CBD-B3CA-488F1F2F8A6A}"/>
              </a:ext>
            </a:extLst>
          </p:cNvPr>
          <p:cNvSpPr/>
          <p:nvPr/>
        </p:nvSpPr>
        <p:spPr>
          <a:xfrm>
            <a:off x="2765636" y="3566359"/>
            <a:ext cx="1770570" cy="386336"/>
          </a:xfrm>
          <a:prstGeom prst="rect">
            <a:avLst/>
          </a:prstGeom>
          <a:solidFill>
            <a:srgbClr val="7CC8EC">
              <a:alpha val="30000"/>
            </a:srgb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Q-D Output</a:t>
            </a:r>
          </a:p>
        </p:txBody>
      </p:sp>
      <p:pic>
        <p:nvPicPr>
          <p:cNvPr id="114" name="Graphic 113" descr="Document">
            <a:extLst>
              <a:ext uri="{FF2B5EF4-FFF2-40B4-BE49-F238E27FC236}">
                <a16:creationId xmlns:a16="http://schemas.microsoft.com/office/drawing/2014/main" id="{710C9164-58C6-4718-BF8F-D62FDDF63B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74883" y="3638162"/>
            <a:ext cx="265569" cy="26556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218076A6-D933-44DE-8CC6-43AE21DED73D}"/>
              </a:ext>
            </a:extLst>
          </p:cNvPr>
          <p:cNvSpPr/>
          <p:nvPr/>
        </p:nvSpPr>
        <p:spPr>
          <a:xfrm>
            <a:off x="5748173" y="3128809"/>
            <a:ext cx="1171671" cy="502535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Codebook Generator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A069507-949C-4D22-9070-C34DE5F28952}"/>
              </a:ext>
            </a:extLst>
          </p:cNvPr>
          <p:cNvSpPr/>
          <p:nvPr/>
        </p:nvSpPr>
        <p:spPr>
          <a:xfrm>
            <a:off x="5296324" y="2392484"/>
            <a:ext cx="2075369" cy="510211"/>
          </a:xfrm>
          <a:prstGeom prst="rect">
            <a:avLst/>
          </a:prstGeom>
          <a:solidFill>
            <a:srgbClr val="FFC000">
              <a:alpha val="30000"/>
            </a:srgb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000" kern="0">
                <a:solidFill>
                  <a:prstClr val="black"/>
                </a:solidFill>
                <a:latin typeface="Calibri" panose="020F0502020204030204"/>
                <a:ea typeface="+mn-ea"/>
              </a:rPr>
              <a:t>Phased Antenna Array properties  at sensing nodes (number of elements, geometry, elements type, etc.</a:t>
            </a:r>
            <a:r>
              <a:rPr lang="en-US" sz="1100" kern="0">
                <a:solidFill>
                  <a:prstClr val="black"/>
                </a:solidFill>
                <a:latin typeface="Calibri" panose="020F0502020204030204"/>
                <a:ea typeface="+mn-ea"/>
              </a:rPr>
              <a:t>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5B58541-29B6-4CEF-B984-2CED5F6AE1D9}"/>
              </a:ext>
            </a:extLst>
          </p:cNvPr>
          <p:cNvSpPr/>
          <p:nvPr/>
        </p:nvSpPr>
        <p:spPr>
          <a:xfrm>
            <a:off x="5296324" y="2008244"/>
            <a:ext cx="2075369" cy="386336"/>
          </a:xfrm>
          <a:prstGeom prst="rect">
            <a:avLst/>
          </a:prstGeom>
          <a:solidFill>
            <a:srgbClr val="FFC000">
              <a:alpha val="30000"/>
            </a:srgb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1" kern="0">
                <a:solidFill>
                  <a:prstClr val="black"/>
                </a:solidFill>
                <a:latin typeface="Calibri" panose="020F0502020204030204"/>
                <a:ea typeface="+mn-ea"/>
              </a:rPr>
              <a:t>Codebook Input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6E1FF4B-A33D-4BBB-99D8-D5547296F856}"/>
              </a:ext>
            </a:extLst>
          </p:cNvPr>
          <p:cNvCxnSpPr>
            <a:cxnSpLocks/>
            <a:stCxn id="39" idx="2"/>
          </p:cNvCxnSpPr>
          <p:nvPr/>
        </p:nvCxnSpPr>
        <p:spPr bwMode="auto">
          <a:xfrm>
            <a:off x="6334009" y="2902695"/>
            <a:ext cx="0" cy="239515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7EE7E04-EF9A-4B6D-A4E6-22DFE8B9BEE4}"/>
              </a:ext>
            </a:extLst>
          </p:cNvPr>
          <p:cNvCxnSpPr>
            <a:cxnSpLocks/>
            <a:stCxn id="120" idx="3"/>
          </p:cNvCxnSpPr>
          <p:nvPr/>
        </p:nvCxnSpPr>
        <p:spPr bwMode="auto">
          <a:xfrm>
            <a:off x="6919844" y="4210635"/>
            <a:ext cx="584786" cy="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CD5E1DF-D70C-41BE-8734-BF380B9700AF}"/>
              </a:ext>
            </a:extLst>
          </p:cNvPr>
          <p:cNvSpPr/>
          <p:nvPr/>
        </p:nvSpPr>
        <p:spPr>
          <a:xfrm>
            <a:off x="2765636" y="3949358"/>
            <a:ext cx="1770570" cy="538568"/>
          </a:xfrm>
          <a:prstGeom prst="rect">
            <a:avLst/>
          </a:prstGeom>
          <a:solidFill>
            <a:srgbClr val="7CC8EC">
              <a:alpha val="30000"/>
            </a:srgb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MPCs (AOA, AOD, Phase, delay and amplitude)</a:t>
            </a:r>
          </a:p>
        </p:txBody>
      </p:sp>
      <p:pic>
        <p:nvPicPr>
          <p:cNvPr id="68" name="Picture 3">
            <a:extLst>
              <a:ext uri="{FF2B5EF4-FFF2-40B4-BE49-F238E27FC236}">
                <a16:creationId xmlns:a16="http://schemas.microsoft.com/office/drawing/2014/main" id="{7505F92A-57D3-4C35-A756-0974C1D24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8"/>
          <a:stretch/>
        </p:blipFill>
        <p:spPr bwMode="auto">
          <a:xfrm>
            <a:off x="9650016" y="4626736"/>
            <a:ext cx="2525516" cy="177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5D2E21E-00A2-44CF-8E51-92489A61A4A9}"/>
              </a:ext>
            </a:extLst>
          </p:cNvPr>
          <p:cNvCxnSpPr>
            <a:cxnSpLocks/>
            <a:stCxn id="110" idx="3"/>
            <a:endCxn id="120" idx="1"/>
          </p:cNvCxnSpPr>
          <p:nvPr/>
        </p:nvCxnSpPr>
        <p:spPr bwMode="auto">
          <a:xfrm flipV="1">
            <a:off x="4536206" y="4210635"/>
            <a:ext cx="1211967" cy="8007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66353F6-4766-409A-9190-3CD544C6415E}"/>
              </a:ext>
            </a:extLst>
          </p:cNvPr>
          <p:cNvSpPr txBox="1"/>
          <p:nvPr/>
        </p:nvSpPr>
        <p:spPr>
          <a:xfrm>
            <a:off x="3391660" y="5656728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TG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BFF493BB-483D-4543-BBA6-AC0D190204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172" y="4604559"/>
            <a:ext cx="2130997" cy="1598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7011C2-0DEF-461C-8A57-7F65187027F5}"/>
              </a:ext>
            </a:extLst>
          </p:cNvPr>
          <p:cNvSpPr txBox="1"/>
          <p:nvPr/>
        </p:nvSpPr>
        <p:spPr>
          <a:xfrm>
            <a:off x="3033195" y="5988037"/>
            <a:ext cx="1245854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tx1"/>
                </a:solidFill>
              </a:rPr>
              <a:t>MPC</a:t>
            </a:r>
            <a:r>
              <a:rPr lang="en-US" sz="1100" b="1">
                <a:solidFill>
                  <a:schemeClr val="tx1"/>
                </a:solidFill>
              </a:rPr>
              <a:t>s (Snapshot)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7C63A6D-49F5-4BF0-93E7-D337B1C3265B}"/>
              </a:ext>
            </a:extLst>
          </p:cNvPr>
          <p:cNvSpPr txBox="1"/>
          <p:nvPr/>
        </p:nvSpPr>
        <p:spPr>
          <a:xfrm>
            <a:off x="7506610" y="6157027"/>
            <a:ext cx="15327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tx1"/>
                </a:solidFill>
              </a:rPr>
              <a:t>Interpolation (Snapshot)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25AA422-B124-4B2A-8D5E-E860356C1BB6}"/>
              </a:ext>
            </a:extLst>
          </p:cNvPr>
          <p:cNvSpPr/>
          <p:nvPr/>
        </p:nvSpPr>
        <p:spPr bwMode="auto">
          <a:xfrm>
            <a:off x="5398129" y="5023989"/>
            <a:ext cx="277941" cy="2385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TX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2D85A4F-58FC-48FB-88A3-C46C32EE40F3}"/>
              </a:ext>
            </a:extLst>
          </p:cNvPr>
          <p:cNvSpPr/>
          <p:nvPr/>
        </p:nvSpPr>
        <p:spPr bwMode="auto">
          <a:xfrm>
            <a:off x="6705020" y="5023989"/>
            <a:ext cx="277941" cy="2385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500" b="1">
                <a:solidFill>
                  <a:schemeClr val="tx1"/>
                </a:solidFill>
              </a:rPr>
              <a:t>RX</a:t>
            </a: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5B3F01DB-14AA-4B9E-A8DE-FA2192AC3CD4}"/>
              </a:ext>
            </a:extLst>
          </p:cNvPr>
          <p:cNvSpPr/>
          <p:nvPr/>
        </p:nvSpPr>
        <p:spPr bwMode="auto">
          <a:xfrm>
            <a:off x="6166186" y="5399802"/>
            <a:ext cx="45719" cy="45719"/>
          </a:xfrm>
          <a:prstGeom prst="ellipse">
            <a:avLst/>
          </a:prstGeom>
          <a:solidFill>
            <a:srgbClr val="00B8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332D857-440B-42E7-A669-22526F779EEE}"/>
              </a:ext>
            </a:extLst>
          </p:cNvPr>
          <p:cNvCxnSpPr>
            <a:cxnSpLocks/>
            <a:stCxn id="96" idx="3"/>
            <a:endCxn id="104" idx="2"/>
          </p:cNvCxnSpPr>
          <p:nvPr/>
        </p:nvCxnSpPr>
        <p:spPr bwMode="auto">
          <a:xfrm>
            <a:off x="5676070" y="5143245"/>
            <a:ext cx="490116" cy="279417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DB4EA2AA-973D-46FE-8F98-4E2962019DD9}"/>
              </a:ext>
            </a:extLst>
          </p:cNvPr>
          <p:cNvCxnSpPr>
            <a:cxnSpLocks/>
            <a:stCxn id="103" idx="1"/>
            <a:endCxn id="104" idx="7"/>
          </p:cNvCxnSpPr>
          <p:nvPr/>
        </p:nvCxnSpPr>
        <p:spPr bwMode="auto">
          <a:xfrm flipH="1">
            <a:off x="6205210" y="5143245"/>
            <a:ext cx="499810" cy="263252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25E42A-70CD-4115-A63D-E7E6B756B29A}"/>
              </a:ext>
            </a:extLst>
          </p:cNvPr>
          <p:cNvGrpSpPr/>
          <p:nvPr/>
        </p:nvGrpSpPr>
        <p:grpSpPr>
          <a:xfrm>
            <a:off x="5642069" y="5062877"/>
            <a:ext cx="295200" cy="265585"/>
            <a:chOff x="5852984" y="4297007"/>
            <a:chExt cx="295200" cy="265585"/>
          </a:xfrm>
        </p:grpSpPr>
        <p:sp>
          <p:nvSpPr>
            <p:cNvPr id="100" name="Freeform 16">
              <a:extLst>
                <a:ext uri="{FF2B5EF4-FFF2-40B4-BE49-F238E27FC236}">
                  <a16:creationId xmlns:a16="http://schemas.microsoft.com/office/drawing/2014/main" id="{6939ADF8-4842-48F1-AFE1-07B472226975}"/>
                </a:ext>
              </a:extLst>
            </p:cNvPr>
            <p:cNvSpPr>
              <a:spLocks/>
            </p:cNvSpPr>
            <p:nvPr/>
          </p:nvSpPr>
          <p:spPr bwMode="auto">
            <a:xfrm rot="1464604">
              <a:off x="5852984" y="4411047"/>
              <a:ext cx="150501" cy="151545"/>
            </a:xfrm>
            <a:custGeom>
              <a:avLst/>
              <a:gdLst>
                <a:gd name="T0" fmla="*/ 87 w 2446"/>
                <a:gd name="T1" fmla="*/ 79 h 3365"/>
                <a:gd name="T2" fmla="*/ 1102 w 2446"/>
                <a:gd name="T3" fmla="*/ 1007 h 3365"/>
                <a:gd name="T4" fmla="*/ 2180 w 2446"/>
                <a:gd name="T5" fmla="*/ 2531 h 3365"/>
                <a:gd name="T6" fmla="*/ 2337 w 2446"/>
                <a:gd name="T7" fmla="*/ 3292 h 3365"/>
                <a:gd name="T8" fmla="*/ 1658 w 2446"/>
                <a:gd name="T9" fmla="*/ 2904 h 3365"/>
                <a:gd name="T10" fmla="*/ 643 w 2446"/>
                <a:gd name="T11" fmla="*/ 1395 h 3365"/>
                <a:gd name="T12" fmla="*/ 87 w 2446"/>
                <a:gd name="T13" fmla="*/ 79 h 3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46" h="3365">
                  <a:moveTo>
                    <a:pt x="87" y="79"/>
                  </a:moveTo>
                  <a:cubicBezTo>
                    <a:pt x="175" y="0"/>
                    <a:pt x="657" y="480"/>
                    <a:pt x="1102" y="1007"/>
                  </a:cubicBezTo>
                  <a:cubicBezTo>
                    <a:pt x="1547" y="1535"/>
                    <a:pt x="1955" y="2110"/>
                    <a:pt x="2180" y="2531"/>
                  </a:cubicBezTo>
                  <a:cubicBezTo>
                    <a:pt x="2405" y="2952"/>
                    <a:pt x="2446" y="3218"/>
                    <a:pt x="2337" y="3292"/>
                  </a:cubicBezTo>
                  <a:cubicBezTo>
                    <a:pt x="2228" y="3365"/>
                    <a:pt x="1970" y="3246"/>
                    <a:pt x="1658" y="2904"/>
                  </a:cubicBezTo>
                  <a:cubicBezTo>
                    <a:pt x="1346" y="2562"/>
                    <a:pt x="979" y="1996"/>
                    <a:pt x="643" y="1395"/>
                  </a:cubicBezTo>
                  <a:cubicBezTo>
                    <a:pt x="307" y="794"/>
                    <a:pt x="0" y="157"/>
                    <a:pt x="87" y="7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u="sng"/>
            </a:p>
          </p:txBody>
        </p:sp>
        <p:sp>
          <p:nvSpPr>
            <p:cNvPr id="102" name="Freeform 16">
              <a:extLst>
                <a:ext uri="{FF2B5EF4-FFF2-40B4-BE49-F238E27FC236}">
                  <a16:creationId xmlns:a16="http://schemas.microsoft.com/office/drawing/2014/main" id="{A0204575-083A-4F1D-9945-DE6F2D3E473C}"/>
                </a:ext>
              </a:extLst>
            </p:cNvPr>
            <p:cNvSpPr>
              <a:spLocks/>
            </p:cNvSpPr>
            <p:nvPr/>
          </p:nvSpPr>
          <p:spPr bwMode="auto">
            <a:xfrm rot="17186154">
              <a:off x="5913578" y="4283245"/>
              <a:ext cx="113199" cy="140724"/>
            </a:xfrm>
            <a:custGeom>
              <a:avLst/>
              <a:gdLst>
                <a:gd name="T0" fmla="*/ 87 w 2446"/>
                <a:gd name="T1" fmla="*/ 79 h 3365"/>
                <a:gd name="T2" fmla="*/ 1102 w 2446"/>
                <a:gd name="T3" fmla="*/ 1007 h 3365"/>
                <a:gd name="T4" fmla="*/ 2180 w 2446"/>
                <a:gd name="T5" fmla="*/ 2531 h 3365"/>
                <a:gd name="T6" fmla="*/ 2337 w 2446"/>
                <a:gd name="T7" fmla="*/ 3292 h 3365"/>
                <a:gd name="T8" fmla="*/ 1658 w 2446"/>
                <a:gd name="T9" fmla="*/ 2904 h 3365"/>
                <a:gd name="T10" fmla="*/ 643 w 2446"/>
                <a:gd name="T11" fmla="*/ 1395 h 3365"/>
                <a:gd name="T12" fmla="*/ 87 w 2446"/>
                <a:gd name="T13" fmla="*/ 79 h 3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46" h="3365">
                  <a:moveTo>
                    <a:pt x="87" y="79"/>
                  </a:moveTo>
                  <a:cubicBezTo>
                    <a:pt x="175" y="0"/>
                    <a:pt x="657" y="480"/>
                    <a:pt x="1102" y="1007"/>
                  </a:cubicBezTo>
                  <a:cubicBezTo>
                    <a:pt x="1547" y="1535"/>
                    <a:pt x="1955" y="2110"/>
                    <a:pt x="2180" y="2531"/>
                  </a:cubicBezTo>
                  <a:cubicBezTo>
                    <a:pt x="2405" y="2952"/>
                    <a:pt x="2446" y="3218"/>
                    <a:pt x="2337" y="3292"/>
                  </a:cubicBezTo>
                  <a:cubicBezTo>
                    <a:pt x="2228" y="3365"/>
                    <a:pt x="1970" y="3246"/>
                    <a:pt x="1658" y="2904"/>
                  </a:cubicBezTo>
                  <a:cubicBezTo>
                    <a:pt x="1346" y="2562"/>
                    <a:pt x="979" y="1996"/>
                    <a:pt x="643" y="1395"/>
                  </a:cubicBezTo>
                  <a:cubicBezTo>
                    <a:pt x="307" y="794"/>
                    <a:pt x="0" y="157"/>
                    <a:pt x="87" y="7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u="sng"/>
            </a:p>
          </p:txBody>
        </p:sp>
        <p:sp>
          <p:nvSpPr>
            <p:cNvPr id="101" name="Freeform 17">
              <a:extLst>
                <a:ext uri="{FF2B5EF4-FFF2-40B4-BE49-F238E27FC236}">
                  <a16:creationId xmlns:a16="http://schemas.microsoft.com/office/drawing/2014/main" id="{C4E63E1F-AFFD-42E3-8CC5-37066B851D84}"/>
                </a:ext>
              </a:extLst>
            </p:cNvPr>
            <p:cNvSpPr>
              <a:spLocks/>
            </p:cNvSpPr>
            <p:nvPr/>
          </p:nvSpPr>
          <p:spPr bwMode="auto">
            <a:xfrm rot="1488920" flipV="1">
              <a:off x="5877583" y="4406837"/>
              <a:ext cx="270601" cy="77019"/>
            </a:xfrm>
            <a:custGeom>
              <a:avLst/>
              <a:gdLst>
                <a:gd name="T0" fmla="*/ 2 w 7447"/>
                <a:gd name="T1" fmla="*/ 1327 h 2633"/>
                <a:gd name="T2" fmla="*/ 1290 w 7447"/>
                <a:gd name="T3" fmla="*/ 703 h 2633"/>
                <a:gd name="T4" fmla="*/ 3257 w 7447"/>
                <a:gd name="T5" fmla="*/ 216 h 2633"/>
                <a:gd name="T6" fmla="*/ 5198 w 7447"/>
                <a:gd name="T7" fmla="*/ 2 h 2633"/>
                <a:gd name="T8" fmla="*/ 6514 w 7447"/>
                <a:gd name="T9" fmla="*/ 223 h 2633"/>
                <a:gd name="T10" fmla="*/ 7211 w 7447"/>
                <a:gd name="T11" fmla="*/ 704 h 2633"/>
                <a:gd name="T12" fmla="*/ 7436 w 7447"/>
                <a:gd name="T13" fmla="*/ 1369 h 2633"/>
                <a:gd name="T14" fmla="*/ 7147 w 7447"/>
                <a:gd name="T15" fmla="*/ 2020 h 2633"/>
                <a:gd name="T16" fmla="*/ 6424 w 7447"/>
                <a:gd name="T17" fmla="*/ 2448 h 2633"/>
                <a:gd name="T18" fmla="*/ 5182 w 7447"/>
                <a:gd name="T19" fmla="*/ 2631 h 2633"/>
                <a:gd name="T20" fmla="*/ 3273 w 7447"/>
                <a:gd name="T21" fmla="*/ 2443 h 2633"/>
                <a:gd name="T22" fmla="*/ 1285 w 7447"/>
                <a:gd name="T23" fmla="*/ 1962 h 2633"/>
                <a:gd name="T24" fmla="*/ 2 w 7447"/>
                <a:gd name="T25" fmla="*/ 1327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47" h="2633">
                  <a:moveTo>
                    <a:pt x="2" y="1327"/>
                  </a:moveTo>
                  <a:cubicBezTo>
                    <a:pt x="4" y="1108"/>
                    <a:pt x="645" y="894"/>
                    <a:pt x="1290" y="703"/>
                  </a:cubicBezTo>
                  <a:cubicBezTo>
                    <a:pt x="1934" y="512"/>
                    <a:pt x="2583" y="344"/>
                    <a:pt x="3257" y="216"/>
                  </a:cubicBezTo>
                  <a:cubicBezTo>
                    <a:pt x="3932" y="88"/>
                    <a:pt x="4633" y="0"/>
                    <a:pt x="5198" y="2"/>
                  </a:cubicBezTo>
                  <a:cubicBezTo>
                    <a:pt x="5762" y="5"/>
                    <a:pt x="6190" y="97"/>
                    <a:pt x="6514" y="223"/>
                  </a:cubicBezTo>
                  <a:cubicBezTo>
                    <a:pt x="6838" y="349"/>
                    <a:pt x="7059" y="507"/>
                    <a:pt x="7211" y="704"/>
                  </a:cubicBezTo>
                  <a:cubicBezTo>
                    <a:pt x="7363" y="901"/>
                    <a:pt x="7447" y="1135"/>
                    <a:pt x="7436" y="1369"/>
                  </a:cubicBezTo>
                  <a:cubicBezTo>
                    <a:pt x="7425" y="1603"/>
                    <a:pt x="7319" y="1836"/>
                    <a:pt x="7147" y="2020"/>
                  </a:cubicBezTo>
                  <a:cubicBezTo>
                    <a:pt x="6975" y="2205"/>
                    <a:pt x="6737" y="2342"/>
                    <a:pt x="6424" y="2448"/>
                  </a:cubicBezTo>
                  <a:cubicBezTo>
                    <a:pt x="6110" y="2553"/>
                    <a:pt x="5722" y="2628"/>
                    <a:pt x="5182" y="2631"/>
                  </a:cubicBezTo>
                  <a:cubicBezTo>
                    <a:pt x="4642" y="2633"/>
                    <a:pt x="3950" y="2562"/>
                    <a:pt x="3273" y="2443"/>
                  </a:cubicBezTo>
                  <a:cubicBezTo>
                    <a:pt x="2596" y="2324"/>
                    <a:pt x="1934" y="2157"/>
                    <a:pt x="1285" y="1962"/>
                  </a:cubicBezTo>
                  <a:cubicBezTo>
                    <a:pt x="636" y="1767"/>
                    <a:pt x="0" y="1545"/>
                    <a:pt x="2" y="132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u="sng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0E3D033-6949-429C-B958-A9856572F83B}"/>
              </a:ext>
            </a:extLst>
          </p:cNvPr>
          <p:cNvGrpSpPr/>
          <p:nvPr/>
        </p:nvGrpSpPr>
        <p:grpSpPr>
          <a:xfrm rot="7847602">
            <a:off x="6430600" y="5083233"/>
            <a:ext cx="295200" cy="265585"/>
            <a:chOff x="5852984" y="4297007"/>
            <a:chExt cx="295200" cy="265585"/>
          </a:xfrm>
        </p:grpSpPr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id="{36B2A121-0CD6-446C-B159-D3CE4D92E0DF}"/>
                </a:ext>
              </a:extLst>
            </p:cNvPr>
            <p:cNvSpPr>
              <a:spLocks/>
            </p:cNvSpPr>
            <p:nvPr/>
          </p:nvSpPr>
          <p:spPr bwMode="auto">
            <a:xfrm rot="1464604">
              <a:off x="5852984" y="4411047"/>
              <a:ext cx="150501" cy="151545"/>
            </a:xfrm>
            <a:custGeom>
              <a:avLst/>
              <a:gdLst>
                <a:gd name="T0" fmla="*/ 87 w 2446"/>
                <a:gd name="T1" fmla="*/ 79 h 3365"/>
                <a:gd name="T2" fmla="*/ 1102 w 2446"/>
                <a:gd name="T3" fmla="*/ 1007 h 3365"/>
                <a:gd name="T4" fmla="*/ 2180 w 2446"/>
                <a:gd name="T5" fmla="*/ 2531 h 3365"/>
                <a:gd name="T6" fmla="*/ 2337 w 2446"/>
                <a:gd name="T7" fmla="*/ 3292 h 3365"/>
                <a:gd name="T8" fmla="*/ 1658 w 2446"/>
                <a:gd name="T9" fmla="*/ 2904 h 3365"/>
                <a:gd name="T10" fmla="*/ 643 w 2446"/>
                <a:gd name="T11" fmla="*/ 1395 h 3365"/>
                <a:gd name="T12" fmla="*/ 87 w 2446"/>
                <a:gd name="T13" fmla="*/ 79 h 3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46" h="3365">
                  <a:moveTo>
                    <a:pt x="87" y="79"/>
                  </a:moveTo>
                  <a:cubicBezTo>
                    <a:pt x="175" y="0"/>
                    <a:pt x="657" y="480"/>
                    <a:pt x="1102" y="1007"/>
                  </a:cubicBezTo>
                  <a:cubicBezTo>
                    <a:pt x="1547" y="1535"/>
                    <a:pt x="1955" y="2110"/>
                    <a:pt x="2180" y="2531"/>
                  </a:cubicBezTo>
                  <a:cubicBezTo>
                    <a:pt x="2405" y="2952"/>
                    <a:pt x="2446" y="3218"/>
                    <a:pt x="2337" y="3292"/>
                  </a:cubicBezTo>
                  <a:cubicBezTo>
                    <a:pt x="2228" y="3365"/>
                    <a:pt x="1970" y="3246"/>
                    <a:pt x="1658" y="2904"/>
                  </a:cubicBezTo>
                  <a:cubicBezTo>
                    <a:pt x="1346" y="2562"/>
                    <a:pt x="979" y="1996"/>
                    <a:pt x="643" y="1395"/>
                  </a:cubicBezTo>
                  <a:cubicBezTo>
                    <a:pt x="307" y="794"/>
                    <a:pt x="0" y="157"/>
                    <a:pt x="87" y="7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u="sng"/>
            </a:p>
          </p:txBody>
        </p:sp>
        <p:sp>
          <p:nvSpPr>
            <p:cNvPr id="112" name="Freeform 16">
              <a:extLst>
                <a:ext uri="{FF2B5EF4-FFF2-40B4-BE49-F238E27FC236}">
                  <a16:creationId xmlns:a16="http://schemas.microsoft.com/office/drawing/2014/main" id="{CCE0778E-42ED-4ECE-BCC7-4180B963E908}"/>
                </a:ext>
              </a:extLst>
            </p:cNvPr>
            <p:cNvSpPr>
              <a:spLocks/>
            </p:cNvSpPr>
            <p:nvPr/>
          </p:nvSpPr>
          <p:spPr bwMode="auto">
            <a:xfrm rot="17186154">
              <a:off x="5913578" y="4283245"/>
              <a:ext cx="113199" cy="140724"/>
            </a:xfrm>
            <a:custGeom>
              <a:avLst/>
              <a:gdLst>
                <a:gd name="T0" fmla="*/ 87 w 2446"/>
                <a:gd name="T1" fmla="*/ 79 h 3365"/>
                <a:gd name="T2" fmla="*/ 1102 w 2446"/>
                <a:gd name="T3" fmla="*/ 1007 h 3365"/>
                <a:gd name="T4" fmla="*/ 2180 w 2446"/>
                <a:gd name="T5" fmla="*/ 2531 h 3365"/>
                <a:gd name="T6" fmla="*/ 2337 w 2446"/>
                <a:gd name="T7" fmla="*/ 3292 h 3365"/>
                <a:gd name="T8" fmla="*/ 1658 w 2446"/>
                <a:gd name="T9" fmla="*/ 2904 h 3365"/>
                <a:gd name="T10" fmla="*/ 643 w 2446"/>
                <a:gd name="T11" fmla="*/ 1395 h 3365"/>
                <a:gd name="T12" fmla="*/ 87 w 2446"/>
                <a:gd name="T13" fmla="*/ 79 h 3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46" h="3365">
                  <a:moveTo>
                    <a:pt x="87" y="79"/>
                  </a:moveTo>
                  <a:cubicBezTo>
                    <a:pt x="175" y="0"/>
                    <a:pt x="657" y="480"/>
                    <a:pt x="1102" y="1007"/>
                  </a:cubicBezTo>
                  <a:cubicBezTo>
                    <a:pt x="1547" y="1535"/>
                    <a:pt x="1955" y="2110"/>
                    <a:pt x="2180" y="2531"/>
                  </a:cubicBezTo>
                  <a:cubicBezTo>
                    <a:pt x="2405" y="2952"/>
                    <a:pt x="2446" y="3218"/>
                    <a:pt x="2337" y="3292"/>
                  </a:cubicBezTo>
                  <a:cubicBezTo>
                    <a:pt x="2228" y="3365"/>
                    <a:pt x="1970" y="3246"/>
                    <a:pt x="1658" y="2904"/>
                  </a:cubicBezTo>
                  <a:cubicBezTo>
                    <a:pt x="1346" y="2562"/>
                    <a:pt x="979" y="1996"/>
                    <a:pt x="643" y="1395"/>
                  </a:cubicBezTo>
                  <a:cubicBezTo>
                    <a:pt x="307" y="794"/>
                    <a:pt x="0" y="157"/>
                    <a:pt x="87" y="7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u="sng"/>
            </a:p>
          </p:txBody>
        </p:sp>
        <p:sp>
          <p:nvSpPr>
            <p:cNvPr id="113" name="Freeform 17">
              <a:extLst>
                <a:ext uri="{FF2B5EF4-FFF2-40B4-BE49-F238E27FC236}">
                  <a16:creationId xmlns:a16="http://schemas.microsoft.com/office/drawing/2014/main" id="{FC167E07-2E3B-4D22-8D27-3F3CF075807E}"/>
                </a:ext>
              </a:extLst>
            </p:cNvPr>
            <p:cNvSpPr>
              <a:spLocks/>
            </p:cNvSpPr>
            <p:nvPr/>
          </p:nvSpPr>
          <p:spPr bwMode="auto">
            <a:xfrm rot="1488920" flipV="1">
              <a:off x="5877583" y="4406837"/>
              <a:ext cx="270601" cy="77019"/>
            </a:xfrm>
            <a:custGeom>
              <a:avLst/>
              <a:gdLst>
                <a:gd name="T0" fmla="*/ 2 w 7447"/>
                <a:gd name="T1" fmla="*/ 1327 h 2633"/>
                <a:gd name="T2" fmla="*/ 1290 w 7447"/>
                <a:gd name="T3" fmla="*/ 703 h 2633"/>
                <a:gd name="T4" fmla="*/ 3257 w 7447"/>
                <a:gd name="T5" fmla="*/ 216 h 2633"/>
                <a:gd name="T6" fmla="*/ 5198 w 7447"/>
                <a:gd name="T7" fmla="*/ 2 h 2633"/>
                <a:gd name="T8" fmla="*/ 6514 w 7447"/>
                <a:gd name="T9" fmla="*/ 223 h 2633"/>
                <a:gd name="T10" fmla="*/ 7211 w 7447"/>
                <a:gd name="T11" fmla="*/ 704 h 2633"/>
                <a:gd name="T12" fmla="*/ 7436 w 7447"/>
                <a:gd name="T13" fmla="*/ 1369 h 2633"/>
                <a:gd name="T14" fmla="*/ 7147 w 7447"/>
                <a:gd name="T15" fmla="*/ 2020 h 2633"/>
                <a:gd name="T16" fmla="*/ 6424 w 7447"/>
                <a:gd name="T17" fmla="*/ 2448 h 2633"/>
                <a:gd name="T18" fmla="*/ 5182 w 7447"/>
                <a:gd name="T19" fmla="*/ 2631 h 2633"/>
                <a:gd name="T20" fmla="*/ 3273 w 7447"/>
                <a:gd name="T21" fmla="*/ 2443 h 2633"/>
                <a:gd name="T22" fmla="*/ 1285 w 7447"/>
                <a:gd name="T23" fmla="*/ 1962 h 2633"/>
                <a:gd name="T24" fmla="*/ 2 w 7447"/>
                <a:gd name="T25" fmla="*/ 1327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47" h="2633">
                  <a:moveTo>
                    <a:pt x="2" y="1327"/>
                  </a:moveTo>
                  <a:cubicBezTo>
                    <a:pt x="4" y="1108"/>
                    <a:pt x="645" y="894"/>
                    <a:pt x="1290" y="703"/>
                  </a:cubicBezTo>
                  <a:cubicBezTo>
                    <a:pt x="1934" y="512"/>
                    <a:pt x="2583" y="344"/>
                    <a:pt x="3257" y="216"/>
                  </a:cubicBezTo>
                  <a:cubicBezTo>
                    <a:pt x="3932" y="88"/>
                    <a:pt x="4633" y="0"/>
                    <a:pt x="5198" y="2"/>
                  </a:cubicBezTo>
                  <a:cubicBezTo>
                    <a:pt x="5762" y="5"/>
                    <a:pt x="6190" y="97"/>
                    <a:pt x="6514" y="223"/>
                  </a:cubicBezTo>
                  <a:cubicBezTo>
                    <a:pt x="6838" y="349"/>
                    <a:pt x="7059" y="507"/>
                    <a:pt x="7211" y="704"/>
                  </a:cubicBezTo>
                  <a:cubicBezTo>
                    <a:pt x="7363" y="901"/>
                    <a:pt x="7447" y="1135"/>
                    <a:pt x="7436" y="1369"/>
                  </a:cubicBezTo>
                  <a:cubicBezTo>
                    <a:pt x="7425" y="1603"/>
                    <a:pt x="7319" y="1836"/>
                    <a:pt x="7147" y="2020"/>
                  </a:cubicBezTo>
                  <a:cubicBezTo>
                    <a:pt x="6975" y="2205"/>
                    <a:pt x="6737" y="2342"/>
                    <a:pt x="6424" y="2448"/>
                  </a:cubicBezTo>
                  <a:cubicBezTo>
                    <a:pt x="6110" y="2553"/>
                    <a:pt x="5722" y="2628"/>
                    <a:pt x="5182" y="2631"/>
                  </a:cubicBezTo>
                  <a:cubicBezTo>
                    <a:pt x="4642" y="2633"/>
                    <a:pt x="3950" y="2562"/>
                    <a:pt x="3273" y="2443"/>
                  </a:cubicBezTo>
                  <a:cubicBezTo>
                    <a:pt x="2596" y="2324"/>
                    <a:pt x="1934" y="2157"/>
                    <a:pt x="1285" y="1962"/>
                  </a:cubicBezTo>
                  <a:cubicBezTo>
                    <a:pt x="636" y="1767"/>
                    <a:pt x="0" y="1545"/>
                    <a:pt x="2" y="132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u="sng"/>
            </a:p>
          </p:txBody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79B0148E-2485-44E1-9514-BACE96DDBAA0}"/>
              </a:ext>
            </a:extLst>
          </p:cNvPr>
          <p:cNvSpPr/>
          <p:nvPr/>
        </p:nvSpPr>
        <p:spPr bwMode="auto">
          <a:xfrm>
            <a:off x="5361030" y="4783452"/>
            <a:ext cx="1665872" cy="76511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62BD849-3CA5-46F5-84BA-B9EC53B561CE}"/>
              </a:ext>
            </a:extLst>
          </p:cNvPr>
          <p:cNvSpPr txBox="1"/>
          <p:nvPr/>
        </p:nvSpPr>
        <p:spPr>
          <a:xfrm>
            <a:off x="6036126" y="5393671"/>
            <a:ext cx="3145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>
                <a:solidFill>
                  <a:schemeClr val="tx1"/>
                </a:solidFill>
              </a:rPr>
              <a:t>TG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525050A-4666-4044-9902-F020D03EAC61}"/>
              </a:ext>
            </a:extLst>
          </p:cNvPr>
          <p:cNvSpPr txBox="1"/>
          <p:nvPr/>
        </p:nvSpPr>
        <p:spPr>
          <a:xfrm>
            <a:off x="5448207" y="5485699"/>
            <a:ext cx="146226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</a:rPr>
              <a:t>Antenna Configuration</a:t>
            </a:r>
          </a:p>
          <a:p>
            <a:pPr algn="ctr"/>
            <a:r>
              <a:rPr lang="en-US" sz="1000" b="1">
                <a:solidFill>
                  <a:schemeClr val="tx1"/>
                </a:solidFill>
              </a:rPr>
              <a:t>(Snapshot)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D5146A8A-E2C9-4413-A69C-2220BB5E17C0}"/>
              </a:ext>
            </a:extLst>
          </p:cNvPr>
          <p:cNvSpPr/>
          <p:nvPr/>
        </p:nvSpPr>
        <p:spPr>
          <a:xfrm>
            <a:off x="5748173" y="3921991"/>
            <a:ext cx="1171671" cy="577288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Sensing Nodes Antenna Configuration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574955D4-0378-435F-83E6-74F93BA4E0A7}"/>
              </a:ext>
            </a:extLst>
          </p:cNvPr>
          <p:cNvCxnSpPr>
            <a:cxnSpLocks/>
            <a:stCxn id="38" idx="2"/>
            <a:endCxn id="120" idx="0"/>
          </p:cNvCxnSpPr>
          <p:nvPr/>
        </p:nvCxnSpPr>
        <p:spPr bwMode="auto">
          <a:xfrm>
            <a:off x="6334009" y="3631344"/>
            <a:ext cx="0" cy="290647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</p:spPr>
      </p:cxnSp>
      <p:sp>
        <p:nvSpPr>
          <p:cNvPr id="5129" name="TextBox 5128">
            <a:extLst>
              <a:ext uri="{FF2B5EF4-FFF2-40B4-BE49-F238E27FC236}">
                <a16:creationId xmlns:a16="http://schemas.microsoft.com/office/drawing/2014/main" id="{939A5CB3-E080-4C13-A815-00176590DF2B}"/>
              </a:ext>
            </a:extLst>
          </p:cNvPr>
          <p:cNvSpPr txBox="1"/>
          <p:nvPr/>
        </p:nvSpPr>
        <p:spPr>
          <a:xfrm>
            <a:off x="9660496" y="3888989"/>
            <a:ext cx="3277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err="1">
                <a:solidFill>
                  <a:schemeClr val="tx1"/>
                </a:solidFill>
              </a:rPr>
              <a:t>fft</a:t>
            </a:r>
            <a:endParaRPr lang="en-US" sz="1200" b="1" i="1">
              <a:solidFill>
                <a:schemeClr val="tx1"/>
              </a:solidFill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EFD17745-B243-4C95-92DB-F7859464DB2D}"/>
              </a:ext>
            </a:extLst>
          </p:cNvPr>
          <p:cNvSpPr/>
          <p:nvPr/>
        </p:nvSpPr>
        <p:spPr>
          <a:xfrm>
            <a:off x="8941356" y="4148754"/>
            <a:ext cx="766024" cy="2406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8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Interpolated Channel</a:t>
            </a:r>
            <a:endParaRPr lang="en-US" sz="800" b="1" kern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B8C9BFD3-2960-4114-839A-61B50411770D}"/>
              </a:ext>
            </a:extLst>
          </p:cNvPr>
          <p:cNvCxnSpPr>
            <a:cxnSpLocks/>
          </p:cNvCxnSpPr>
          <p:nvPr/>
        </p:nvCxnSpPr>
        <p:spPr bwMode="auto">
          <a:xfrm flipV="1">
            <a:off x="9707339" y="4175713"/>
            <a:ext cx="251512" cy="2658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88262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802-11-Submission-16-9.potx" id="{5CD6ABF7-B8BD-443A-9DC0-E5B38AC683DA}" vid="{19A33F2F-E7B4-4D20-A394-337028C2415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69F5F72143CB4BA774BD94135063F9" ma:contentTypeVersion="9" ma:contentTypeDescription="Create a new document." ma:contentTypeScope="" ma:versionID="3a6645306c297955d3b01d7238cdcf3d">
  <xsd:schema xmlns:xsd="http://www.w3.org/2001/XMLSchema" xmlns:xs="http://www.w3.org/2001/XMLSchema" xmlns:p="http://schemas.microsoft.com/office/2006/metadata/properties" xmlns:ns3="1f26692b-4adc-4615-b741-9f0a41c6dd59" xmlns:ns4="c8ffece7-7bdd-48c3-82fa-c3ddbdc20ee3" targetNamespace="http://schemas.microsoft.com/office/2006/metadata/properties" ma:root="true" ma:fieldsID="fe0a97c31db9e6a67b22a7eb4713b45a" ns3:_="" ns4:_="">
    <xsd:import namespace="1f26692b-4adc-4615-b741-9f0a41c6dd59"/>
    <xsd:import namespace="c8ffece7-7bdd-48c3-82fa-c3ddbdc20ee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26692b-4adc-4615-b741-9f0a41c6dd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fece7-7bdd-48c3-82fa-c3ddbdc20ee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C487AB-0C51-46F9-A7D3-18A2EE696B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D5D0FD-24A1-4CF1-9737-B53FF81DDEAC}">
  <ds:schemaRefs>
    <ds:schemaRef ds:uri="1f26692b-4adc-4615-b741-9f0a41c6dd59"/>
    <ds:schemaRef ds:uri="c8ffece7-7bdd-48c3-82fa-c3ddbdc20ee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1E08025-C2C8-445C-82C6-ADB62966C807}">
  <ds:schemaRefs>
    <ds:schemaRef ds:uri="1f26692b-4adc-4615-b741-9f0a41c6dd59"/>
    <ds:schemaRef ds:uri="c8ffece7-7bdd-48c3-82fa-c3ddbdc20ee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802-11-Submission-16-9</Template>
  <TotalTime>0</TotalTime>
  <Words>1340</Words>
  <Application>Microsoft Office PowerPoint</Application>
  <PresentationFormat>Widescreen</PresentationFormat>
  <Paragraphs>258</Paragraphs>
  <Slides>12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Document</vt:lpstr>
      <vt:lpstr>Q-D simulation &amp; Modeling framework for sensing</vt:lpstr>
      <vt:lpstr>Outline</vt:lpstr>
      <vt:lpstr>Abstract</vt:lpstr>
      <vt:lpstr>The NIST Q-D framework</vt:lpstr>
      <vt:lpstr>The NIST Q-D framework for sensing</vt:lpstr>
      <vt:lpstr>The NIST Q-D Channel realization software</vt:lpstr>
      <vt:lpstr>The NIST Q-D Channel realization software for sensing</vt:lpstr>
      <vt:lpstr>The NIST Q-D Channel realization software for sensing: Targets Ray Tracing</vt:lpstr>
      <vt:lpstr>The NIST Q-D Channel realization software for sensing: Sensing targets</vt:lpstr>
      <vt:lpstr>The NIST Q-D Channel realization software for sensing: Targets Model (TBD)</vt:lpstr>
      <vt:lpstr>Summary</vt:lpstr>
      <vt:lpstr>References</vt:lpstr>
    </vt:vector>
  </TitlesOfParts>
  <Company>Intel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Q-D simulation &amp; Modeling framework for sensing</dc:title>
  <dc:creator>Ropitault, Tanguy (IntlAssoc)</dc:creator>
  <cp:lastModifiedBy>Steve</cp:lastModifiedBy>
  <cp:revision>1</cp:revision>
  <cp:lastPrinted>1601-01-01T00:00:00Z</cp:lastPrinted>
  <dcterms:created xsi:type="dcterms:W3CDTF">2021-05-06T10:44:34Z</dcterms:created>
  <dcterms:modified xsi:type="dcterms:W3CDTF">2021-05-11T00:32:35Z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0x0101000A69F5F72143CB4BA774BD94135063F9</vt:lpwstr>
  </property>
</Properties>
</file>