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
  </p:notesMasterIdLst>
  <p:handoutMasterIdLst>
    <p:handoutMasterId r:id="rId21"/>
  </p:handoutMasterIdLst>
  <p:sldIdLst>
    <p:sldId id="256" r:id="rId5"/>
    <p:sldId id="257" r:id="rId6"/>
    <p:sldId id="265" r:id="rId7"/>
    <p:sldId id="368" r:id="rId8"/>
    <p:sldId id="268" r:id="rId9"/>
    <p:sldId id="280" r:id="rId10"/>
    <p:sldId id="266" r:id="rId11"/>
    <p:sldId id="370" r:id="rId12"/>
    <p:sldId id="261" r:id="rId13"/>
    <p:sldId id="371" r:id="rId14"/>
    <p:sldId id="372" r:id="rId15"/>
    <p:sldId id="373" r:id="rId16"/>
    <p:sldId id="374" r:id="rId17"/>
    <p:sldId id="369" r:id="rId18"/>
    <p:sldId id="365"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B2226A-5BA3-4322-9BAB-17CFE440EC20}" v="5" dt="2021-05-13T19:17:36.5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62" d="100"/>
          <a:sy n="62" d="100"/>
        </p:scale>
        <p:origin x="808" y="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47" d="100"/>
          <a:sy n="47" d="100"/>
        </p:scale>
        <p:origin x="2772" y="4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3FB2226A-5BA3-4322-9BAB-17CFE440EC20}"/>
    <pc:docChg chg="undo redo custSel modSld modMainMaster">
      <pc:chgData name="Yaghoobi, Hassan" userId="3e33afe7-62c8-4ade-8476-f73fe399f31e" providerId="ADAL" clId="{3FB2226A-5BA3-4322-9BAB-17CFE440EC20}" dt="2021-05-13T19:20:00.142" v="31" actId="108"/>
      <pc:docMkLst>
        <pc:docMk/>
      </pc:docMkLst>
      <pc:sldChg chg="addSp delSp modSp mod">
        <pc:chgData name="Yaghoobi, Hassan" userId="3e33afe7-62c8-4ade-8476-f73fe399f31e" providerId="ADAL" clId="{3FB2226A-5BA3-4322-9BAB-17CFE440EC20}" dt="2021-05-13T19:20:00.142" v="31" actId="108"/>
        <pc:sldMkLst>
          <pc:docMk/>
          <pc:sldMk cId="2814735889" sldId="371"/>
        </pc:sldMkLst>
        <pc:spChg chg="mod">
          <ac:chgData name="Yaghoobi, Hassan" userId="3e33afe7-62c8-4ade-8476-f73fe399f31e" providerId="ADAL" clId="{3FB2226A-5BA3-4322-9BAB-17CFE440EC20}" dt="2021-05-13T19:20:00.142" v="31" actId="108"/>
          <ac:spMkLst>
            <pc:docMk/>
            <pc:sldMk cId="2814735889" sldId="371"/>
            <ac:spMk id="6147" creationId="{00000000-0000-0000-0000-000000000000}"/>
          </ac:spMkLst>
        </pc:spChg>
        <pc:graphicFrameChg chg="add del mod modGraphic">
          <ac:chgData name="Yaghoobi, Hassan" userId="3e33afe7-62c8-4ade-8476-f73fe399f31e" providerId="ADAL" clId="{3FB2226A-5BA3-4322-9BAB-17CFE440EC20}" dt="2021-05-13T19:18:07.095" v="28" actId="21"/>
          <ac:graphicFrameMkLst>
            <pc:docMk/>
            <pc:sldMk cId="2814735889" sldId="371"/>
            <ac:graphicFrameMk id="2" creationId="{089B46E8-448E-4E99-90B3-84AA35325F4E}"/>
          </ac:graphicFrameMkLst>
        </pc:graphicFrameChg>
      </pc:sldChg>
      <pc:sldMasterChg chg="modSp mod">
        <pc:chgData name="Yaghoobi, Hassan" userId="3e33afe7-62c8-4ade-8476-f73fe399f31e" providerId="ADAL" clId="{3FB2226A-5BA3-4322-9BAB-17CFE440EC20}" dt="2021-05-13T19:15:25.767" v="0" actId="20577"/>
        <pc:sldMasterMkLst>
          <pc:docMk/>
          <pc:sldMasterMk cId="0" sldId="2147483648"/>
        </pc:sldMasterMkLst>
        <pc:spChg chg="mod">
          <ac:chgData name="Yaghoobi, Hassan" userId="3e33afe7-62c8-4ade-8476-f73fe399f31e" providerId="ADAL" clId="{3FB2226A-5BA3-4322-9BAB-17CFE440EC20}" dt="2021-05-13T19:15:25.767" v="0"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9</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15</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2021</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2021</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2021</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0713</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itu.int/md/meetingdoc.asp?lang=en&amp;parent=R19-WP5A-C-0246" TargetMode="External"/><Relationship Id="rId2" Type="http://schemas.openxmlformats.org/officeDocument/2006/relationships/hyperlink" Target="https://www.itu.int/md/meetingdoc.asp?lang=en&amp;parent=R19-WP5A-C-0245" TargetMode="External"/><Relationship Id="rId1" Type="http://schemas.openxmlformats.org/officeDocument/2006/relationships/slideLayout" Target="../slideLayouts/slideLayout2.xml"/><Relationship Id="rId5" Type="http://schemas.openxmlformats.org/officeDocument/2006/relationships/hyperlink" Target="https://www.itu.int/md/meetingdoc.asp?lang=en&amp;parent=R19-WP5A-C-0305" TargetMode="External"/><Relationship Id="rId4" Type="http://schemas.openxmlformats.org/officeDocument/2006/relationships/hyperlink" Target="https://www.itu.int/md/R19-WP5A-C-0306/en"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tu.int/md/meetingdoc.asp?lang=en&amp;parent=R19-WP5A-210428-TD-0134" TargetMode="External"/><Relationship Id="rId7" Type="http://schemas.openxmlformats.org/officeDocument/2006/relationships/hyperlink" Target="https://www.itu.int/md/meetingdoc.asp?lang=en&amp;parent=R19-WP5A-210428-TD-0135" TargetMode="External"/><Relationship Id="rId2" Type="http://schemas.openxmlformats.org/officeDocument/2006/relationships/hyperlink" Target="https://www.itu.int/md/meetingdoc.asp?lang=en&amp;parent=R19-WP5A-210428-TD-0131" TargetMode="External"/><Relationship Id="rId1" Type="http://schemas.openxmlformats.org/officeDocument/2006/relationships/slideLayout" Target="../slideLayouts/slideLayout2.xml"/><Relationship Id="rId6" Type="http://schemas.openxmlformats.org/officeDocument/2006/relationships/hyperlink" Target="https://www.itu.int/md/meetingdoc.asp?lang=en&amp;parent=R19-WP5A-210428-TD-0132" TargetMode="External"/><Relationship Id="rId5" Type="http://schemas.openxmlformats.org/officeDocument/2006/relationships/hyperlink" Target="https://www.itu.int/md/meetingdoc.asp?lang=en&amp;parent=R19-WP5A-210428-TD-0136" TargetMode="External"/><Relationship Id="rId4" Type="http://schemas.openxmlformats.org/officeDocument/2006/relationships/hyperlink" Target="https://www.itu.int/md/meetingdoc.asp?lang=en&amp;parent=R19-WP5A-210428-TD-013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5" Type="http://schemas.openxmlformats.org/officeDocument/2006/relationships/hyperlink" Target="https://www.itu.int/md/meetingdoc.asp?lang=en&amp;parent=R19-WP5A-C-0044" TargetMode="External"/><Relationship Id="rId10" Type="http://schemas.openxmlformats.org/officeDocument/2006/relationships/hyperlink" Target="https://www.itu.int/md/meetingdoc.asp?lang=en&amp;parent=R19-WP5A-C-0246" TargetMode="External"/><Relationship Id="rId4" Type="http://schemas.openxmlformats.org/officeDocument/2006/relationships/hyperlink" Target="https://www.itu.int/dms_pubrec/itu-r/rec/m/R-REC-M.1801-2-201302-I!!PDF-E.pdf" TargetMode="External"/><Relationship Id="rId9" Type="http://schemas.openxmlformats.org/officeDocument/2006/relationships/hyperlink" Target="https://www.itu.int/md/meetingdoc.asp?lang=en&amp;parent=R19-WP5A-C-0245"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1/11-21-0204-00-0itu-itu-ahg-minutes-for-march-2021-plenary.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2021-05-13</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May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392433305"/>
              </p:ext>
            </p:extLst>
          </p:nvPr>
        </p:nvGraphicFramePr>
        <p:xfrm>
          <a:off x="457200" y="2505075"/>
          <a:ext cx="11101388" cy="3825875"/>
        </p:xfrm>
        <a:graphic>
          <a:graphicData uri="http://schemas.openxmlformats.org/presentationml/2006/ole">
            <mc:AlternateContent xmlns:mc="http://schemas.openxmlformats.org/markup-compatibility/2006">
              <mc:Choice xmlns:v="urn:schemas-microsoft-com:vml" Requires="v">
                <p:oleObj spid="_x0000_s1026" name="Document" r:id="rId4" imgW="8245941" imgH="2853485" progId="Word.Document.8">
                  <p:embed/>
                </p:oleObj>
              </mc:Choice>
              <mc:Fallback>
                <p:oleObj name="Document" r:id="rId4" imgW="8245941" imgH="2853485" progId="Word.Document.8">
                  <p:embed/>
                  <p:pic>
                    <p:nvPicPr>
                      <p:cNvPr id="9" name="Object 3"/>
                      <p:cNvPicPr>
                        <a:picLocks noChangeAspect="1" noChangeArrowheads="1"/>
                      </p:cNvPicPr>
                      <p:nvPr/>
                    </p:nvPicPr>
                    <p:blipFill>
                      <a:blip r:embed="rId5"/>
                      <a:srcRect/>
                      <a:stretch>
                        <a:fillRect/>
                      </a:stretch>
                    </p:blipFill>
                    <p:spPr bwMode="auto">
                      <a:xfrm>
                        <a:off x="457200" y="2505075"/>
                        <a:ext cx="11101388" cy="3825875"/>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r>
              <a:rPr lang="en-US" altLang="en-US" dirty="0"/>
              <a:t>Updates from ITU-R WP 5A</a:t>
            </a:r>
          </a:p>
        </p:txBody>
      </p:sp>
      <p:sp>
        <p:nvSpPr>
          <p:cNvPr id="6147" name="Content Placeholder 2"/>
          <p:cNvSpPr>
            <a:spLocks noGrp="1"/>
          </p:cNvSpPr>
          <p:nvPr>
            <p:ph idx="1"/>
          </p:nvPr>
        </p:nvSpPr>
        <p:spPr>
          <a:xfrm>
            <a:off x="1409700" y="1219200"/>
            <a:ext cx="9372599" cy="4875213"/>
          </a:xfrm>
        </p:spPr>
        <p:txBody>
          <a:bodyPr/>
          <a:lstStyle/>
          <a:p>
            <a:pPr marL="342900" lvl="2" indent="-342900">
              <a:spcBef>
                <a:spcPts val="300"/>
              </a:spcBef>
              <a:spcAft>
                <a:spcPts val="0"/>
              </a:spcAft>
              <a:buFont typeface="Arial" panose="020B0604020202020204" pitchFamily="34" charset="0"/>
              <a:buChar char="•"/>
              <a:defRPr/>
            </a:pPr>
            <a:r>
              <a:rPr lang="en-US" dirty="0">
                <a:solidFill>
                  <a:schemeClr val="tx1"/>
                </a:solidFill>
              </a:rPr>
              <a:t>The IEEE 802.11 contributions submitted to WP 5A and on agenda for the WP 5A meeting on 2021-04-28 to 2021-05-11</a:t>
            </a:r>
          </a:p>
          <a:p>
            <a:pPr marL="685800" lvl="3" indent="-342900">
              <a:spcBef>
                <a:spcPts val="300"/>
              </a:spcBef>
              <a:spcAft>
                <a:spcPts val="0"/>
              </a:spcAft>
              <a:buFont typeface="Arial" panose="020B0604020202020204" pitchFamily="34" charset="0"/>
              <a:buChar char="•"/>
              <a:defRPr/>
            </a:pPr>
            <a:r>
              <a:rPr lang="en-US" sz="1400" dirty="0">
                <a:solidFill>
                  <a:schemeClr val="tx1"/>
                </a:solidFill>
              </a:rPr>
              <a:t>[</a:t>
            </a:r>
            <a:r>
              <a:rPr lang="en-US" sz="1400" dirty="0">
                <a:solidFill>
                  <a:schemeClr val="tx1"/>
                </a:solidFill>
                <a:hlinkClick r:id="rId2"/>
              </a:rPr>
              <a:t> 245 </a:t>
            </a:r>
            <a:r>
              <a:rPr lang="en-US" sz="1400" dirty="0">
                <a:solidFill>
                  <a:schemeClr val="tx1"/>
                </a:solidFill>
              </a:rPr>
              <a:t>]  Proposed modification to Recommendation ITU-R M.1450-5 - Characteristics of broadband radio local area networks</a:t>
            </a:r>
          </a:p>
          <a:p>
            <a:pPr marL="685800" lvl="3" indent="-342900">
              <a:spcBef>
                <a:spcPts val="300"/>
              </a:spcBef>
              <a:spcAft>
                <a:spcPts val="0"/>
              </a:spcAft>
              <a:buFont typeface="Arial" panose="020B0604020202020204" pitchFamily="34" charset="0"/>
              <a:buChar char="•"/>
              <a:defRPr/>
            </a:pPr>
            <a:r>
              <a:rPr lang="en-US" sz="1400" dirty="0">
                <a:solidFill>
                  <a:schemeClr val="tx1"/>
                </a:solidFill>
              </a:rPr>
              <a:t>[ </a:t>
            </a:r>
            <a:r>
              <a:rPr lang="en-US" sz="1400" dirty="0">
                <a:solidFill>
                  <a:schemeClr val="tx1"/>
                </a:solidFill>
                <a:hlinkClick r:id="rId3"/>
              </a:rPr>
              <a:t>246 </a:t>
            </a:r>
            <a:r>
              <a:rPr lang="en-US" sz="1400" dirty="0">
                <a:solidFill>
                  <a:schemeClr val="tx1"/>
                </a:solidFill>
              </a:rPr>
              <a:t>]  Proposed modification to Recommendation ITU-R M.1801-2 - Radio interface standards for broadband wireless access systems, including mobile and nomadic applications, in the mobile service operating below 6 GHz </a:t>
            </a:r>
          </a:p>
          <a:p>
            <a:pPr marL="228600" lvl="2" indent="-342900">
              <a:spcBef>
                <a:spcPts val="300"/>
              </a:spcBef>
              <a:spcAft>
                <a:spcPts val="0"/>
              </a:spcAft>
              <a:buFont typeface="Arial" panose="020B0604020202020204" pitchFamily="34" charset="0"/>
              <a:buChar char="•"/>
              <a:defRPr/>
            </a:pPr>
            <a:r>
              <a:rPr lang="en-US" dirty="0">
                <a:solidFill>
                  <a:schemeClr val="tx1"/>
                </a:solidFill>
              </a:rPr>
              <a:t>Despite the support from multiple administration US/UK/Canada/Brazil, the IEEE contributions were not accepted as baseline as is due to objection from China and Russia</a:t>
            </a:r>
            <a:endParaRPr lang="en-GB" dirty="0">
              <a:solidFill>
                <a:schemeClr val="tx1"/>
              </a:solidFill>
            </a:endParaRPr>
          </a:p>
          <a:p>
            <a:pPr marL="685800" lvl="3" indent="-342900">
              <a:spcBef>
                <a:spcPts val="300"/>
              </a:spcBef>
              <a:spcAft>
                <a:spcPts val="0"/>
              </a:spcAft>
              <a:buFont typeface="Arial" panose="020B0604020202020204" pitchFamily="34" charset="0"/>
              <a:buChar char="•"/>
              <a:defRPr/>
            </a:pPr>
            <a:r>
              <a:rPr lang="en-US" dirty="0">
                <a:solidFill>
                  <a:schemeClr val="tx1"/>
                </a:solidFill>
              </a:rPr>
              <a:t>[ </a:t>
            </a:r>
            <a:r>
              <a:rPr lang="en-CA" u="sng" dirty="0">
                <a:hlinkClick r:id="rId4"/>
              </a:rPr>
              <a:t>306</a:t>
            </a:r>
            <a:r>
              <a:rPr lang="en-CA" u="sng" dirty="0"/>
              <a:t> ] </a:t>
            </a:r>
            <a:r>
              <a:rPr lang="en-US" u="sng" dirty="0"/>
              <a:t>Proposal on the workplan for the revision of Recommendation ITU-R M.1801: China (People's Republic of) </a:t>
            </a:r>
            <a:r>
              <a:rPr lang="en-GB" u="sng" dirty="0"/>
              <a:t>China)</a:t>
            </a:r>
          </a:p>
          <a:p>
            <a:pPr marL="685800" lvl="3" indent="-342900">
              <a:spcBef>
                <a:spcPts val="300"/>
              </a:spcBef>
              <a:spcAft>
                <a:spcPts val="0"/>
              </a:spcAft>
              <a:buFont typeface="Arial" panose="020B0604020202020204" pitchFamily="34" charset="0"/>
              <a:buChar char="•"/>
              <a:defRPr/>
            </a:pPr>
            <a:r>
              <a:rPr lang="en-US" sz="1400" dirty="0">
                <a:hlinkClick r:id="rId5"/>
              </a:rPr>
              <a:t>[ 305 ]</a:t>
            </a:r>
            <a:r>
              <a:rPr lang="en-US" sz="1400" b="0" dirty="0"/>
              <a:t> </a:t>
            </a:r>
            <a:r>
              <a:rPr lang="en-US" u="sng" dirty="0"/>
              <a:t>Proposal on the workplan for the revision of Recommendation ITU-R M.1450: China (People's Republic of) </a:t>
            </a:r>
            <a:r>
              <a:rPr lang="en-GB" u="sng" dirty="0"/>
              <a:t>China)</a:t>
            </a:r>
          </a:p>
          <a:p>
            <a:pPr marL="685800" lvl="3" indent="-342900">
              <a:spcBef>
                <a:spcPts val="300"/>
              </a:spcBef>
              <a:spcAft>
                <a:spcPts val="0"/>
              </a:spcAft>
              <a:buFont typeface="Arial" panose="020B0604020202020204" pitchFamily="34" charset="0"/>
              <a:buChar char="•"/>
              <a:defRPr/>
            </a:pPr>
            <a:r>
              <a:rPr lang="en-GB" dirty="0"/>
              <a:t>Recommendation ITU-R M.1801 should </a:t>
            </a:r>
            <a:r>
              <a:rPr lang="en-GB" dirty="0">
                <a:highlight>
                  <a:srgbClr val="FFFF00"/>
                </a:highlight>
              </a:rPr>
              <a:t>only include the frequency bands </a:t>
            </a:r>
            <a:r>
              <a:rPr lang="en-GB" dirty="0"/>
              <a:t>which has been studied in ITU-R with clear understanding on the </a:t>
            </a:r>
            <a:r>
              <a:rPr lang="en-GB" dirty="0">
                <a:highlight>
                  <a:srgbClr val="FFFF00"/>
                </a:highlight>
              </a:rPr>
              <a:t>sharing and/or compatibility conditions</a:t>
            </a:r>
            <a:r>
              <a:rPr lang="en-GB" dirty="0"/>
              <a:t>, </a:t>
            </a:r>
          </a:p>
          <a:p>
            <a:pPr marL="685800" lvl="3" indent="-342900">
              <a:spcBef>
                <a:spcPts val="300"/>
              </a:spcBef>
              <a:spcAft>
                <a:spcPts val="0"/>
              </a:spcAft>
              <a:buFont typeface="Arial" panose="020B0604020202020204" pitchFamily="34" charset="0"/>
              <a:buChar char="•"/>
              <a:defRPr/>
            </a:pPr>
            <a:r>
              <a:rPr lang="en-GB" dirty="0"/>
              <a:t>To </a:t>
            </a:r>
            <a:r>
              <a:rPr lang="en-GB" dirty="0">
                <a:highlight>
                  <a:srgbClr val="FFFF00"/>
                </a:highlight>
              </a:rPr>
              <a:t>adopt the work plan </a:t>
            </a:r>
            <a:r>
              <a:rPr lang="en-GB" dirty="0"/>
              <a:t>in Annex 1 for the possible revision of Recommendation ITU-R M.1801, and </a:t>
            </a:r>
          </a:p>
          <a:p>
            <a:pPr marL="685800" lvl="3" indent="-342900">
              <a:spcBef>
                <a:spcPts val="300"/>
              </a:spcBef>
              <a:spcAft>
                <a:spcPts val="0"/>
              </a:spcAft>
              <a:buFont typeface="Arial" panose="020B0604020202020204" pitchFamily="34" charset="0"/>
              <a:buChar char="•"/>
              <a:defRPr/>
            </a:pPr>
            <a:r>
              <a:rPr lang="en-GB" dirty="0"/>
              <a:t>Send liaison in Annex 2 to external standard organizations </a:t>
            </a:r>
            <a:r>
              <a:rPr lang="en-GB" sz="1400" dirty="0"/>
              <a:t>to collect the relevant update and its associated use conditions in a sharing environment.</a:t>
            </a:r>
            <a:endParaRPr lang="en-US" sz="1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May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a:t>Minyoung Park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10</a:t>
            </a:fld>
            <a:endParaRPr lang="en-US" altLang="en-US" sz="1200" b="0"/>
          </a:p>
        </p:txBody>
      </p:sp>
    </p:spTree>
    <p:extLst>
      <p:ext uri="{BB962C8B-B14F-4D97-AF65-F5344CB8AC3E}">
        <p14:creationId xmlns:p14="http://schemas.microsoft.com/office/powerpoint/2010/main" val="2814735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r>
              <a:rPr lang="en-US" altLang="en-US" dirty="0"/>
              <a:t>Updates from ITU-R WP 5A</a:t>
            </a:r>
          </a:p>
        </p:txBody>
      </p:sp>
      <p:sp>
        <p:nvSpPr>
          <p:cNvPr id="6147" name="Content Placeholder 2"/>
          <p:cNvSpPr>
            <a:spLocks noGrp="1"/>
          </p:cNvSpPr>
          <p:nvPr>
            <p:ph idx="1"/>
          </p:nvPr>
        </p:nvSpPr>
        <p:spPr>
          <a:xfrm>
            <a:off x="1409700" y="1219200"/>
            <a:ext cx="9372599" cy="4875213"/>
          </a:xfrm>
        </p:spPr>
        <p:txBody>
          <a:bodyPr/>
          <a:lstStyle/>
          <a:p>
            <a:pPr marL="228600" lvl="2" indent="-342900">
              <a:spcBef>
                <a:spcPts val="300"/>
              </a:spcBef>
              <a:spcAft>
                <a:spcPts val="0"/>
              </a:spcAft>
              <a:buFont typeface="Arial" panose="020B0604020202020204" pitchFamily="34" charset="0"/>
              <a:buChar char="•"/>
              <a:defRPr/>
            </a:pPr>
            <a:r>
              <a:rPr lang="en-US" sz="2400" dirty="0">
                <a:solidFill>
                  <a:schemeClr val="tx1"/>
                </a:solidFill>
              </a:rPr>
              <a:t>Two email discussion groups formed on M.1801 and M.1450 chaired by WP 5A Chair</a:t>
            </a:r>
          </a:p>
          <a:p>
            <a:pPr marL="228600" lvl="2" indent="-342900">
              <a:spcBef>
                <a:spcPts val="300"/>
              </a:spcBef>
              <a:spcAft>
                <a:spcPts val="0"/>
              </a:spcAft>
              <a:buFont typeface="Arial" panose="020B0604020202020204" pitchFamily="34" charset="0"/>
              <a:buChar char="•"/>
              <a:defRPr/>
            </a:pPr>
            <a:r>
              <a:rPr lang="en-US" sz="2400" dirty="0">
                <a:solidFill>
                  <a:schemeClr val="tx1"/>
                </a:solidFill>
              </a:rPr>
              <a:t>A package of working drafts for revisions to M.1450 and M.1801, drafts work plans and two LS statements to BWA &amp; RLAN External Organizations were generated  </a:t>
            </a:r>
            <a:endParaRPr lang="en-US" sz="2000" b="0" dirty="0"/>
          </a:p>
          <a:p>
            <a:pPr lvl="1" fontAlgn="t">
              <a:buFont typeface="Arial" panose="020B0604020202020204" pitchFamily="34" charset="0"/>
              <a:buChar char="•"/>
            </a:pPr>
            <a:r>
              <a:rPr lang="en-US" sz="1800" dirty="0">
                <a:hlinkClick r:id="rId2"/>
              </a:rPr>
              <a:t>[ 131 ]</a:t>
            </a:r>
            <a:r>
              <a:rPr lang="en-US" sz="1800" b="0" dirty="0"/>
              <a:t> (Rev.1): </a:t>
            </a:r>
            <a:r>
              <a:rPr lang="en-US" sz="1800" dirty="0"/>
              <a:t>ITU-R  </a:t>
            </a:r>
            <a:r>
              <a:rPr lang="en-US" sz="1800" b="0" dirty="0"/>
              <a:t>M.1450-5 Working document</a:t>
            </a:r>
            <a:r>
              <a:rPr lang="en-US" sz="1800" dirty="0"/>
              <a:t> towards a preliminary draft revision</a:t>
            </a:r>
            <a:endParaRPr lang="en-US" sz="1800" b="0" dirty="0"/>
          </a:p>
          <a:p>
            <a:pPr lvl="1" fontAlgn="t">
              <a:buFont typeface="Arial" panose="020B0604020202020204" pitchFamily="34" charset="0"/>
              <a:buChar char="•"/>
            </a:pPr>
            <a:r>
              <a:rPr lang="en-US" sz="1800" dirty="0">
                <a:hlinkClick r:id="rId3"/>
              </a:rPr>
              <a:t>[ 134 ]</a:t>
            </a:r>
            <a:r>
              <a:rPr lang="en-US" sz="1800" b="0" dirty="0"/>
              <a:t> (Rev.1):  </a:t>
            </a:r>
            <a:r>
              <a:rPr lang="en-US" sz="1800" dirty="0"/>
              <a:t>ITU-R M.1801-2 </a:t>
            </a:r>
            <a:r>
              <a:rPr lang="en-US" sz="1800" b="0" dirty="0"/>
              <a:t>Working document </a:t>
            </a:r>
            <a:r>
              <a:rPr lang="en-US" sz="1800" dirty="0"/>
              <a:t>towards a preliminary draft revision</a:t>
            </a:r>
            <a:endParaRPr lang="en-US" sz="1800" b="0" dirty="0"/>
          </a:p>
          <a:p>
            <a:pPr lvl="1" fontAlgn="t">
              <a:buFont typeface="Arial" panose="020B0604020202020204" pitchFamily="34" charset="0"/>
              <a:buChar char="•"/>
            </a:pPr>
            <a:r>
              <a:rPr lang="en-US" sz="1800" b="1" dirty="0">
                <a:hlinkClick r:id="rId4"/>
              </a:rPr>
              <a:t>[ 133 ]</a:t>
            </a:r>
            <a:r>
              <a:rPr lang="en-US" sz="1800" dirty="0"/>
              <a:t> (Rev.1):  ITU-R M.1450-5 Proposed draft work plan for revision of Recommendation </a:t>
            </a:r>
          </a:p>
          <a:p>
            <a:pPr lvl="1" fontAlgn="t">
              <a:buFont typeface="Arial" panose="020B0604020202020204" pitchFamily="34" charset="0"/>
              <a:buChar char="•"/>
            </a:pPr>
            <a:r>
              <a:rPr lang="en-US" sz="1800" b="1" dirty="0">
                <a:hlinkClick r:id="rId5"/>
              </a:rPr>
              <a:t>[ 136 ]</a:t>
            </a:r>
            <a:r>
              <a:rPr lang="en-US" sz="1800" dirty="0"/>
              <a:t> (Rev.1):  ITU-R M.1801-2 Proposed draft work plan for revision of Recommendation</a:t>
            </a:r>
          </a:p>
          <a:p>
            <a:pPr lvl="1" fontAlgn="t">
              <a:buFont typeface="Arial" panose="020B0604020202020204" pitchFamily="34" charset="0"/>
              <a:buChar char="•"/>
            </a:pPr>
            <a:r>
              <a:rPr lang="en-US" sz="1800" b="1" dirty="0">
                <a:hlinkClick r:id="rId6"/>
              </a:rPr>
              <a:t>[ 132 ]</a:t>
            </a:r>
            <a:r>
              <a:rPr lang="en-US" sz="1800" dirty="0"/>
              <a:t> (Rev.1): ITU-R M.1450-5: Draft liaison statement to BWA &amp; RLAN Organizations </a:t>
            </a:r>
          </a:p>
          <a:p>
            <a:pPr lvl="1" fontAlgn="t">
              <a:buFont typeface="Arial" panose="020B0604020202020204" pitchFamily="34" charset="0"/>
              <a:buChar char="•"/>
            </a:pPr>
            <a:r>
              <a:rPr lang="en-US" sz="1800" b="1" dirty="0">
                <a:hlinkClick r:id="rId7"/>
              </a:rPr>
              <a:t>[ 135 ]</a:t>
            </a:r>
            <a:r>
              <a:rPr lang="en-US" sz="1800" dirty="0"/>
              <a:t> (Rev.1): ITU-R M.1801-2: Draft liaison statement to BWA &amp; RLAN Organizations      </a:t>
            </a:r>
            <a:endParaRPr lang="en-US" sz="1800" dirty="0">
              <a:solidFill>
                <a:schemeClr val="tx1"/>
              </a:solidFill>
            </a:endParaRPr>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May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a:t>Minyoung Park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11</a:t>
            </a:fld>
            <a:endParaRPr lang="en-US" altLang="en-US" sz="1200" b="0"/>
          </a:p>
        </p:txBody>
      </p:sp>
    </p:spTree>
    <p:extLst>
      <p:ext uri="{BB962C8B-B14F-4D97-AF65-F5344CB8AC3E}">
        <p14:creationId xmlns:p14="http://schemas.microsoft.com/office/powerpoint/2010/main" val="991118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r>
              <a:rPr lang="en-US" altLang="en-US" dirty="0"/>
              <a:t>Updates from ITU-R WP 5A</a:t>
            </a:r>
          </a:p>
        </p:txBody>
      </p:sp>
      <p:sp>
        <p:nvSpPr>
          <p:cNvPr id="6147" name="Content Placeholder 2"/>
          <p:cNvSpPr>
            <a:spLocks noGrp="1"/>
          </p:cNvSpPr>
          <p:nvPr>
            <p:ph idx="1"/>
          </p:nvPr>
        </p:nvSpPr>
        <p:spPr>
          <a:xfrm>
            <a:off x="533400" y="1143000"/>
            <a:ext cx="11125200" cy="4875213"/>
          </a:xfrm>
        </p:spPr>
        <p:txBody>
          <a:bodyPr/>
          <a:lstStyle/>
          <a:p>
            <a:pPr marL="228600" lvl="2" indent="-342900">
              <a:spcBef>
                <a:spcPts val="300"/>
              </a:spcBef>
              <a:spcAft>
                <a:spcPts val="0"/>
              </a:spcAft>
              <a:buFont typeface="Arial" panose="020B0604020202020204" pitchFamily="34" charset="0"/>
              <a:buChar char="•"/>
              <a:defRPr/>
            </a:pPr>
            <a:r>
              <a:rPr lang="en-US" dirty="0">
                <a:solidFill>
                  <a:schemeClr val="tx1"/>
                </a:solidFill>
              </a:rPr>
              <a:t>Observations M.1450-5 (pending Chairman Report)</a:t>
            </a:r>
          </a:p>
          <a:p>
            <a:pPr marL="685800" lvl="3" indent="-342900">
              <a:spcBef>
                <a:spcPts val="300"/>
              </a:spcBef>
              <a:spcAft>
                <a:spcPts val="0"/>
              </a:spcAft>
              <a:buFont typeface="Arial" panose="020B0604020202020204" pitchFamily="34" charset="0"/>
              <a:buChar char="•"/>
              <a:defRPr/>
            </a:pPr>
            <a:r>
              <a:rPr lang="en-US" sz="1800" i="1" dirty="0">
                <a:solidFill>
                  <a:schemeClr val="tx1"/>
                </a:solidFill>
              </a:rPr>
              <a:t>[Editor’s note: Due to time constraints this document was </a:t>
            </a:r>
            <a:r>
              <a:rPr lang="en-US" sz="1800" i="1" dirty="0">
                <a:solidFill>
                  <a:schemeClr val="tx1"/>
                </a:solidFill>
                <a:highlight>
                  <a:srgbClr val="FFFF00"/>
                </a:highlight>
              </a:rPr>
              <a:t>not fully considered and discussed and this was not agreed by WP5A</a:t>
            </a:r>
            <a:r>
              <a:rPr lang="en-US" sz="1800" i="1" dirty="0">
                <a:solidFill>
                  <a:schemeClr val="tx1"/>
                </a:solidFill>
              </a:rPr>
              <a:t>. Contributions are invited to progress the work on this subject.]</a:t>
            </a:r>
          </a:p>
          <a:p>
            <a:pPr marL="685800" lvl="3" indent="-342900">
              <a:spcBef>
                <a:spcPts val="300"/>
              </a:spcBef>
              <a:spcAft>
                <a:spcPts val="0"/>
              </a:spcAft>
              <a:buFont typeface="Arial" panose="020B0604020202020204" pitchFamily="34" charset="0"/>
              <a:buChar char="•"/>
              <a:defRPr/>
            </a:pPr>
            <a:r>
              <a:rPr lang="en-US" sz="1800" i="1" dirty="0">
                <a:solidFill>
                  <a:schemeClr val="tx1"/>
                </a:solidFill>
              </a:rPr>
              <a:t>recommends</a:t>
            </a:r>
          </a:p>
          <a:p>
            <a:pPr marL="1143000" lvl="4" indent="-342900">
              <a:spcBef>
                <a:spcPts val="300"/>
              </a:spcBef>
              <a:spcAft>
                <a:spcPts val="0"/>
              </a:spcAft>
              <a:buFont typeface="Arial" panose="020B0604020202020204" pitchFamily="34" charset="0"/>
              <a:buChar char="•"/>
              <a:defRPr/>
            </a:pPr>
            <a:r>
              <a:rPr lang="en-US" sz="1800" i="1" dirty="0">
                <a:solidFill>
                  <a:schemeClr val="tx1"/>
                </a:solidFill>
              </a:rPr>
              <a:t>[1	  that the broadband RLAN standards in Table 2 should be used by administrations wishing to implement broadband RLANs (see also Notes 1, 2 and 3). The frequency bands shown in Table 2 are only there for reference and shows the bands that the broadband RLAN standards are capable of operating within. Administrations who wish to implement the RLAN shall utilize the frequency bands identified for RLAN in the ITU Radio Regulations according to Resolution 229. Implementing broadband RLAN standards in any frequency bands not considered in Radio Regulations or studied by ITU-R are not allowed and should be treated under Article 4.4 of RR.</a:t>
            </a:r>
          </a:p>
          <a:p>
            <a:pPr marL="1143000" lvl="4" indent="-342900">
              <a:spcBef>
                <a:spcPts val="300"/>
              </a:spcBef>
              <a:spcAft>
                <a:spcPts val="0"/>
              </a:spcAft>
              <a:buFont typeface="Arial" panose="020B0604020202020204" pitchFamily="34" charset="0"/>
              <a:buChar char="•"/>
              <a:defRPr/>
            </a:pPr>
            <a:r>
              <a:rPr lang="en-US" sz="1800" i="1" dirty="0">
                <a:solidFill>
                  <a:schemeClr val="tx1"/>
                </a:solidFill>
              </a:rPr>
              <a:t>1bis that Table 3 should be used to see the details on the bands that have been made available for RLAN use by Administrations.]</a:t>
            </a:r>
          </a:p>
          <a:p>
            <a:pPr marL="685800" lvl="3" indent="-342900">
              <a:spcBef>
                <a:spcPts val="300"/>
              </a:spcBef>
              <a:spcAft>
                <a:spcPts val="0"/>
              </a:spcAft>
              <a:buFont typeface="Arial" panose="020B0604020202020204" pitchFamily="34" charset="0"/>
              <a:buChar char="•"/>
              <a:defRPr/>
            </a:pPr>
            <a:r>
              <a:rPr lang="en-US" sz="1800" dirty="0">
                <a:solidFill>
                  <a:schemeClr val="tx1"/>
                </a:solidFill>
              </a:rPr>
              <a:t>IEEE 802.11ax 6GHz frequency range excluded from draft working document</a:t>
            </a:r>
          </a:p>
          <a:p>
            <a:pPr marL="685800" lvl="3" indent="-342900">
              <a:spcBef>
                <a:spcPts val="300"/>
              </a:spcBef>
              <a:spcAft>
                <a:spcPts val="0"/>
              </a:spcAft>
              <a:buFont typeface="Arial" panose="020B0604020202020204" pitchFamily="34" charset="0"/>
              <a:buChar char="•"/>
              <a:defRPr/>
            </a:pPr>
            <a:r>
              <a:rPr lang="en-US" sz="1800" dirty="0"/>
              <a:t>Administration inputs to “</a:t>
            </a:r>
            <a:r>
              <a:rPr lang="en-GB" sz="1800" dirty="0"/>
              <a:t>TABLE 3</a:t>
            </a:r>
            <a:r>
              <a:rPr lang="en-US" sz="1800" dirty="0"/>
              <a:t>: </a:t>
            </a:r>
            <a:r>
              <a:rPr lang="en-GB" sz="1800" dirty="0"/>
              <a:t>General technical requirements applicable in certain administrations and/or regions” on </a:t>
            </a:r>
            <a:r>
              <a:rPr lang="en-US" sz="1800" dirty="0"/>
              <a:t>Japan (5GHz) &amp; CEPT (6GHz) included</a:t>
            </a:r>
          </a:p>
          <a:p>
            <a:pPr marL="685800" lvl="3" indent="-342900">
              <a:spcBef>
                <a:spcPts val="300"/>
              </a:spcBef>
              <a:spcAft>
                <a:spcPts val="0"/>
              </a:spcAft>
              <a:buFont typeface="Arial" panose="020B0604020202020204" pitchFamily="34" charset="0"/>
              <a:buChar char="•"/>
              <a:defRPr/>
            </a:pPr>
            <a:r>
              <a:rPr lang="en-US" sz="1800" dirty="0"/>
              <a:t>Characteristics for ATIS RLAN (3GPP.37.213V1640) </a:t>
            </a:r>
            <a:r>
              <a:rPr lang="de-DE" sz="1800" dirty="0"/>
              <a:t>5 150 – 5 925 MHz was added to M.1450 working doc</a:t>
            </a:r>
          </a:p>
          <a:p>
            <a:pPr marL="685800" lvl="3" indent="-342900">
              <a:spcBef>
                <a:spcPts val="300"/>
              </a:spcBef>
              <a:spcAft>
                <a:spcPts val="0"/>
              </a:spcAft>
              <a:buFont typeface="Arial" panose="020B0604020202020204" pitchFamily="34" charset="0"/>
              <a:buChar char="•"/>
              <a:defRPr/>
            </a:pPr>
            <a:r>
              <a:rPr lang="en-US" sz="1800" dirty="0">
                <a:solidFill>
                  <a:schemeClr val="tx1"/>
                </a:solidFill>
              </a:rPr>
              <a:t>Agreed to send out LS to </a:t>
            </a:r>
            <a:r>
              <a:rPr lang="en-US" sz="1800" dirty="0"/>
              <a:t>BWA &amp; RLAN Organizations </a:t>
            </a:r>
            <a:endParaRPr lang="en-US" sz="1800" dirty="0">
              <a:solidFill>
                <a:schemeClr val="tx1"/>
              </a:solidFill>
            </a:endParaRPr>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May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a:t>Minyoung Park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12</a:t>
            </a:fld>
            <a:endParaRPr lang="en-US" altLang="en-US" sz="1200" b="0"/>
          </a:p>
        </p:txBody>
      </p:sp>
      <p:sp>
        <p:nvSpPr>
          <p:cNvPr id="6" name="Rectangle 3">
            <a:extLst>
              <a:ext uri="{FF2B5EF4-FFF2-40B4-BE49-F238E27FC236}">
                <a16:creationId xmlns:a16="http://schemas.microsoft.com/office/drawing/2014/main" id="{6EFD416E-F38A-4CF1-BBF3-A62AA7118C22}"/>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sng" strike="noStrike" cap="none" normalizeH="0" baseline="0">
                <a:ln>
                  <a:noFill/>
                </a:ln>
                <a:solidFill>
                  <a:srgbClr val="008080"/>
                </a:solidFill>
                <a:effectLst/>
                <a:latin typeface="Times New Roman" panose="02020603050405020304" pitchFamily="18" charset="0"/>
                <a:ea typeface="SimSun" panose="02010600030101010101" pitchFamily="2" charset="-122"/>
                <a:cs typeface="Times New Roman" panose="02020603050405020304" pitchFamily="18" charset="0"/>
              </a:rPr>
              <a:t>3GPP.37.213V1640 </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97050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r>
              <a:rPr lang="en-US" altLang="en-US" dirty="0"/>
              <a:t>Updates from ITU-R WP 5A</a:t>
            </a:r>
          </a:p>
        </p:txBody>
      </p:sp>
      <p:sp>
        <p:nvSpPr>
          <p:cNvPr id="6147" name="Content Placeholder 2"/>
          <p:cNvSpPr>
            <a:spLocks noGrp="1"/>
          </p:cNvSpPr>
          <p:nvPr>
            <p:ph idx="1"/>
          </p:nvPr>
        </p:nvSpPr>
        <p:spPr>
          <a:xfrm>
            <a:off x="1409700" y="1219200"/>
            <a:ext cx="9372599" cy="4875213"/>
          </a:xfrm>
        </p:spPr>
        <p:txBody>
          <a:bodyPr/>
          <a:lstStyle/>
          <a:p>
            <a:pPr marL="228600" lvl="2" indent="-342900">
              <a:spcBef>
                <a:spcPts val="300"/>
              </a:spcBef>
              <a:spcAft>
                <a:spcPts val="0"/>
              </a:spcAft>
              <a:buFont typeface="Arial" panose="020B0604020202020204" pitchFamily="34" charset="0"/>
              <a:buChar char="•"/>
              <a:defRPr/>
            </a:pPr>
            <a:r>
              <a:rPr lang="en-US" dirty="0">
                <a:solidFill>
                  <a:schemeClr val="tx1"/>
                </a:solidFill>
              </a:rPr>
              <a:t>Observations M.1802-2 (pending Chairman Report)</a:t>
            </a:r>
          </a:p>
          <a:p>
            <a:pPr marL="685800" lvl="3" indent="-342900">
              <a:spcBef>
                <a:spcPts val="300"/>
              </a:spcBef>
              <a:spcAft>
                <a:spcPts val="0"/>
              </a:spcAft>
              <a:buFont typeface="Arial" panose="020B0604020202020204" pitchFamily="34" charset="0"/>
              <a:buChar char="•"/>
              <a:defRPr/>
            </a:pPr>
            <a:r>
              <a:rPr lang="en-US" sz="1800" i="1" dirty="0">
                <a:solidFill>
                  <a:schemeClr val="tx1"/>
                </a:solidFill>
              </a:rPr>
              <a:t>[Editor’s note: Due to time constraints, this document was </a:t>
            </a:r>
            <a:r>
              <a:rPr lang="en-US" sz="1800" i="1" dirty="0">
                <a:solidFill>
                  <a:schemeClr val="tx1"/>
                </a:solidFill>
                <a:highlight>
                  <a:srgbClr val="FFFF00"/>
                </a:highlight>
              </a:rPr>
              <a:t>not fully discussed nor agreed and it is still under consideration and needs to be revised</a:t>
            </a:r>
            <a:r>
              <a:rPr lang="en-US" sz="1800" i="1" dirty="0">
                <a:solidFill>
                  <a:schemeClr val="tx1"/>
                </a:solidFill>
              </a:rPr>
              <a:t>. Participants are invited to submit input contributions to progress this work at the next meeting of WP 5A.]</a:t>
            </a:r>
          </a:p>
          <a:p>
            <a:pPr marL="685800" lvl="3" indent="-342900">
              <a:spcBef>
                <a:spcPts val="300"/>
              </a:spcBef>
              <a:spcAft>
                <a:spcPts val="0"/>
              </a:spcAft>
              <a:buFont typeface="Arial" panose="020B0604020202020204" pitchFamily="34" charset="0"/>
              <a:buChar char="•"/>
              <a:defRPr/>
            </a:pPr>
            <a:r>
              <a:rPr lang="en-US" sz="1800" dirty="0"/>
              <a:t>Characteristics for  IMT-2020 terrestrial radio interfaces </a:t>
            </a:r>
            <a:r>
              <a:rPr lang="de-DE" sz="1800" dirty="0"/>
              <a:t>was added to M.1801 working document (</a:t>
            </a:r>
            <a:r>
              <a:rPr lang="en-US" sz="1800" dirty="0"/>
              <a:t>Annex 4: IMT-2020 terrestrial radio interfaces)</a:t>
            </a:r>
          </a:p>
          <a:p>
            <a:pPr lvl="2" fontAlgn="t" hangingPunct="0">
              <a:buFont typeface="Arial" panose="020B0604020202020204" pitchFamily="34" charset="0"/>
              <a:buChar char="•"/>
            </a:pPr>
            <a:r>
              <a:rPr lang="fr-FR" sz="1600" dirty="0"/>
              <a:t>IMT-2020 3GPP 5G-SRIT (Annex 4)</a:t>
            </a:r>
            <a:endParaRPr lang="en-US" sz="1600" dirty="0"/>
          </a:p>
          <a:p>
            <a:pPr lvl="2" fontAlgn="t" hangingPunct="0">
              <a:buFont typeface="Arial" panose="020B0604020202020204" pitchFamily="34" charset="0"/>
              <a:buChar char="•"/>
            </a:pPr>
            <a:r>
              <a:rPr lang="fr-FR" sz="1600" dirty="0"/>
              <a:t>E-UTRA/LTE component</a:t>
            </a:r>
            <a:r>
              <a:rPr lang="en-US" sz="1600" dirty="0"/>
              <a:t> </a:t>
            </a:r>
            <a:r>
              <a:rPr lang="en-GB" sz="1600" dirty="0"/>
              <a:t>IMT-2020 3GPP 5G-SRIT (Annex 4)</a:t>
            </a:r>
            <a:r>
              <a:rPr lang="en-US" sz="1600" dirty="0"/>
              <a:t> </a:t>
            </a:r>
            <a:r>
              <a:rPr lang="en-GB" sz="1600" dirty="0"/>
              <a:t>NR component</a:t>
            </a:r>
            <a:endParaRPr lang="en-US" sz="1600" dirty="0"/>
          </a:p>
          <a:p>
            <a:pPr lvl="2" fontAlgn="t" hangingPunct="0">
              <a:buFont typeface="Arial" panose="020B0604020202020204" pitchFamily="34" charset="0"/>
              <a:buChar char="•"/>
            </a:pPr>
            <a:r>
              <a:rPr lang="en-GB" sz="1600" dirty="0"/>
              <a:t>IMT-2020 3GPP 5G-RIT</a:t>
            </a:r>
            <a:r>
              <a:rPr lang="en-US" sz="1600" dirty="0"/>
              <a:t> </a:t>
            </a:r>
            <a:r>
              <a:rPr lang="en-GB" sz="1600" dirty="0"/>
              <a:t>(Annex 4)</a:t>
            </a:r>
            <a:endParaRPr lang="en-US" sz="1600" dirty="0"/>
          </a:p>
          <a:p>
            <a:pPr lvl="2" fontAlgn="t" hangingPunct="0">
              <a:buFont typeface="Arial" panose="020B0604020202020204" pitchFamily="34" charset="0"/>
              <a:buChar char="•"/>
            </a:pPr>
            <a:r>
              <a:rPr lang="en-GB" sz="1600" dirty="0"/>
              <a:t>IMT-2020 5Gi</a:t>
            </a:r>
            <a:r>
              <a:rPr lang="en-US" sz="1600" dirty="0"/>
              <a:t> </a:t>
            </a:r>
            <a:r>
              <a:rPr lang="en-GB" sz="1600" dirty="0"/>
              <a:t>(Annex 4) </a:t>
            </a:r>
            <a:endParaRPr lang="en-US" sz="1600" dirty="0"/>
          </a:p>
          <a:p>
            <a:pPr marL="685800" lvl="3" indent="-342900">
              <a:spcBef>
                <a:spcPts val="300"/>
              </a:spcBef>
              <a:spcAft>
                <a:spcPts val="0"/>
              </a:spcAft>
              <a:buFont typeface="Arial" panose="020B0604020202020204" pitchFamily="34" charset="0"/>
              <a:buChar char="•"/>
              <a:defRPr/>
            </a:pPr>
            <a:r>
              <a:rPr lang="en-US" sz="1800" dirty="0">
                <a:solidFill>
                  <a:schemeClr val="tx1"/>
                </a:solidFill>
              </a:rPr>
              <a:t>Agreed to send out LS to </a:t>
            </a:r>
            <a:r>
              <a:rPr lang="en-US" sz="1800" dirty="0"/>
              <a:t>BWA &amp; RLAN Organizations </a:t>
            </a:r>
            <a:endParaRPr lang="en-US" sz="1800" dirty="0">
              <a:solidFill>
                <a:schemeClr val="tx1"/>
              </a:solidFill>
            </a:endParaRPr>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May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a:t>Minyoung Park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13</a:t>
            </a:fld>
            <a:endParaRPr lang="en-US" altLang="en-US" sz="1200" b="0"/>
          </a:p>
        </p:txBody>
      </p:sp>
    </p:spTree>
    <p:extLst>
      <p:ext uri="{BB962C8B-B14F-4D97-AF65-F5344CB8AC3E}">
        <p14:creationId xmlns:p14="http://schemas.microsoft.com/office/powerpoint/2010/main" val="2410599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dirty="0"/>
              <a:t>Plan for Going Forward, New Business, Next Meeting</a:t>
            </a:r>
          </a:p>
        </p:txBody>
      </p:sp>
      <p:sp>
        <p:nvSpPr>
          <p:cNvPr id="6147" name="Content Placeholder 2"/>
          <p:cNvSpPr>
            <a:spLocks noGrp="1"/>
          </p:cNvSpPr>
          <p:nvPr>
            <p:ph idx="1"/>
          </p:nvPr>
        </p:nvSpPr>
        <p:spPr>
          <a:xfrm>
            <a:off x="1409700" y="1219200"/>
            <a:ext cx="9372599" cy="4875213"/>
          </a:xfrm>
        </p:spPr>
        <p:txBody>
          <a:bodyPr/>
          <a:lstStyle/>
          <a:p>
            <a:pPr marL="342900" lvl="2" indent="-342900">
              <a:spcBef>
                <a:spcPts val="300"/>
              </a:spcBef>
              <a:spcAft>
                <a:spcPts val="0"/>
              </a:spcAft>
              <a:buFont typeface="Arial" panose="020B0604020202020204" pitchFamily="34" charset="0"/>
              <a:buChar char="•"/>
              <a:defRPr/>
            </a:pPr>
            <a:r>
              <a:rPr lang="en-US" sz="2200" b="1" dirty="0"/>
              <a:t>To review and discuss the Proposed Working Documents and Work Plans </a:t>
            </a:r>
          </a:p>
          <a:p>
            <a:pPr marL="342900" lvl="2" indent="-342900">
              <a:spcBef>
                <a:spcPts val="300"/>
              </a:spcBef>
              <a:spcAft>
                <a:spcPts val="0"/>
              </a:spcAft>
              <a:buFont typeface="Arial" panose="020B0604020202020204" pitchFamily="34" charset="0"/>
              <a:buChar char="•"/>
              <a:defRPr/>
            </a:pPr>
            <a:r>
              <a:rPr lang="en-US" sz="2200" b="1" dirty="0"/>
              <a:t>To discuss and decide on possible next set of contributions</a:t>
            </a:r>
          </a:p>
          <a:p>
            <a:pPr marL="342900" lvl="2" indent="-342900">
              <a:spcBef>
                <a:spcPts val="300"/>
              </a:spcBef>
              <a:spcAft>
                <a:spcPts val="0"/>
              </a:spcAft>
              <a:buFont typeface="Arial" panose="020B0604020202020204" pitchFamily="34" charset="0"/>
              <a:buChar char="•"/>
              <a:defRPr/>
            </a:pPr>
            <a:r>
              <a:rPr lang="en-US" sz="2200" b="1" dirty="0"/>
              <a:t>Working Party 5A Next Meeting Dates</a:t>
            </a:r>
          </a:p>
          <a:p>
            <a:pPr marL="800100" lvl="3" indent="-342900">
              <a:spcBef>
                <a:spcPts val="300"/>
              </a:spcBef>
              <a:spcAft>
                <a:spcPts val="0"/>
              </a:spcAft>
              <a:buFont typeface="Arial" panose="020B0604020202020204" pitchFamily="34" charset="0"/>
              <a:buChar char="•"/>
              <a:defRPr/>
            </a:pPr>
            <a:r>
              <a:rPr lang="pt-BR" sz="2200" dirty="0"/>
              <a:t>2021-11-15 to 2021-11-26</a:t>
            </a:r>
          </a:p>
          <a:p>
            <a:pPr marL="342900" lvl="2" indent="-342900">
              <a:spcBef>
                <a:spcPts val="300"/>
              </a:spcBef>
              <a:spcAft>
                <a:spcPts val="0"/>
              </a:spcAft>
              <a:buFont typeface="Arial" panose="020B0604020202020204" pitchFamily="34" charset="0"/>
              <a:buChar char="•"/>
              <a:defRPr/>
            </a:pPr>
            <a:r>
              <a:rPr lang="en-US" sz="2400" b="1" dirty="0"/>
              <a:t>Next ITU AHG Meeting: </a:t>
            </a:r>
          </a:p>
          <a:p>
            <a:pPr marL="800100" lvl="3" indent="-342900">
              <a:spcBef>
                <a:spcPts val="300"/>
              </a:spcBef>
              <a:spcAft>
                <a:spcPts val="0"/>
              </a:spcAft>
              <a:buFont typeface="Arial" panose="020B0604020202020204" pitchFamily="34" charset="0"/>
              <a:buChar char="•"/>
              <a:defRPr/>
            </a:pPr>
            <a:r>
              <a:rPr lang="en-US" sz="2200" dirty="0"/>
              <a:t>TBD</a:t>
            </a:r>
          </a:p>
          <a:p>
            <a:pPr marL="342900" lvl="2" indent="-342900">
              <a:spcBef>
                <a:spcPts val="300"/>
              </a:spcBef>
              <a:spcAft>
                <a:spcPts val="0"/>
              </a:spcAft>
              <a:buFont typeface="Arial" panose="020B0604020202020204" pitchFamily="34" charset="0"/>
              <a:buChar char="•"/>
              <a:defRPr/>
            </a:pPr>
            <a:r>
              <a:rPr lang="en-US" sz="2400" b="1" dirty="0"/>
              <a:t>Any New Business?</a:t>
            </a:r>
          </a:p>
          <a:p>
            <a:pPr marL="0" lvl="2" indent="0">
              <a:spcBef>
                <a:spcPts val="300"/>
              </a:spcBef>
              <a:spcAft>
                <a:spcPts val="0"/>
              </a:spcAft>
              <a:defRPr/>
            </a:pP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May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a:t>Minyoung Park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14</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24080" y="33337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924080" y="990600"/>
            <a:ext cx="10361084" cy="4342607"/>
          </a:xfrm>
        </p:spPr>
        <p:txBody>
          <a:bodyPr/>
          <a:lstStyle/>
          <a:p>
            <a:r>
              <a:rPr lang="en-US" sz="1800" dirty="0"/>
              <a:t>ITU AHG – Background Material</a:t>
            </a:r>
          </a:p>
          <a:p>
            <a:pPr marL="457200" indent="-457200">
              <a:spcBef>
                <a:spcPts val="200"/>
              </a:spcBef>
              <a:buFont typeface="+mj-lt"/>
              <a:buAutoNum type="arabicPeriod"/>
              <a:defRPr/>
            </a:pPr>
            <a:r>
              <a:rPr lang="en-US" sz="1600" dirty="0"/>
              <a:t>ITU-R M.1450-5 (R-REC-M.1450-5-201404-I!!PDF-E): Characteristics of broadband radio local area networks, (02/2014) </a:t>
            </a:r>
          </a:p>
          <a:p>
            <a:pPr marL="400050" lvl="1" indent="0">
              <a:spcBef>
                <a:spcPts val="200"/>
              </a:spcBef>
              <a:defRPr/>
            </a:pPr>
            <a:r>
              <a:rPr lang="en-US" sz="1400" u="sng" dirty="0">
                <a:hlinkClick r:id="rId3"/>
              </a:rPr>
              <a:t>https://mentor.ieee.org/802.18/dcn/19/18-19-0157-00-0000-an-update-on-the-recommendation-itu-r-m-1450-5.pptx</a:t>
            </a:r>
            <a:endParaRPr lang="en-US" sz="1400" dirty="0"/>
          </a:p>
          <a:p>
            <a:pPr marL="457200" indent="-457200">
              <a:spcBef>
                <a:spcPts val="200"/>
              </a:spcBef>
              <a:buFont typeface="+mj-lt"/>
              <a:buAutoNum type="arabicPeriod"/>
              <a:defRPr/>
            </a:pPr>
            <a:r>
              <a:rPr lang="en-US" sz="1600" dirty="0"/>
              <a:t>ITU-R M.1801-2 (R-REC-M.1801-2-201302-I!!PDF-E): Radio interface standards for broadband wireless access systems, including mobile and nomadic applications, in the mobile service operating below 6 GHz, (02/2013)</a:t>
            </a:r>
            <a:endParaRPr lang="en-GB" sz="1600" dirty="0"/>
          </a:p>
          <a:p>
            <a:pPr marL="0" indent="0">
              <a:spcBef>
                <a:spcPts val="200"/>
              </a:spcBef>
              <a:defRPr/>
            </a:pPr>
            <a:r>
              <a:rPr lang="en-GB" sz="1600" u="sng" dirty="0">
                <a:hlinkClick r:id="rId4"/>
              </a:rPr>
              <a:t>	</a:t>
            </a:r>
            <a:r>
              <a:rPr lang="en-US" sz="1400" u="sng" dirty="0">
                <a:hlinkClick r:id="rId4"/>
              </a:rPr>
              <a:t>https://www.itu.int/dms_pubrec/itu-r/rec/m/R-REC-M.1801-2-201302-I!!PDF-E.pdf</a:t>
            </a:r>
            <a:endParaRPr lang="en-US" sz="1400" dirty="0">
              <a:solidFill>
                <a:srgbClr val="0000CC"/>
              </a:solidFill>
            </a:endParaRPr>
          </a:p>
          <a:p>
            <a:pPr>
              <a:defRPr/>
            </a:pPr>
            <a:r>
              <a:rPr lang="en-US" sz="1800" dirty="0"/>
              <a:t>IEEE 802 contributions to WP5A July 2020 Meeting under agenda item RLAN characteristics</a:t>
            </a:r>
          </a:p>
          <a:p>
            <a:pPr marL="457200" lvl="2" indent="-457200">
              <a:spcBef>
                <a:spcPts val="300"/>
              </a:spcBef>
              <a:spcAft>
                <a:spcPts val="0"/>
              </a:spcAft>
              <a:buFont typeface="+mj-lt"/>
              <a:buAutoNum type="arabicPeriod"/>
              <a:defRPr/>
            </a:pPr>
            <a:r>
              <a:rPr lang="en-US" sz="1600" b="1" dirty="0">
                <a:cs typeface="+mn-cs"/>
              </a:rPr>
              <a:t>Proposed modification to Recommendation ITU-R M.1450-5 </a:t>
            </a:r>
            <a:r>
              <a:rPr lang="en-US" dirty="0">
                <a:hlinkClick r:id="rId5"/>
              </a:rPr>
              <a:t>[44]</a:t>
            </a:r>
            <a:endParaRPr lang="en-US" dirty="0"/>
          </a:p>
          <a:p>
            <a:pPr marL="457200" lvl="2" indent="-457200">
              <a:spcBef>
                <a:spcPts val="300"/>
              </a:spcBef>
              <a:spcAft>
                <a:spcPts val="0"/>
              </a:spcAft>
              <a:buFont typeface="+mj-lt"/>
              <a:buAutoNum type="arabicPeriod"/>
              <a:defRPr/>
            </a:pPr>
            <a:r>
              <a:rPr lang="en-US" sz="1600" b="1" dirty="0">
                <a:cs typeface="+mn-cs"/>
              </a:rPr>
              <a:t>Proposed modification to Recommendation ITU-R M.1801-2 </a:t>
            </a:r>
            <a:r>
              <a:rPr lang="en-US" dirty="0">
                <a:hlinkClick r:id="rId6"/>
              </a:rPr>
              <a:t>[43]</a:t>
            </a:r>
            <a:endParaRPr lang="en-US" sz="1600" u="sng" dirty="0"/>
          </a:p>
          <a:p>
            <a:pPr>
              <a:defRPr/>
            </a:pPr>
            <a:r>
              <a:rPr lang="en-US" sz="180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sz="1600" b="1" dirty="0"/>
              <a:t>Proposed modification to Recommendation ITU-R M.1450-5 </a:t>
            </a:r>
            <a:r>
              <a:rPr lang="en-US" dirty="0">
                <a:hlinkClick r:id="rId7"/>
              </a:rPr>
              <a:t>[154]</a:t>
            </a:r>
            <a:endParaRPr lang="en-US" dirty="0"/>
          </a:p>
          <a:p>
            <a:pPr marL="457200" lvl="2" indent="-457200">
              <a:spcBef>
                <a:spcPts val="300"/>
              </a:spcBef>
              <a:spcAft>
                <a:spcPts val="0"/>
              </a:spcAft>
              <a:buFont typeface="+mj-lt"/>
              <a:buAutoNum type="arabicPeriod"/>
              <a:defRPr/>
            </a:pPr>
            <a:r>
              <a:rPr lang="en-US" sz="1600" b="1" dirty="0"/>
              <a:t>Proposed modification to Recommendation ITU-R M.1801-2 </a:t>
            </a:r>
            <a:r>
              <a:rPr lang="en-US" dirty="0">
                <a:hlinkClick r:id="rId8"/>
              </a:rPr>
              <a:t>[153]</a:t>
            </a:r>
            <a:endParaRPr lang="en-US" dirty="0"/>
          </a:p>
          <a:p>
            <a:pPr marL="0" lvl="2" indent="0">
              <a:spcBef>
                <a:spcPts val="300"/>
              </a:spcBef>
              <a:spcAft>
                <a:spcPts val="0"/>
              </a:spcAft>
              <a:defRPr/>
            </a:pPr>
            <a:r>
              <a:rPr lang="en-US" b="1" dirty="0">
                <a:cs typeface="+mn-cs"/>
              </a:rPr>
              <a:t>IEEE 802 contributions to WP5A April-May 2021 Meeting under agenda item RLAN characteristics</a:t>
            </a:r>
          </a:p>
          <a:p>
            <a:pPr marL="342900" lvl="2" indent="-342900">
              <a:spcBef>
                <a:spcPts val="300"/>
              </a:spcBef>
              <a:spcAft>
                <a:spcPts val="0"/>
              </a:spcAft>
              <a:buFont typeface="+mj-lt"/>
              <a:buAutoNum type="arabicPeriod"/>
              <a:defRPr/>
            </a:pPr>
            <a:r>
              <a:rPr lang="en-US" sz="1600" b="1" dirty="0">
                <a:solidFill>
                  <a:schemeClr val="tx1"/>
                </a:solidFill>
              </a:rPr>
              <a:t>Proposed modification to Recommendation ITU-R M.1450-5 [</a:t>
            </a:r>
            <a:r>
              <a:rPr lang="en-US" sz="1600" b="1" dirty="0">
                <a:solidFill>
                  <a:schemeClr val="tx1"/>
                </a:solidFill>
                <a:hlinkClick r:id="rId9"/>
              </a:rPr>
              <a:t> 245 </a:t>
            </a:r>
            <a:r>
              <a:rPr lang="en-US" sz="1600" b="1" dirty="0">
                <a:solidFill>
                  <a:schemeClr val="tx1"/>
                </a:solidFill>
              </a:rPr>
              <a:t>] </a:t>
            </a:r>
          </a:p>
          <a:p>
            <a:pPr marL="342900" lvl="2" indent="-342900">
              <a:spcBef>
                <a:spcPts val="300"/>
              </a:spcBef>
              <a:spcAft>
                <a:spcPts val="0"/>
              </a:spcAft>
              <a:buFont typeface="+mj-lt"/>
              <a:buAutoNum type="arabicPeriod"/>
              <a:defRPr/>
            </a:pPr>
            <a:r>
              <a:rPr lang="en-US" sz="1600" b="1" dirty="0">
                <a:solidFill>
                  <a:schemeClr val="tx1"/>
                </a:solidFill>
              </a:rPr>
              <a:t>Proposed modification to Recommendation ITU-R M.1801-2 [ </a:t>
            </a:r>
            <a:r>
              <a:rPr lang="en-US" sz="1600" b="1" dirty="0">
                <a:solidFill>
                  <a:schemeClr val="tx1"/>
                </a:solidFill>
                <a:hlinkClick r:id="rId10"/>
              </a:rPr>
              <a:t>246 </a:t>
            </a:r>
            <a:r>
              <a:rPr lang="en-US" sz="1600" b="1" dirty="0">
                <a:solidFill>
                  <a:schemeClr val="tx1"/>
                </a:solidFill>
              </a:rPr>
              <a:t>] </a:t>
            </a: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May 2021</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ltLang="en-US" dirty="0"/>
              <a:t>May 13, 2021</a:t>
            </a:r>
            <a:endParaRPr lang="en-GB" dirty="0"/>
          </a:p>
          <a:p>
            <a:pPr algn="ctr"/>
            <a:r>
              <a:rPr lang="en-US" altLang="en-US" dirty="0"/>
              <a:t>Chair: Hassan Yaghoobi (Intel Corp.)</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May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eaLnBrk="1" hangingPunct="1"/>
            <a:r>
              <a:rPr lang="en-US" altLang="en-US" sz="2400" strike="sngStrike" dirty="0">
                <a:solidFill>
                  <a:srgbClr val="FF0000"/>
                </a:solidFill>
              </a:rPr>
              <a:t>Participation in the ITU AHG at this meeting counts towards 802.11 voting rights</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May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May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373187"/>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a:t>
            </a:r>
          </a:p>
          <a:p>
            <a:pPr marL="457200" indent="-457200">
              <a:spcBef>
                <a:spcPts val="200"/>
              </a:spcBef>
              <a:buFont typeface="Times New Roman" panose="02020603050405020304" pitchFamily="18" charset="0"/>
              <a:buAutoNum type="arabicPeriod"/>
              <a:defRPr/>
            </a:pPr>
            <a:r>
              <a:rPr lang="en-US" altLang="en-US" sz="2000" dirty="0"/>
              <a:t>Roll Call</a:t>
            </a:r>
          </a:p>
          <a:p>
            <a:pPr marL="457200" indent="-457200">
              <a:spcBef>
                <a:spcPts val="200"/>
              </a:spcBef>
              <a:buFont typeface="Times New Roman" panose="02020603050405020304" pitchFamily="18" charset="0"/>
              <a:buAutoNum type="arabicPeriod"/>
              <a:defRPr/>
            </a:pPr>
            <a:r>
              <a:rPr lang="en-US" altLang="en-US" sz="2000" dirty="0"/>
              <a:t>Approval of Agenda</a:t>
            </a:r>
          </a:p>
          <a:p>
            <a:pPr marL="457200" indent="-457200">
              <a:spcBef>
                <a:spcPts val="200"/>
              </a:spcBef>
              <a:buFont typeface="Times New Roman" panose="02020603050405020304" pitchFamily="18" charset="0"/>
              <a:buAutoNum type="arabicPeriod"/>
              <a:defRPr/>
            </a:pPr>
            <a:r>
              <a:rPr lang="en-US" altLang="en-US" sz="2000" dirty="0"/>
              <a:t>Approval of Minutes of Previous Meeting</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mj-lt"/>
              <a:buAutoNum type="alphaLcPeriod"/>
              <a:defRPr/>
            </a:pPr>
            <a:r>
              <a:rPr lang="en-US" dirty="0"/>
              <a:t>N/A</a:t>
            </a:r>
          </a:p>
          <a:p>
            <a:pPr marL="457200" indent="-457200">
              <a:spcBef>
                <a:spcPts val="200"/>
              </a:spcBef>
              <a:buFont typeface="Times New Roman" panose="02020603050405020304" pitchFamily="18" charset="0"/>
              <a:buAutoNum type="arabicPeriod"/>
              <a:defRPr/>
            </a:pPr>
            <a:r>
              <a:rPr lang="en-US" sz="2000" dirty="0"/>
              <a:t>Updates from ITU-R WP5A </a:t>
            </a:r>
          </a:p>
          <a:p>
            <a:pPr marL="457200" indent="-457200">
              <a:spcBef>
                <a:spcPts val="200"/>
              </a:spcBef>
              <a:buFont typeface="Times New Roman" panose="02020603050405020304" pitchFamily="18" charset="0"/>
              <a:buAutoNum type="arabicPeriod"/>
              <a:defRPr/>
            </a:pPr>
            <a:r>
              <a:rPr lang="en-US" sz="2000" dirty="0"/>
              <a:t>Plan for going forward</a:t>
            </a:r>
          </a:p>
          <a:p>
            <a:pPr marL="457200" indent="-457200">
              <a:spcBef>
                <a:spcPts val="200"/>
              </a:spcBef>
              <a:buFont typeface="Times New Roman" panose="02020603050405020304" pitchFamily="18" charset="0"/>
              <a:buAutoNum type="arabicPeriod"/>
              <a:defRPr/>
            </a:pPr>
            <a:r>
              <a:rPr lang="en-US" sz="2000" dirty="0"/>
              <a:t>Any Other Business?</a:t>
            </a:r>
          </a:p>
          <a:p>
            <a:pPr marL="457200" indent="-457200">
              <a:spcBef>
                <a:spcPts val="200"/>
              </a:spcBef>
              <a:buFont typeface="Times New Roman" panose="02020603050405020304" pitchFamily="18" charset="0"/>
              <a:buAutoNum type="arabicPeriod"/>
              <a:defRPr/>
            </a:pPr>
            <a:r>
              <a:rPr lang="en-US" sz="2000" dirty="0"/>
              <a:t>Next Meetings</a:t>
            </a:r>
            <a:endParaRPr lang="en-US"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Meeting of March 09, 2021 </a:t>
            </a:r>
          </a:p>
          <a:p>
            <a:pPr marL="400050" lvl="1" indent="0">
              <a:spcBef>
                <a:spcPts val="200"/>
              </a:spcBef>
              <a:defRPr/>
            </a:pPr>
            <a:r>
              <a:rPr lang="en-US" altLang="en-US" dirty="0">
                <a:hlinkClick r:id="rId2"/>
              </a:rPr>
              <a:t>https://mentor.ieee.org/802.11/dcn/21/11-21-0204-00-0itu-itu-ahg-minutes-for-march-2021-plenary.docx</a:t>
            </a:r>
            <a:r>
              <a:rPr lang="en-US" altLang="en-US" dirty="0"/>
              <a:t>     </a:t>
            </a:r>
            <a:endParaRPr lang="en-US" altLang="en-US" b="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80020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65200" y="1241425"/>
            <a:ext cx="10361084" cy="5073649"/>
          </a:xfrm>
          <a:ln/>
        </p:spPr>
        <p:txBody>
          <a:bodyPr/>
          <a:lstStyle/>
          <a:p>
            <a:pPr marL="457200" indent="-457200">
              <a:spcBef>
                <a:spcPts val="200"/>
              </a:spcBef>
              <a:buFont typeface="+mj-lt"/>
              <a:buAutoNum type="alphaLcPeriod"/>
              <a:defRPr/>
            </a:pPr>
            <a:r>
              <a:rPr lang="en-US" dirty="0"/>
              <a:t>N/A</a:t>
            </a:r>
          </a:p>
        </p:txBody>
      </p:sp>
      <p:sp>
        <p:nvSpPr>
          <p:cNvPr id="2" name="Footer Placeholder 1"/>
          <p:cNvSpPr>
            <a:spLocks noGrp="1"/>
          </p:cNvSpPr>
          <p:nvPr>
            <p:ph type="ftr" idx="14"/>
          </p:nvPr>
        </p:nvSpPr>
        <p:spPr/>
        <p:txBody>
          <a:bodyPr/>
          <a:lstStyle/>
          <a:p>
            <a:r>
              <a:rPr lang="en-GB" dirty="0"/>
              <a:t>Hassan Yaghoobi (Intel)</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7" name="Date Placeholder 6"/>
          <p:cNvSpPr>
            <a:spLocks noGrp="1"/>
          </p:cNvSpPr>
          <p:nvPr>
            <p:ph type="dt" idx="15"/>
          </p:nvPr>
        </p:nvSpPr>
        <p:spPr/>
        <p:txBody>
          <a:bodyPr/>
          <a:lstStyle/>
          <a:p>
            <a:r>
              <a:rPr lang="en-US" dirty="0"/>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802-11-Submission</Template>
  <TotalTime>48334</TotalTime>
  <Words>2086</Words>
  <Application>Microsoft Office PowerPoint</Application>
  <PresentationFormat>Widescreen</PresentationFormat>
  <Paragraphs>200</Paragraphs>
  <Slides>15</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0" baseType="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Agenda</vt:lpstr>
      <vt:lpstr>Approval of Minutes of Previous Meeting</vt:lpstr>
      <vt:lpstr>Contributions</vt:lpstr>
      <vt:lpstr>Updates from ITU-R WP 5A</vt:lpstr>
      <vt:lpstr>Updates from ITU-R WP 5A</vt:lpstr>
      <vt:lpstr>Updates from ITU-R WP 5A</vt:lpstr>
      <vt:lpstr>Updates from ITU-R WP 5A</vt:lpstr>
      <vt:lpstr>Plan for Going Forward, New Business, Next Meeting</vt:lpstr>
      <vt:lpstr>Appendix</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497</cp:revision>
  <cp:lastPrinted>1601-01-01T00:00:00Z</cp:lastPrinted>
  <dcterms:created xsi:type="dcterms:W3CDTF">2017-06-02T20:57:23Z</dcterms:created>
  <dcterms:modified xsi:type="dcterms:W3CDTF">2021-05-13T19:20:02Z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