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4"/>
  </p:sldMasterIdLst>
  <p:notesMasterIdLst>
    <p:notesMasterId r:id="rId25"/>
  </p:notesMasterIdLst>
  <p:handoutMasterIdLst>
    <p:handoutMasterId r:id="rId26"/>
  </p:handoutMasterIdLst>
  <p:sldIdLst>
    <p:sldId id="269" r:id="rId5"/>
    <p:sldId id="2082" r:id="rId6"/>
    <p:sldId id="2084" r:id="rId7"/>
    <p:sldId id="2083" r:id="rId8"/>
    <p:sldId id="2085" r:id="rId9"/>
    <p:sldId id="359" r:id="rId10"/>
    <p:sldId id="376" r:id="rId11"/>
    <p:sldId id="377" r:id="rId12"/>
    <p:sldId id="378" r:id="rId13"/>
    <p:sldId id="273" r:id="rId14"/>
    <p:sldId id="384" r:id="rId15"/>
    <p:sldId id="368" r:id="rId16"/>
    <p:sldId id="355" r:id="rId17"/>
    <p:sldId id="369" r:id="rId18"/>
    <p:sldId id="379" r:id="rId19"/>
    <p:sldId id="381" r:id="rId20"/>
    <p:sldId id="380" r:id="rId21"/>
    <p:sldId id="385" r:id="rId22"/>
    <p:sldId id="382" r:id="rId23"/>
    <p:sldId id="264"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2D2DB9"/>
    <a:srgbClr val="FF9999"/>
    <a:srgbClr val="FFCC99"/>
    <a:srgbClr val="99FF99"/>
    <a:srgbClr val="B2B2B2"/>
    <a:srgbClr val="FFCCCC"/>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35" autoAdjust="0"/>
    <p:restoredTop sz="96727" autoAdjust="0"/>
  </p:normalViewPr>
  <p:slideViewPr>
    <p:cSldViewPr>
      <p:cViewPr varScale="1">
        <p:scale>
          <a:sx n="82" d="100"/>
          <a:sy n="82" d="100"/>
        </p:scale>
        <p:origin x="2008" y="160"/>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diagram</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520131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0919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Rectangle 5">
            <a:extLst>
              <a:ext uri="{FF2B5EF4-FFF2-40B4-BE49-F238E27FC236}">
                <a16:creationId xmlns:a16="http://schemas.microsoft.com/office/drawing/2014/main" id="{92646601-C00E-4A4C-B1FF-9305FF3EEF31}"/>
              </a:ext>
            </a:extLst>
          </p:cNvPr>
          <p:cNvSpPr>
            <a:spLocks noGrp="1" noChangeArrowheads="1"/>
          </p:cNvSpPr>
          <p:nvPr>
            <p:ph type="ftr" sz="quarter" idx="10"/>
          </p:nvPr>
        </p:nvSpPr>
        <p:spPr>
          <a:xfrm>
            <a:off x="5410200" y="6475413"/>
            <a:ext cx="3133725" cy="182562"/>
          </a:xfrm>
          <a:ln/>
        </p:spPr>
        <p:txBody>
          <a:bodyPr/>
          <a:lstStyle>
            <a:lvl1pPr>
              <a:defRPr/>
            </a:lvl1pPr>
          </a:lstStyle>
          <a:p>
            <a:pPr>
              <a:defRPr/>
            </a:pPr>
            <a:r>
              <a:rPr lang="en-US" dirty="0"/>
              <a:t>Patwardhan, Perahia, and Strickland, HPE</a:t>
            </a:r>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xfrm>
            <a:off x="5486400" y="6475413"/>
            <a:ext cx="3057525" cy="77787"/>
          </a:xfrm>
          <a:prstGeom prst="rect">
            <a:avLst/>
          </a:prstGeom>
          <a:ln/>
        </p:spPr>
        <p:txBody>
          <a:bodyPr/>
          <a:lstStyle>
            <a:lvl1pPr>
              <a:defRPr>
                <a:latin typeface="+mn-lt"/>
              </a:defRPr>
            </a:lvl1pPr>
          </a:lstStyle>
          <a:p>
            <a:pPr>
              <a:defRPr/>
            </a:pPr>
            <a:r>
              <a:rPr lang="en-US" dirty="0"/>
              <a:t>Patwardhan, Perahia, and Strickland, HPE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Rectangle 5">
            <a:extLst>
              <a:ext uri="{FF2B5EF4-FFF2-40B4-BE49-F238E27FC236}">
                <a16:creationId xmlns:a16="http://schemas.microsoft.com/office/drawing/2014/main" id="{2D5DE72D-AB55-4722-9301-470A4E2508C4}"/>
              </a:ext>
            </a:extLst>
          </p:cNvPr>
          <p:cNvSpPr>
            <a:spLocks noGrp="1" noChangeArrowheads="1"/>
          </p:cNvSpPr>
          <p:nvPr>
            <p:ph type="ftr" sz="quarter" idx="10"/>
          </p:nvPr>
        </p:nvSpPr>
        <p:spPr>
          <a:xfrm>
            <a:off x="5410200" y="6475413"/>
            <a:ext cx="3133725" cy="182562"/>
          </a:xfrm>
          <a:ln/>
        </p:spPr>
        <p:txBody>
          <a:bodyPr/>
          <a:lstStyle>
            <a:lvl1pPr>
              <a:defRPr/>
            </a:lvl1pPr>
          </a:lstStyle>
          <a:p>
            <a:pPr>
              <a:defRPr/>
            </a:pPr>
            <a:r>
              <a:rPr lang="en-US" dirty="0"/>
              <a:t>Patwardhan, Perahia, and Strickland, HPE</a:t>
            </a:r>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
        <p:nvSpPr>
          <p:cNvPr id="7" name="Rectangle 5">
            <a:extLst>
              <a:ext uri="{FF2B5EF4-FFF2-40B4-BE49-F238E27FC236}">
                <a16:creationId xmlns:a16="http://schemas.microsoft.com/office/drawing/2014/main" id="{CC9593EB-9C32-4B71-B83D-D8AFE081A8F4}"/>
              </a:ext>
            </a:extLst>
          </p:cNvPr>
          <p:cNvSpPr>
            <a:spLocks noGrp="1" noChangeArrowheads="1"/>
          </p:cNvSpPr>
          <p:nvPr>
            <p:ph type="ftr" sz="quarter" idx="10"/>
          </p:nvPr>
        </p:nvSpPr>
        <p:spPr>
          <a:xfrm>
            <a:off x="5410200" y="6475413"/>
            <a:ext cx="3133725" cy="182562"/>
          </a:xfrm>
          <a:ln/>
        </p:spPr>
        <p:txBody>
          <a:bodyPr/>
          <a:lstStyle>
            <a:lvl1pPr>
              <a:defRPr/>
            </a:lvl1pPr>
          </a:lstStyle>
          <a:p>
            <a:pPr>
              <a:defRPr/>
            </a:pPr>
            <a:r>
              <a:rPr lang="en-US" dirty="0"/>
              <a:t>Patwardhan, Perahia, and Strickland, HPE</a:t>
            </a:r>
          </a:p>
        </p:txBody>
      </p:sp>
    </p:spTree>
    <p:extLst>
      <p:ext uri="{BB962C8B-B14F-4D97-AF65-F5344CB8AC3E}">
        <p14:creationId xmlns:p14="http://schemas.microsoft.com/office/powerpoint/2010/main" val="139935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5458773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802.11-21/0705r0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May 2021</a:t>
            </a:r>
          </a:p>
        </p:txBody>
      </p:sp>
      <p:sp>
        <p:nvSpPr>
          <p:cNvPr id="11" name="Rectangle 5">
            <a:extLst>
              <a:ext uri="{FF2B5EF4-FFF2-40B4-BE49-F238E27FC236}">
                <a16:creationId xmlns:a16="http://schemas.microsoft.com/office/drawing/2014/main" id="{4C5B91A2-986B-4F16-8100-0C68407FF185}"/>
              </a:ext>
            </a:extLst>
          </p:cNvPr>
          <p:cNvSpPr>
            <a:spLocks noGrp="1" noChangeArrowheads="1"/>
          </p:cNvSpPr>
          <p:nvPr>
            <p:ph type="ftr" sz="quarter" idx="3"/>
          </p:nvPr>
        </p:nvSpPr>
        <p:spPr>
          <a:xfrm>
            <a:off x="5410200" y="6475413"/>
            <a:ext cx="3133725" cy="182533"/>
          </a:xfrm>
          <a:prstGeom prst="rect">
            <a:avLst/>
          </a:prstGeom>
          <a:ln/>
        </p:spPr>
        <p:txBody>
          <a:bodyPr/>
          <a:lstStyle>
            <a:lvl1pPr algn="r">
              <a:defRPr>
                <a:latin typeface="+mn-lt"/>
              </a:defRPr>
            </a:lvl1pPr>
          </a:lstStyle>
          <a:p>
            <a:pPr>
              <a:defRPr/>
            </a:pPr>
            <a:r>
              <a:rPr lang="en-US" dirty="0"/>
              <a:t>Patwardhan, Perahia, and Strickland, HPE</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 id="2147483653" r:id="rId5"/>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aurav.patwardhan@hp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stuart.wal.strickland@hpe.com" TargetMode="External"/><Relationship Id="rId4" Type="http://schemas.openxmlformats.org/officeDocument/2006/relationships/hyperlink" Target="mailto:eldad.perahia@hpe.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7.png"/><Relationship Id="rId1" Type="http://schemas.openxmlformats.org/officeDocument/2006/relationships/slideLayout" Target="../slideLayouts/slideLayout5.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7.png"/><Relationship Id="rId2" Type="http://schemas.openxmlformats.org/officeDocument/2006/relationships/image" Target="../media/image17.png"/><Relationship Id="rId1" Type="http://schemas.openxmlformats.org/officeDocument/2006/relationships/slideLayout" Target="../slideLayouts/slideLayout5.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nchor="ctr"/>
          <a:lstStyle/>
          <a:p>
            <a:pPr algn="ctr">
              <a:defRPr/>
            </a:pPr>
            <a:r>
              <a:rPr lang="en-US" dirty="0">
                <a:solidFill>
                  <a:schemeClr val="accent6"/>
                </a:solidFill>
              </a:rPr>
              <a:t>Simulation and evaluation of the impact of varying ED threshold on performance of 802.11</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12 May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64962647"/>
              </p:ext>
            </p:extLst>
          </p:nvPr>
        </p:nvGraphicFramePr>
        <p:xfrm>
          <a:off x="685800" y="3429000"/>
          <a:ext cx="7788910" cy="154463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2016760">
                  <a:extLst>
                    <a:ext uri="{9D8B030D-6E8A-4147-A177-3AD203B41FA5}">
                      <a16:colId xmlns:a16="http://schemas.microsoft.com/office/drawing/2014/main" val="20001"/>
                    </a:ext>
                  </a:extLst>
                </a:gridCol>
                <a:gridCol w="1621790">
                  <a:extLst>
                    <a:ext uri="{9D8B030D-6E8A-4147-A177-3AD203B41FA5}">
                      <a16:colId xmlns:a16="http://schemas.microsoft.com/office/drawing/2014/main" val="20002"/>
                    </a:ext>
                  </a:extLst>
                </a:gridCol>
                <a:gridCol w="222631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latin typeface="Times New Roman"/>
                          <a:ea typeface="Times New Roman"/>
                        </a:rPr>
                        <a:t>Affiliations</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latin typeface="+mn-lt"/>
                        </a:rPr>
                        <a:t>Gaurav Patwardhan</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n-lt"/>
                        </a:rPr>
                        <a:t>Hewlett Packard Enterprise</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n-lt"/>
                          <a:ea typeface="Times New Roman"/>
                          <a:hlinkClick r:id="rId3"/>
                        </a:rPr>
                        <a:t>gaurav.patwardhan@hpe.com</a:t>
                      </a:r>
                      <a:endParaRPr lang="en-AU" sz="1200" dirty="0">
                        <a:effectLst/>
                        <a:latin typeface="+mn-lt"/>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r h="391318">
                <a:tc>
                  <a:txBody>
                    <a:bodyPr/>
                    <a:lstStyle/>
                    <a:p>
                      <a:pPr>
                        <a:spcAft>
                          <a:spcPts val="0"/>
                        </a:spcAft>
                      </a:pPr>
                      <a:r>
                        <a:rPr lang="en-AU" sz="1200" dirty="0">
                          <a:effectLst/>
                          <a:latin typeface="+mn-lt"/>
                          <a:ea typeface="Times New Roman"/>
                        </a:rPr>
                        <a:t>Eldad Perahia</a:t>
                      </a:r>
                    </a:p>
                  </a:txBody>
                  <a:tcPr marL="68580" marR="68580" marT="0" marB="0" anchor="ctr">
                    <a:solidFill>
                      <a:schemeClr val="accent2">
                        <a:lumMod val="20000"/>
                        <a:lumOff val="80000"/>
                      </a:schemeClr>
                    </a:solidFill>
                  </a:tcPr>
                </a:tc>
                <a:tc>
                  <a:txBody>
                    <a:bodyPr/>
                    <a:lstStyle/>
                    <a:p>
                      <a:pPr>
                        <a:spcAft>
                          <a:spcPts val="0"/>
                        </a:spcAft>
                      </a:pPr>
                      <a:r>
                        <a:rPr lang="en-AU" sz="1200" dirty="0">
                          <a:effectLst/>
                          <a:latin typeface="+mn-lt"/>
                          <a:ea typeface="Times New Roman"/>
                        </a:rPr>
                        <a:t>Hewlett Packard Enterprise</a:t>
                      </a:r>
                    </a:p>
                  </a:txBody>
                  <a:tcPr marL="68580" marR="68580" marT="0" marB="0" anchor="ctr">
                    <a:solidFill>
                      <a:schemeClr val="accent2">
                        <a:lumMod val="20000"/>
                        <a:lumOff val="80000"/>
                      </a:schemeClr>
                    </a:solidFill>
                  </a:tcPr>
                </a:tc>
                <a:tc>
                  <a:txBody>
                    <a:bodyPr/>
                    <a:lstStyle/>
                    <a:p>
                      <a:pPr marL="21590" indent="-21590">
                        <a:spcAft>
                          <a:spcPts val="0"/>
                        </a:spcAft>
                      </a:pP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a:effectLst/>
                          <a:latin typeface="+mn-lt"/>
                          <a:ea typeface="Times New Roman"/>
                          <a:hlinkClick r:id="rId4"/>
                        </a:rPr>
                        <a:t>eldad.perahia@hpe.com</a:t>
                      </a:r>
                      <a:endParaRPr lang="en-AU" sz="1200" dirty="0">
                        <a:effectLst/>
                        <a:latin typeface="+mn-lt"/>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763949765"/>
                  </a:ext>
                </a:extLst>
              </a:tr>
              <a:tr h="391318">
                <a:tc>
                  <a:txBody>
                    <a:bodyPr/>
                    <a:lstStyle/>
                    <a:p>
                      <a:pPr>
                        <a:spcAft>
                          <a:spcPts val="0"/>
                        </a:spcAft>
                      </a:pPr>
                      <a:r>
                        <a:rPr lang="en-AU" sz="1200" dirty="0">
                          <a:effectLst/>
                          <a:latin typeface="+mn-lt"/>
                          <a:ea typeface="Times New Roman"/>
                        </a:rPr>
                        <a:t>Stuart Walker Strickland</a:t>
                      </a:r>
                    </a:p>
                  </a:txBody>
                  <a:tcPr marL="68580" marR="68580" marT="0" marB="0" anchor="ctr">
                    <a:solidFill>
                      <a:schemeClr val="accent2">
                        <a:lumMod val="20000"/>
                        <a:lumOff val="80000"/>
                      </a:schemeClr>
                    </a:solidFill>
                  </a:tcPr>
                </a:tc>
                <a:tc>
                  <a:txBody>
                    <a:bodyPr/>
                    <a:lstStyle/>
                    <a:p>
                      <a:pPr>
                        <a:spcAft>
                          <a:spcPts val="0"/>
                        </a:spcAft>
                      </a:pPr>
                      <a:r>
                        <a:rPr lang="en-AU" sz="1200" dirty="0">
                          <a:effectLst/>
                          <a:latin typeface="+mn-lt"/>
                          <a:ea typeface="Times New Roman"/>
                        </a:rPr>
                        <a:t>Hewlett Packard Enterprise</a:t>
                      </a:r>
                    </a:p>
                  </a:txBody>
                  <a:tcPr marL="68580" marR="68580" marT="0" marB="0" anchor="ctr">
                    <a:solidFill>
                      <a:schemeClr val="accent2">
                        <a:lumMod val="20000"/>
                        <a:lumOff val="80000"/>
                      </a:schemeClr>
                    </a:solidFill>
                  </a:tcPr>
                </a:tc>
                <a:tc>
                  <a:txBody>
                    <a:bodyPr/>
                    <a:lstStyle/>
                    <a:p>
                      <a:pPr marL="21590" indent="-21590">
                        <a:spcAft>
                          <a:spcPts val="0"/>
                        </a:spcAft>
                      </a:pPr>
                      <a:r>
                        <a:rPr lang="en-AU" sz="1200" dirty="0">
                          <a:effectLst/>
                          <a:latin typeface="+mn-lt"/>
                          <a:ea typeface="Times New Roman"/>
                        </a:rPr>
                        <a:t>+1(510)358-5246</a:t>
                      </a:r>
                    </a:p>
                  </a:txBody>
                  <a:tcPr marL="68580" marR="68580" marT="0" marB="0" anchor="ctr">
                    <a:solidFill>
                      <a:schemeClr val="accent2">
                        <a:lumMod val="20000"/>
                        <a:lumOff val="80000"/>
                      </a:schemeClr>
                    </a:solidFill>
                  </a:tcPr>
                </a:tc>
                <a:tc>
                  <a:txBody>
                    <a:bodyPr/>
                    <a:lstStyle/>
                    <a:p>
                      <a:pPr>
                        <a:spcAft>
                          <a:spcPts val="0"/>
                        </a:spcAft>
                      </a:pPr>
                      <a:r>
                        <a:rPr lang="en-AU" sz="1200" dirty="0">
                          <a:effectLst/>
                          <a:latin typeface="+mn-lt"/>
                          <a:ea typeface="Times New Roman"/>
                          <a:hlinkClick r:id="rId5"/>
                        </a:rPr>
                        <a:t>stuart.wal.strickland@hpe.com</a:t>
                      </a:r>
                      <a:endParaRPr lang="en-AU" sz="1200" dirty="0">
                        <a:effectLst/>
                        <a:latin typeface="+mn-lt"/>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577342936"/>
                  </a:ext>
                </a:extLst>
              </a:tr>
            </a:tbl>
          </a:graphicData>
        </a:graphic>
      </p:graphicFrame>
      <p:sp>
        <p:nvSpPr>
          <p:cNvPr id="9" name="Rectangle 5">
            <a:extLst>
              <a:ext uri="{FF2B5EF4-FFF2-40B4-BE49-F238E27FC236}">
                <a16:creationId xmlns:a16="http://schemas.microsoft.com/office/drawing/2014/main" id="{2BB38623-693C-4519-99D5-CB4DAE9006B9}"/>
              </a:ext>
            </a:extLst>
          </p:cNvPr>
          <p:cNvSpPr>
            <a:spLocks noGrp="1" noChangeArrowheads="1"/>
          </p:cNvSpPr>
          <p:nvPr>
            <p:ph type="ftr" sz="quarter" idx="10"/>
          </p:nvPr>
        </p:nvSpPr>
        <p:spPr>
          <a:xfrm>
            <a:off x="5410200" y="6475413"/>
            <a:ext cx="3133725" cy="306387"/>
          </a:xfrm>
          <a:ln/>
        </p:spPr>
        <p:txBody>
          <a:bodyPr/>
          <a:lstStyle>
            <a:lvl1pPr>
              <a:defRPr/>
            </a:lvl1pPr>
          </a:lstStyle>
          <a:p>
            <a:pPr>
              <a:defRPr/>
            </a:pPr>
            <a:r>
              <a:rPr lang="en-US" dirty="0"/>
              <a:t>Patwardhan, Perahia, and Strickland, HPE</a:t>
            </a:r>
          </a:p>
        </p:txBody>
      </p:sp>
      <p:sp>
        <p:nvSpPr>
          <p:cNvPr id="10" name="Slide Number Placeholder 5">
            <a:extLst>
              <a:ext uri="{FF2B5EF4-FFF2-40B4-BE49-F238E27FC236}">
                <a16:creationId xmlns:a16="http://schemas.microsoft.com/office/drawing/2014/main" id="{9270C5A9-DB7A-4519-B2F8-67EB1F053539}"/>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1</a:t>
            </a:fld>
            <a:endParaRPr lang="en-GB"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14AB3C6-3507-D144-9556-9B57ABC19A2C}"/>
              </a:ext>
            </a:extLst>
          </p:cNvPr>
          <p:cNvSpPr>
            <a:spLocks noGrp="1"/>
          </p:cNvSpPr>
          <p:nvPr>
            <p:ph idx="1"/>
          </p:nvPr>
        </p:nvSpPr>
        <p:spPr>
          <a:xfrm>
            <a:off x="381000" y="1522413"/>
            <a:ext cx="8534400" cy="4421187"/>
          </a:xfrm>
        </p:spPr>
        <p:txBody>
          <a:bodyPr/>
          <a:lstStyle/>
          <a:p>
            <a:pPr>
              <a:buFont typeface="Arial" panose="020B0604020202020204" pitchFamily="34" charset="0"/>
              <a:buChar char="•"/>
            </a:pPr>
            <a:r>
              <a:rPr lang="en-US" sz="1400" b="0" dirty="0"/>
              <a:t>Very high SINR allows frames to be decoded properly even when transmitted over each other</a:t>
            </a:r>
          </a:p>
          <a:p>
            <a:pPr marL="184150" lvl="2" indent="0">
              <a:buNone/>
            </a:pPr>
            <a:r>
              <a:rPr lang="en-US" sz="1400" dirty="0">
                <a:sym typeface="Wingdings" pitchFamily="2" charset="2"/>
              </a:rPr>
              <a:t>	</a:t>
            </a:r>
            <a:r>
              <a:rPr lang="en-US" sz="1400" b="0" dirty="0">
                <a:sym typeface="Wingdings" pitchFamily="2" charset="2"/>
              </a:rPr>
              <a:t> No retries and no backoffs</a:t>
            </a:r>
          </a:p>
          <a:p>
            <a:pPr>
              <a:buFont typeface="Arial" panose="020B0604020202020204" pitchFamily="34" charset="0"/>
              <a:buChar char="•"/>
            </a:pPr>
            <a:r>
              <a:rPr lang="en-US" sz="1400" b="0" dirty="0">
                <a:sym typeface="Wingdings" pitchFamily="2" charset="2"/>
              </a:rPr>
              <a:t>When both STAs choose the same backoff they fall ‘in-sync’ for a period.  This is a function of comparative sizes between preamble and PPDU length</a:t>
            </a:r>
          </a:p>
          <a:p>
            <a:pPr>
              <a:buFont typeface="Arial" panose="020B0604020202020204" pitchFamily="34" charset="0"/>
              <a:buChar char="•"/>
            </a:pPr>
            <a:r>
              <a:rPr lang="en-US" sz="1400" b="0" dirty="0">
                <a:sym typeface="Wingdings" pitchFamily="2" charset="2"/>
              </a:rPr>
              <a:t>As long as they remain in-sync, preambles are not detected and there is no deferral when the interfering signal lies below the ED threshold</a:t>
            </a:r>
          </a:p>
          <a:p>
            <a:pPr>
              <a:buFont typeface="Arial" panose="020B0604020202020204" pitchFamily="34" charset="0"/>
              <a:buChar char="•"/>
            </a:pPr>
            <a:r>
              <a:rPr lang="en-US" sz="1400" b="0" dirty="0">
                <a:sym typeface="Wingdings" pitchFamily="2" charset="2"/>
              </a:rPr>
              <a:t>Eventually, a preamble is detected, and the receivers fall out-of-sync, alternating access to the medium</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marL="0" indent="0"/>
            <a:endParaRPr lang="en-US" sz="1400" b="0" dirty="0"/>
          </a:p>
          <a:p>
            <a:pPr>
              <a:buFont typeface="Arial" panose="020B0604020202020204" pitchFamily="34" charset="0"/>
              <a:buChar char="•"/>
            </a:pPr>
            <a:r>
              <a:rPr lang="en-US" sz="1400" b="0" dirty="0"/>
              <a:t>To test this hypothesis, we enable RTS/CTS for all frames, increasing the probability of preamble detection</a:t>
            </a:r>
          </a:p>
        </p:txBody>
      </p:sp>
      <p:sp>
        <p:nvSpPr>
          <p:cNvPr id="2" name="Title 1">
            <a:extLst>
              <a:ext uri="{FF2B5EF4-FFF2-40B4-BE49-F238E27FC236}">
                <a16:creationId xmlns:a16="http://schemas.microsoft.com/office/drawing/2014/main" id="{3934BF04-73AB-6F4C-B156-AA05A99B18E8}"/>
              </a:ext>
            </a:extLst>
          </p:cNvPr>
          <p:cNvSpPr>
            <a:spLocks noGrp="1"/>
          </p:cNvSpPr>
          <p:nvPr>
            <p:ph type="title"/>
          </p:nvPr>
        </p:nvSpPr>
        <p:spPr/>
        <p:txBody>
          <a:bodyPr/>
          <a:lstStyle/>
          <a:p>
            <a:r>
              <a:rPr lang="en-US" sz="2800" dirty="0"/>
              <a:t>Accounting for Observed Behavior</a:t>
            </a:r>
          </a:p>
        </p:txBody>
      </p:sp>
      <p:pic>
        <p:nvPicPr>
          <p:cNvPr id="285" name="Picture 284">
            <a:extLst>
              <a:ext uri="{FF2B5EF4-FFF2-40B4-BE49-F238E27FC236}">
                <a16:creationId xmlns:a16="http://schemas.microsoft.com/office/drawing/2014/main" id="{1A312B4D-FD51-43DD-9DA5-D56B1BC46D1D}"/>
              </a:ext>
            </a:extLst>
          </p:cNvPr>
          <p:cNvPicPr>
            <a:picLocks noChangeAspect="1"/>
          </p:cNvPicPr>
          <p:nvPr/>
        </p:nvPicPr>
        <p:blipFill>
          <a:blip r:embed="rId3"/>
          <a:stretch>
            <a:fillRect/>
          </a:stretch>
        </p:blipFill>
        <p:spPr>
          <a:xfrm>
            <a:off x="876300" y="3581400"/>
            <a:ext cx="7391400" cy="1980165"/>
          </a:xfrm>
          <a:prstGeom prst="rect">
            <a:avLst/>
          </a:prstGeom>
        </p:spPr>
      </p:pic>
      <p:sp>
        <p:nvSpPr>
          <p:cNvPr id="286" name="Footer Placeholder 3">
            <a:extLst>
              <a:ext uri="{FF2B5EF4-FFF2-40B4-BE49-F238E27FC236}">
                <a16:creationId xmlns:a16="http://schemas.microsoft.com/office/drawing/2014/main" id="{49943C9F-A67E-42C6-B700-894E98EF8CDE}"/>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287" name="Slide Number Placeholder 5">
            <a:extLst>
              <a:ext uri="{FF2B5EF4-FFF2-40B4-BE49-F238E27FC236}">
                <a16:creationId xmlns:a16="http://schemas.microsoft.com/office/drawing/2014/main" id="{ECE4888C-81BD-482B-A0C3-144485F56E2D}"/>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10</a:t>
            </a:fld>
            <a:endParaRPr lang="en-GB" dirty="0">
              <a:latin typeface="+mn-lt"/>
            </a:endParaRPr>
          </a:p>
        </p:txBody>
      </p:sp>
    </p:spTree>
    <p:extLst>
      <p:ext uri="{BB962C8B-B14F-4D97-AF65-F5344CB8AC3E}">
        <p14:creationId xmlns:p14="http://schemas.microsoft.com/office/powerpoint/2010/main" val="4131452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DEB496-4145-4E9A-BC0F-843DEA5F2046}"/>
              </a:ext>
            </a:extLst>
          </p:cNvPr>
          <p:cNvPicPr>
            <a:picLocks noChangeAspect="1"/>
          </p:cNvPicPr>
          <p:nvPr/>
        </p:nvPicPr>
        <p:blipFill>
          <a:blip r:embed="rId2"/>
          <a:stretch>
            <a:fillRect/>
          </a:stretch>
        </p:blipFill>
        <p:spPr>
          <a:xfrm>
            <a:off x="191294" y="3886200"/>
            <a:ext cx="3590780" cy="1801368"/>
          </a:xfrm>
          <a:prstGeom prst="rect">
            <a:avLst/>
          </a:prstGeom>
        </p:spPr>
      </p:pic>
      <p:pic>
        <p:nvPicPr>
          <p:cNvPr id="3" name="Picture 2">
            <a:extLst>
              <a:ext uri="{FF2B5EF4-FFF2-40B4-BE49-F238E27FC236}">
                <a16:creationId xmlns:a16="http://schemas.microsoft.com/office/drawing/2014/main" id="{FDA45426-464F-489E-A619-D47AFAABFAA5}"/>
              </a:ext>
            </a:extLst>
          </p:cNvPr>
          <p:cNvPicPr>
            <a:picLocks noChangeAspect="1"/>
          </p:cNvPicPr>
          <p:nvPr/>
        </p:nvPicPr>
        <p:blipFill>
          <a:blip r:embed="rId3"/>
          <a:stretch>
            <a:fillRect/>
          </a:stretch>
        </p:blipFill>
        <p:spPr>
          <a:xfrm>
            <a:off x="2810020" y="3886200"/>
            <a:ext cx="3590780" cy="1801368"/>
          </a:xfrm>
          <a:prstGeom prst="rect">
            <a:avLst/>
          </a:prstGeom>
        </p:spPr>
      </p:pic>
      <p:pic>
        <p:nvPicPr>
          <p:cNvPr id="12" name="Picture 11">
            <a:extLst>
              <a:ext uri="{FF2B5EF4-FFF2-40B4-BE49-F238E27FC236}">
                <a16:creationId xmlns:a16="http://schemas.microsoft.com/office/drawing/2014/main" id="{6A6BB843-C1DA-4463-8E10-B3AFCB873895}"/>
              </a:ext>
            </a:extLst>
          </p:cNvPr>
          <p:cNvPicPr>
            <a:picLocks noChangeAspect="1"/>
          </p:cNvPicPr>
          <p:nvPr/>
        </p:nvPicPr>
        <p:blipFill>
          <a:blip r:embed="rId4"/>
          <a:stretch>
            <a:fillRect/>
          </a:stretch>
        </p:blipFill>
        <p:spPr>
          <a:xfrm>
            <a:off x="5371646" y="3886200"/>
            <a:ext cx="3590780" cy="1801368"/>
          </a:xfrm>
          <a:prstGeom prst="rect">
            <a:avLst/>
          </a:prstGeom>
        </p:spPr>
      </p:pic>
      <p:sp>
        <p:nvSpPr>
          <p:cNvPr id="7" name="Title 1">
            <a:extLst>
              <a:ext uri="{FF2B5EF4-FFF2-40B4-BE49-F238E27FC236}">
                <a16:creationId xmlns:a16="http://schemas.microsoft.com/office/drawing/2014/main" id="{8575F8EC-A3E1-4843-870E-96AF6CC2BCAB}"/>
              </a:ext>
            </a:extLst>
          </p:cNvPr>
          <p:cNvSpPr>
            <a:spLocks noGrp="1"/>
          </p:cNvSpPr>
          <p:nvPr>
            <p:ph type="title"/>
          </p:nvPr>
        </p:nvSpPr>
        <p:spPr/>
        <p:txBody>
          <a:bodyPr wrap="square" anchor="ctr">
            <a:normAutofit/>
          </a:bodyPr>
          <a:lstStyle/>
          <a:p>
            <a:pPr>
              <a:lnSpc>
                <a:spcPct val="90000"/>
              </a:lnSpc>
            </a:pPr>
            <a:r>
              <a:rPr lang="en-US" sz="2400" dirty="0"/>
              <a:t>Enabling RTS/CTS Fully Mitigates Effects</a:t>
            </a:r>
            <a:br>
              <a:rPr lang="en-US" sz="2400" dirty="0"/>
            </a:br>
            <a:r>
              <a:rPr lang="en-US" sz="2400" dirty="0"/>
              <a:t>in Simple Coexistence Scenarios</a:t>
            </a:r>
          </a:p>
        </p:txBody>
      </p:sp>
      <p:sp>
        <p:nvSpPr>
          <p:cNvPr id="19" name="Rectangle 18">
            <a:extLst>
              <a:ext uri="{FF2B5EF4-FFF2-40B4-BE49-F238E27FC236}">
                <a16:creationId xmlns:a16="http://schemas.microsoft.com/office/drawing/2014/main" id="{A39C0C98-4DC7-41B0-B0C5-1CCFA8CBEB8C}"/>
              </a:ext>
            </a:extLst>
          </p:cNvPr>
          <p:cNvSpPr/>
          <p:nvPr/>
        </p:nvSpPr>
        <p:spPr bwMode="auto">
          <a:xfrm>
            <a:off x="277105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2DAB557D-C8BF-4923-8C7E-8C79CAAAE9B7}"/>
              </a:ext>
            </a:extLst>
          </p:cNvPr>
          <p:cNvSpPr/>
          <p:nvPr/>
        </p:nvSpPr>
        <p:spPr bwMode="auto">
          <a:xfrm>
            <a:off x="535606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5" name="TextBox 24">
            <a:extLst>
              <a:ext uri="{FF2B5EF4-FFF2-40B4-BE49-F238E27FC236}">
                <a16:creationId xmlns:a16="http://schemas.microsoft.com/office/drawing/2014/main" id="{4387BC30-2CB4-4694-8ED1-FD5BBE6EA7DF}"/>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27" name="TextBox 26">
            <a:extLst>
              <a:ext uri="{FF2B5EF4-FFF2-40B4-BE49-F238E27FC236}">
                <a16:creationId xmlns:a16="http://schemas.microsoft.com/office/drawing/2014/main" id="{ADF8B3A1-4BAD-409E-B3B6-2E68DF9D2740}"/>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69.8 Mbps</a:t>
            </a:r>
          </a:p>
        </p:txBody>
      </p:sp>
      <p:sp>
        <p:nvSpPr>
          <p:cNvPr id="28" name="TextBox 27">
            <a:extLst>
              <a:ext uri="{FF2B5EF4-FFF2-40B4-BE49-F238E27FC236}">
                <a16:creationId xmlns:a16="http://schemas.microsoft.com/office/drawing/2014/main" id="{1E7A27C2-9BCA-463D-9D76-95AD3309055F}"/>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40.65 Mbps</a:t>
            </a:r>
          </a:p>
        </p:txBody>
      </p:sp>
      <p:cxnSp>
        <p:nvCxnSpPr>
          <p:cNvPr id="34" name="Straight Connector 33">
            <a:extLst>
              <a:ext uri="{FF2B5EF4-FFF2-40B4-BE49-F238E27FC236}">
                <a16:creationId xmlns:a16="http://schemas.microsoft.com/office/drawing/2014/main" id="{6DC03375-2F1E-46AF-9F3F-96B7E1E776A9}"/>
              </a:ext>
            </a:extLst>
          </p:cNvPr>
          <p:cNvCxnSpPr>
            <a:cxnSpLocks/>
          </p:cNvCxnSpPr>
          <p:nvPr/>
        </p:nvCxnSpPr>
        <p:spPr bwMode="auto">
          <a:xfrm>
            <a:off x="611063" y="4725952"/>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5" name="Straight Connector 34">
            <a:extLst>
              <a:ext uri="{FF2B5EF4-FFF2-40B4-BE49-F238E27FC236}">
                <a16:creationId xmlns:a16="http://schemas.microsoft.com/office/drawing/2014/main" id="{0EEBE655-7EA9-4803-8A16-16D6AF518D0B}"/>
              </a:ext>
            </a:extLst>
          </p:cNvPr>
          <p:cNvCxnSpPr>
            <a:cxnSpLocks/>
          </p:cNvCxnSpPr>
          <p:nvPr/>
        </p:nvCxnSpPr>
        <p:spPr bwMode="auto">
          <a:xfrm>
            <a:off x="3200400" y="493590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6" name="Straight Connector 35">
            <a:extLst>
              <a:ext uri="{FF2B5EF4-FFF2-40B4-BE49-F238E27FC236}">
                <a16:creationId xmlns:a16="http://schemas.microsoft.com/office/drawing/2014/main" id="{CC2DD1A5-B568-46BD-8554-6B2F96DB78EF}"/>
              </a:ext>
            </a:extLst>
          </p:cNvPr>
          <p:cNvCxnSpPr>
            <a:cxnSpLocks/>
          </p:cNvCxnSpPr>
          <p:nvPr/>
        </p:nvCxnSpPr>
        <p:spPr bwMode="auto">
          <a:xfrm>
            <a:off x="5791200" y="50867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7" name="Straight Connector 36">
            <a:extLst>
              <a:ext uri="{FF2B5EF4-FFF2-40B4-BE49-F238E27FC236}">
                <a16:creationId xmlns:a16="http://schemas.microsoft.com/office/drawing/2014/main" id="{166AEA24-3CF2-43E9-B089-D3FB26778D80}"/>
              </a:ext>
            </a:extLst>
          </p:cNvPr>
          <p:cNvCxnSpPr>
            <a:cxnSpLocks/>
          </p:cNvCxnSpPr>
          <p:nvPr/>
        </p:nvCxnSpPr>
        <p:spPr bwMode="auto">
          <a:xfrm flipV="1">
            <a:off x="1046580" y="4599496"/>
            <a:ext cx="0" cy="70340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8" name="Straight Connector 37">
            <a:extLst>
              <a:ext uri="{FF2B5EF4-FFF2-40B4-BE49-F238E27FC236}">
                <a16:creationId xmlns:a16="http://schemas.microsoft.com/office/drawing/2014/main" id="{58D4A7F1-807F-4718-B01E-35DDA394C114}"/>
              </a:ext>
            </a:extLst>
          </p:cNvPr>
          <p:cNvCxnSpPr>
            <a:cxnSpLocks/>
          </p:cNvCxnSpPr>
          <p:nvPr/>
        </p:nvCxnSpPr>
        <p:spPr bwMode="auto">
          <a:xfrm flipV="1">
            <a:off x="1670180" y="4733728"/>
            <a:ext cx="0" cy="569168"/>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9" name="Straight Connector 38">
            <a:extLst>
              <a:ext uri="{FF2B5EF4-FFF2-40B4-BE49-F238E27FC236}">
                <a16:creationId xmlns:a16="http://schemas.microsoft.com/office/drawing/2014/main" id="{5E960C2F-E427-4589-A713-2D5699861581}"/>
              </a:ext>
            </a:extLst>
          </p:cNvPr>
          <p:cNvCxnSpPr>
            <a:cxnSpLocks/>
          </p:cNvCxnSpPr>
          <p:nvPr/>
        </p:nvCxnSpPr>
        <p:spPr bwMode="auto">
          <a:xfrm flipV="1">
            <a:off x="3657600" y="4937456"/>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0" name="Straight Connector 39">
            <a:extLst>
              <a:ext uri="{FF2B5EF4-FFF2-40B4-BE49-F238E27FC236}">
                <a16:creationId xmlns:a16="http://schemas.microsoft.com/office/drawing/2014/main" id="{4C471E3E-3987-45A8-A8E0-6499581D84BD}"/>
              </a:ext>
            </a:extLst>
          </p:cNvPr>
          <p:cNvCxnSpPr>
            <a:cxnSpLocks/>
          </p:cNvCxnSpPr>
          <p:nvPr/>
        </p:nvCxnSpPr>
        <p:spPr bwMode="auto">
          <a:xfrm flipV="1">
            <a:off x="4293640" y="4937456"/>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1" name="Straight Connector 40">
            <a:extLst>
              <a:ext uri="{FF2B5EF4-FFF2-40B4-BE49-F238E27FC236}">
                <a16:creationId xmlns:a16="http://schemas.microsoft.com/office/drawing/2014/main" id="{94D37ED3-B9D4-412A-8D9A-04BAF258963E}"/>
              </a:ext>
            </a:extLst>
          </p:cNvPr>
          <p:cNvCxnSpPr>
            <a:cxnSpLocks/>
          </p:cNvCxnSpPr>
          <p:nvPr/>
        </p:nvCxnSpPr>
        <p:spPr bwMode="auto">
          <a:xfrm flipV="1">
            <a:off x="6223520" y="5086740"/>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2" name="Straight Connector 41">
            <a:extLst>
              <a:ext uri="{FF2B5EF4-FFF2-40B4-BE49-F238E27FC236}">
                <a16:creationId xmlns:a16="http://schemas.microsoft.com/office/drawing/2014/main" id="{8E36A24B-5119-4905-A5C9-1FB112E0A811}"/>
              </a:ext>
            </a:extLst>
          </p:cNvPr>
          <p:cNvCxnSpPr>
            <a:cxnSpLocks/>
          </p:cNvCxnSpPr>
          <p:nvPr/>
        </p:nvCxnSpPr>
        <p:spPr bwMode="auto">
          <a:xfrm flipV="1">
            <a:off x="6853340" y="5086740"/>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pic>
        <p:nvPicPr>
          <p:cNvPr id="9" name="Picture 8">
            <a:extLst>
              <a:ext uri="{FF2B5EF4-FFF2-40B4-BE49-F238E27FC236}">
                <a16:creationId xmlns:a16="http://schemas.microsoft.com/office/drawing/2014/main" id="{8FAEE7CF-9EC5-4399-8BC6-100956FFF72E}"/>
              </a:ext>
            </a:extLst>
          </p:cNvPr>
          <p:cNvPicPr>
            <a:picLocks noChangeAspect="1"/>
          </p:cNvPicPr>
          <p:nvPr/>
        </p:nvPicPr>
        <p:blipFill>
          <a:blip r:embed="rId5"/>
          <a:stretch>
            <a:fillRect/>
          </a:stretch>
        </p:blipFill>
        <p:spPr>
          <a:xfrm>
            <a:off x="191294" y="1905966"/>
            <a:ext cx="3590780" cy="1801368"/>
          </a:xfrm>
          <a:prstGeom prst="rect">
            <a:avLst/>
          </a:prstGeom>
        </p:spPr>
      </p:pic>
      <p:pic>
        <p:nvPicPr>
          <p:cNvPr id="10" name="Picture 9">
            <a:extLst>
              <a:ext uri="{FF2B5EF4-FFF2-40B4-BE49-F238E27FC236}">
                <a16:creationId xmlns:a16="http://schemas.microsoft.com/office/drawing/2014/main" id="{CE9FCF18-9BA2-421A-99C0-83584B44DD7A}"/>
              </a:ext>
            </a:extLst>
          </p:cNvPr>
          <p:cNvPicPr>
            <a:picLocks noChangeAspect="1"/>
          </p:cNvPicPr>
          <p:nvPr/>
        </p:nvPicPr>
        <p:blipFill>
          <a:blip r:embed="rId6"/>
          <a:stretch>
            <a:fillRect/>
          </a:stretch>
        </p:blipFill>
        <p:spPr>
          <a:xfrm>
            <a:off x="2808986" y="1905966"/>
            <a:ext cx="3590780" cy="1801368"/>
          </a:xfrm>
          <a:prstGeom prst="rect">
            <a:avLst/>
          </a:prstGeom>
        </p:spPr>
      </p:pic>
      <p:pic>
        <p:nvPicPr>
          <p:cNvPr id="11" name="Picture 10">
            <a:extLst>
              <a:ext uri="{FF2B5EF4-FFF2-40B4-BE49-F238E27FC236}">
                <a16:creationId xmlns:a16="http://schemas.microsoft.com/office/drawing/2014/main" id="{A8B7DA54-34C3-47FE-94E0-215A756E8675}"/>
              </a:ext>
            </a:extLst>
          </p:cNvPr>
          <p:cNvPicPr>
            <a:picLocks noChangeAspect="1"/>
          </p:cNvPicPr>
          <p:nvPr/>
        </p:nvPicPr>
        <p:blipFill>
          <a:blip r:embed="rId7"/>
          <a:stretch>
            <a:fillRect/>
          </a:stretch>
        </p:blipFill>
        <p:spPr>
          <a:xfrm>
            <a:off x="5371646" y="1905966"/>
            <a:ext cx="3590780" cy="1801368"/>
          </a:xfrm>
          <a:prstGeom prst="rect">
            <a:avLst/>
          </a:prstGeom>
        </p:spPr>
      </p:pic>
      <p:sp>
        <p:nvSpPr>
          <p:cNvPr id="29" name="Rectangle 28">
            <a:extLst>
              <a:ext uri="{FF2B5EF4-FFF2-40B4-BE49-F238E27FC236}">
                <a16:creationId xmlns:a16="http://schemas.microsoft.com/office/drawing/2014/main" id="{FECE109E-F4B1-4EFD-9351-07E5E4E17413}"/>
              </a:ext>
            </a:extLst>
          </p:cNvPr>
          <p:cNvSpPr/>
          <p:nvPr/>
        </p:nvSpPr>
        <p:spPr bwMode="auto">
          <a:xfrm>
            <a:off x="2771056" y="1911689"/>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5D0FDF91-9BD8-4443-A585-3BA5997D2EA4}"/>
              </a:ext>
            </a:extLst>
          </p:cNvPr>
          <p:cNvSpPr/>
          <p:nvPr/>
        </p:nvSpPr>
        <p:spPr bwMode="auto">
          <a:xfrm>
            <a:off x="5348655" y="1914292"/>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33" name="Straight Connector 32">
            <a:extLst>
              <a:ext uri="{FF2B5EF4-FFF2-40B4-BE49-F238E27FC236}">
                <a16:creationId xmlns:a16="http://schemas.microsoft.com/office/drawing/2014/main" id="{C1101D05-4859-4826-A300-016E07E3FD3B}"/>
              </a:ext>
            </a:extLst>
          </p:cNvPr>
          <p:cNvCxnSpPr>
            <a:cxnSpLocks/>
          </p:cNvCxnSpPr>
          <p:nvPr/>
        </p:nvCxnSpPr>
        <p:spPr bwMode="auto">
          <a:xfrm>
            <a:off x="607963" y="2760796"/>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3" name="Straight Connector 42">
            <a:extLst>
              <a:ext uri="{FF2B5EF4-FFF2-40B4-BE49-F238E27FC236}">
                <a16:creationId xmlns:a16="http://schemas.microsoft.com/office/drawing/2014/main" id="{CE1B838D-6DFF-49BA-9DE3-D563B2DF0944}"/>
              </a:ext>
            </a:extLst>
          </p:cNvPr>
          <p:cNvCxnSpPr>
            <a:cxnSpLocks/>
          </p:cNvCxnSpPr>
          <p:nvPr/>
        </p:nvCxnSpPr>
        <p:spPr bwMode="auto">
          <a:xfrm flipV="1">
            <a:off x="3233662" y="2970744"/>
            <a:ext cx="2021038" cy="1"/>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4" name="Straight Connector 43">
            <a:extLst>
              <a:ext uri="{FF2B5EF4-FFF2-40B4-BE49-F238E27FC236}">
                <a16:creationId xmlns:a16="http://schemas.microsoft.com/office/drawing/2014/main" id="{87646355-F3C1-4C2B-8365-6C093BFE4567}"/>
              </a:ext>
            </a:extLst>
          </p:cNvPr>
          <p:cNvCxnSpPr>
            <a:cxnSpLocks/>
          </p:cNvCxnSpPr>
          <p:nvPr/>
        </p:nvCxnSpPr>
        <p:spPr bwMode="auto">
          <a:xfrm>
            <a:off x="5788100" y="3121584"/>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6" name="Straight Connector 45">
            <a:extLst>
              <a:ext uri="{FF2B5EF4-FFF2-40B4-BE49-F238E27FC236}">
                <a16:creationId xmlns:a16="http://schemas.microsoft.com/office/drawing/2014/main" id="{CB4B8A3D-6443-4BA8-B834-E898C97FFC15}"/>
              </a:ext>
            </a:extLst>
          </p:cNvPr>
          <p:cNvCxnSpPr>
            <a:cxnSpLocks/>
          </p:cNvCxnSpPr>
          <p:nvPr/>
        </p:nvCxnSpPr>
        <p:spPr bwMode="auto">
          <a:xfrm flipV="1">
            <a:off x="1043480" y="2634340"/>
            <a:ext cx="0" cy="70340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7" name="Straight Connector 46">
            <a:extLst>
              <a:ext uri="{FF2B5EF4-FFF2-40B4-BE49-F238E27FC236}">
                <a16:creationId xmlns:a16="http://schemas.microsoft.com/office/drawing/2014/main" id="{689BED58-69D5-47A7-AD58-B9A79CC38FC9}"/>
              </a:ext>
            </a:extLst>
          </p:cNvPr>
          <p:cNvCxnSpPr>
            <a:cxnSpLocks/>
          </p:cNvCxnSpPr>
          <p:nvPr/>
        </p:nvCxnSpPr>
        <p:spPr bwMode="auto">
          <a:xfrm flipV="1">
            <a:off x="1667080" y="2768572"/>
            <a:ext cx="0" cy="569168"/>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8" name="Straight Connector 47">
            <a:extLst>
              <a:ext uri="{FF2B5EF4-FFF2-40B4-BE49-F238E27FC236}">
                <a16:creationId xmlns:a16="http://schemas.microsoft.com/office/drawing/2014/main" id="{CA06D214-C9F9-4E52-8DB8-4C110F32F880}"/>
              </a:ext>
            </a:extLst>
          </p:cNvPr>
          <p:cNvCxnSpPr>
            <a:cxnSpLocks/>
          </p:cNvCxnSpPr>
          <p:nvPr/>
        </p:nvCxnSpPr>
        <p:spPr bwMode="auto">
          <a:xfrm flipV="1">
            <a:off x="3654500" y="2972300"/>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9" name="Straight Connector 48">
            <a:extLst>
              <a:ext uri="{FF2B5EF4-FFF2-40B4-BE49-F238E27FC236}">
                <a16:creationId xmlns:a16="http://schemas.microsoft.com/office/drawing/2014/main" id="{AA48F40F-6DF4-4754-9EB1-3DF7047CB659}"/>
              </a:ext>
            </a:extLst>
          </p:cNvPr>
          <p:cNvCxnSpPr>
            <a:cxnSpLocks/>
          </p:cNvCxnSpPr>
          <p:nvPr/>
        </p:nvCxnSpPr>
        <p:spPr bwMode="auto">
          <a:xfrm flipV="1">
            <a:off x="4290540" y="2972300"/>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0" name="Straight Connector 49">
            <a:extLst>
              <a:ext uri="{FF2B5EF4-FFF2-40B4-BE49-F238E27FC236}">
                <a16:creationId xmlns:a16="http://schemas.microsoft.com/office/drawing/2014/main" id="{E69B15C2-7DDE-42B6-843F-9E966C52367B}"/>
              </a:ext>
            </a:extLst>
          </p:cNvPr>
          <p:cNvCxnSpPr>
            <a:cxnSpLocks/>
          </p:cNvCxnSpPr>
          <p:nvPr/>
        </p:nvCxnSpPr>
        <p:spPr bwMode="auto">
          <a:xfrm flipV="1">
            <a:off x="6220420" y="3121584"/>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1" name="Straight Connector 50">
            <a:extLst>
              <a:ext uri="{FF2B5EF4-FFF2-40B4-BE49-F238E27FC236}">
                <a16:creationId xmlns:a16="http://schemas.microsoft.com/office/drawing/2014/main" id="{4764525A-97CA-4446-BA39-A875679FD963}"/>
              </a:ext>
            </a:extLst>
          </p:cNvPr>
          <p:cNvCxnSpPr>
            <a:cxnSpLocks/>
          </p:cNvCxnSpPr>
          <p:nvPr/>
        </p:nvCxnSpPr>
        <p:spPr bwMode="auto">
          <a:xfrm flipV="1">
            <a:off x="6850240" y="3121584"/>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sp>
        <p:nvSpPr>
          <p:cNvPr id="45" name="Footer Placeholder 3">
            <a:extLst>
              <a:ext uri="{FF2B5EF4-FFF2-40B4-BE49-F238E27FC236}">
                <a16:creationId xmlns:a16="http://schemas.microsoft.com/office/drawing/2014/main" id="{7C3721A5-47CC-4550-ADD4-692E918E0B85}"/>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52" name="Slide Number Placeholder 5">
            <a:extLst>
              <a:ext uri="{FF2B5EF4-FFF2-40B4-BE49-F238E27FC236}">
                <a16:creationId xmlns:a16="http://schemas.microsoft.com/office/drawing/2014/main" id="{4D17B356-88F9-4F89-B003-795624AA6D88}"/>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11</a:t>
            </a:fld>
            <a:endParaRPr lang="en-GB" dirty="0">
              <a:latin typeface="+mn-lt"/>
            </a:endParaRPr>
          </a:p>
        </p:txBody>
      </p:sp>
    </p:spTree>
    <p:extLst>
      <p:ext uri="{BB962C8B-B14F-4D97-AF65-F5344CB8AC3E}">
        <p14:creationId xmlns:p14="http://schemas.microsoft.com/office/powerpoint/2010/main" val="3349210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0AEEEC0C-7218-A84E-BA8E-28ADDA3B4237}"/>
              </a:ext>
            </a:extLst>
          </p:cNvPr>
          <p:cNvSpPr>
            <a:spLocks noGrp="1"/>
          </p:cNvSpPr>
          <p:nvPr>
            <p:ph type="title"/>
          </p:nvPr>
        </p:nvSpPr>
        <p:spPr>
          <a:xfrm>
            <a:off x="685800" y="685800"/>
            <a:ext cx="7770813" cy="1065213"/>
          </a:xfrm>
        </p:spPr>
        <p:txBody>
          <a:bodyPr/>
          <a:lstStyle/>
          <a:p>
            <a:r>
              <a:rPr lang="en-US" dirty="0"/>
              <a:t>Topology #2: Complex Coexistence Scenario</a:t>
            </a:r>
          </a:p>
        </p:txBody>
      </p:sp>
      <p:sp>
        <p:nvSpPr>
          <p:cNvPr id="8" name="Content Placeholder 1">
            <a:extLst>
              <a:ext uri="{FF2B5EF4-FFF2-40B4-BE49-F238E27FC236}">
                <a16:creationId xmlns:a16="http://schemas.microsoft.com/office/drawing/2014/main" id="{6D9D0960-BCA3-954B-99B9-CB74E76C571A}"/>
              </a:ext>
            </a:extLst>
          </p:cNvPr>
          <p:cNvSpPr>
            <a:spLocks noGrp="1"/>
          </p:cNvSpPr>
          <p:nvPr>
            <p:ph idx="1"/>
          </p:nvPr>
        </p:nvSpPr>
        <p:spPr>
          <a:xfrm>
            <a:off x="457200" y="2145701"/>
            <a:ext cx="4000500" cy="3428999"/>
          </a:xfrm>
        </p:spPr>
        <p:txBody>
          <a:bodyPr/>
          <a:lstStyle/>
          <a:p>
            <a:pPr marL="0" indent="0"/>
            <a:r>
              <a:rPr lang="en-US" sz="1800" dirty="0"/>
              <a:t>3 BSS systems, each with one AP and one associated STA equidistant from each other</a:t>
            </a:r>
          </a:p>
          <a:p>
            <a:pPr marL="0" indent="0"/>
            <a:r>
              <a:rPr lang="en-US" sz="1800" dirty="0"/>
              <a:t>Full buffer traffic on the uplink</a:t>
            </a:r>
          </a:p>
          <a:p>
            <a:pPr marL="0" indent="0"/>
            <a:r>
              <a:rPr lang="en-US" sz="1800" dirty="0"/>
              <a:t>Throughput measured over</a:t>
            </a:r>
          </a:p>
          <a:p>
            <a:pPr marL="785813" lvl="1" indent="-385763">
              <a:buFont typeface="Arial" panose="020B0604020202020204" pitchFamily="34" charset="0"/>
              <a:buChar char="•"/>
            </a:pPr>
            <a:r>
              <a:rPr lang="en-US" sz="1400" dirty="0"/>
              <a:t>inter-BSS distances (d) corresponding to interfering signals ranging from RSSI levels of -89 dBm to -57 dBm</a:t>
            </a:r>
          </a:p>
          <a:p>
            <a:pPr marL="785813" lvl="1" indent="-385763">
              <a:buFont typeface="Arial" panose="020B0604020202020204" pitchFamily="34" charset="0"/>
              <a:buChar char="•"/>
            </a:pPr>
            <a:r>
              <a:rPr lang="en-US" sz="1400" dirty="0"/>
              <a:t>intra-BSS distances (d</a:t>
            </a:r>
            <a:r>
              <a:rPr lang="en-US" sz="1100" b="0" i="0" dirty="0">
                <a:solidFill>
                  <a:srgbClr val="111111"/>
                </a:solidFill>
                <a:effectLst/>
                <a:latin typeface="Roboto"/>
              </a:rPr>
              <a:t>′</a:t>
            </a:r>
            <a:r>
              <a:rPr lang="en-US" sz="1400" dirty="0"/>
              <a:t>) corresponding to wanted signals ranging from RSSI levels of -77 dBm to -57 dBm</a:t>
            </a:r>
          </a:p>
        </p:txBody>
      </p:sp>
      <p:grpSp>
        <p:nvGrpSpPr>
          <p:cNvPr id="2" name="Group 1">
            <a:extLst>
              <a:ext uri="{FF2B5EF4-FFF2-40B4-BE49-F238E27FC236}">
                <a16:creationId xmlns:a16="http://schemas.microsoft.com/office/drawing/2014/main" id="{A4B17887-554D-4169-B60A-3654129594A9}"/>
              </a:ext>
            </a:extLst>
          </p:cNvPr>
          <p:cNvGrpSpPr/>
          <p:nvPr/>
        </p:nvGrpSpPr>
        <p:grpSpPr>
          <a:xfrm>
            <a:off x="5707114" y="2607100"/>
            <a:ext cx="2778086" cy="2553988"/>
            <a:chOff x="5707114" y="2607100"/>
            <a:chExt cx="2778086" cy="2553988"/>
          </a:xfrm>
        </p:grpSpPr>
        <p:sp>
          <p:nvSpPr>
            <p:cNvPr id="9" name="Triangle 8">
              <a:extLst>
                <a:ext uri="{FF2B5EF4-FFF2-40B4-BE49-F238E27FC236}">
                  <a16:creationId xmlns:a16="http://schemas.microsoft.com/office/drawing/2014/main" id="{E597FEF5-B696-D246-A868-4502D6A95203}"/>
                </a:ext>
              </a:extLst>
            </p:cNvPr>
            <p:cNvSpPr/>
            <p:nvPr/>
          </p:nvSpPr>
          <p:spPr>
            <a:xfrm>
              <a:off x="5707114" y="3503293"/>
              <a:ext cx="652298" cy="423698"/>
            </a:xfrm>
            <a:prstGeom prst="triangle">
              <a:avLst/>
            </a:prstGeom>
            <a:solidFill>
              <a:srgbClr val="5B84CB">
                <a:alpha val="56000"/>
              </a:srgbClr>
            </a:solidFill>
            <a:ln>
              <a:solidFill>
                <a:srgbClr val="5B84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t>AP1</a:t>
              </a:r>
            </a:p>
          </p:txBody>
        </p:sp>
        <p:sp>
          <p:nvSpPr>
            <p:cNvPr id="10" name="Triangle 9">
              <a:extLst>
                <a:ext uri="{FF2B5EF4-FFF2-40B4-BE49-F238E27FC236}">
                  <a16:creationId xmlns:a16="http://schemas.microsoft.com/office/drawing/2014/main" id="{03959662-3173-E24B-AB49-21270F06F3DB}"/>
                </a:ext>
              </a:extLst>
            </p:cNvPr>
            <p:cNvSpPr/>
            <p:nvPr/>
          </p:nvSpPr>
          <p:spPr>
            <a:xfrm>
              <a:off x="7832902" y="3495601"/>
              <a:ext cx="652298" cy="423698"/>
            </a:xfrm>
            <a:prstGeom prst="triangle">
              <a:avLst/>
            </a:prstGeom>
            <a:solidFill>
              <a:srgbClr val="F09353">
                <a:alpha val="60000"/>
              </a:srgbClr>
            </a:solidFill>
            <a:ln>
              <a:solidFill>
                <a:srgbClr val="F0935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25" dirty="0"/>
                <a:t>AP2</a:t>
              </a:r>
            </a:p>
          </p:txBody>
        </p:sp>
        <p:sp>
          <p:nvSpPr>
            <p:cNvPr id="11" name="Rectangle 10">
              <a:extLst>
                <a:ext uri="{FF2B5EF4-FFF2-40B4-BE49-F238E27FC236}">
                  <a16:creationId xmlns:a16="http://schemas.microsoft.com/office/drawing/2014/main" id="{81DC47FD-EAB7-7041-97FA-6F869DF4BF13}"/>
                </a:ext>
              </a:extLst>
            </p:cNvPr>
            <p:cNvSpPr/>
            <p:nvPr/>
          </p:nvSpPr>
          <p:spPr>
            <a:xfrm>
              <a:off x="5834529" y="4790434"/>
              <a:ext cx="397465" cy="276999"/>
            </a:xfrm>
            <a:prstGeom prst="rect">
              <a:avLst/>
            </a:prstGeom>
            <a:solidFill>
              <a:srgbClr val="5B84CB">
                <a:alpha val="60000"/>
              </a:srgbClr>
            </a:solidFill>
            <a:ln>
              <a:solidFill>
                <a:srgbClr val="5B84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25"/>
                <a:t>STA1</a:t>
              </a:r>
            </a:p>
          </p:txBody>
        </p:sp>
        <p:sp>
          <p:nvSpPr>
            <p:cNvPr id="12" name="Rectangle 11">
              <a:extLst>
                <a:ext uri="{FF2B5EF4-FFF2-40B4-BE49-F238E27FC236}">
                  <a16:creationId xmlns:a16="http://schemas.microsoft.com/office/drawing/2014/main" id="{0299FFCA-09BC-5B40-B6E7-7EE332715D9F}"/>
                </a:ext>
              </a:extLst>
            </p:cNvPr>
            <p:cNvSpPr/>
            <p:nvPr/>
          </p:nvSpPr>
          <p:spPr>
            <a:xfrm>
              <a:off x="7943850" y="4799650"/>
              <a:ext cx="397463" cy="276999"/>
            </a:xfrm>
            <a:prstGeom prst="rect">
              <a:avLst/>
            </a:prstGeom>
            <a:solidFill>
              <a:srgbClr val="F09353">
                <a:alpha val="60000"/>
              </a:srgbClr>
            </a:solidFill>
            <a:ln>
              <a:solidFill>
                <a:srgbClr val="F0935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25"/>
                <a:t>STA2</a:t>
              </a:r>
            </a:p>
          </p:txBody>
        </p:sp>
        <p:cxnSp>
          <p:nvCxnSpPr>
            <p:cNvPr id="14" name="Straight Arrow Connector 13">
              <a:extLst>
                <a:ext uri="{FF2B5EF4-FFF2-40B4-BE49-F238E27FC236}">
                  <a16:creationId xmlns:a16="http://schemas.microsoft.com/office/drawing/2014/main" id="{ED08D980-E150-6B48-96C3-1D2787C6E3A6}"/>
                </a:ext>
              </a:extLst>
            </p:cNvPr>
            <p:cNvCxnSpPr/>
            <p:nvPr/>
          </p:nvCxnSpPr>
          <p:spPr>
            <a:xfrm flipV="1">
              <a:off x="8159050" y="3919299"/>
              <a:ext cx="0" cy="857250"/>
            </a:xfrm>
            <a:prstGeom prst="straightConnector1">
              <a:avLst/>
            </a:prstGeom>
            <a:ln w="12700" cmpd="sng">
              <a:solidFill>
                <a:srgbClr val="F09353"/>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5A583AA-6402-2C41-8731-4D7B5B14AD70}"/>
                </a:ext>
              </a:extLst>
            </p:cNvPr>
            <p:cNvCxnSpPr>
              <a:cxnSpLocks/>
            </p:cNvCxnSpPr>
            <p:nvPr/>
          </p:nvCxnSpPr>
          <p:spPr>
            <a:xfrm>
              <a:off x="6335590" y="4972050"/>
              <a:ext cx="1624778" cy="0"/>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9">
              <a:extLst>
                <a:ext uri="{FF2B5EF4-FFF2-40B4-BE49-F238E27FC236}">
                  <a16:creationId xmlns:a16="http://schemas.microsoft.com/office/drawing/2014/main" id="{9F6C4365-DCF3-6545-B03F-C19CB3698D57}"/>
                </a:ext>
              </a:extLst>
            </p:cNvPr>
            <p:cNvSpPr txBox="1"/>
            <p:nvPr/>
          </p:nvSpPr>
          <p:spPr>
            <a:xfrm>
              <a:off x="6639681" y="3746201"/>
              <a:ext cx="777488"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25" dirty="0">
                  <a:solidFill>
                    <a:schemeClr val="tx1"/>
                  </a:solidFill>
                </a:rPr>
                <a:t>d</a:t>
              </a:r>
            </a:p>
          </p:txBody>
        </p:sp>
        <p:cxnSp>
          <p:nvCxnSpPr>
            <p:cNvPr id="18" name="Straight Arrow Connector 17">
              <a:extLst>
                <a:ext uri="{FF2B5EF4-FFF2-40B4-BE49-F238E27FC236}">
                  <a16:creationId xmlns:a16="http://schemas.microsoft.com/office/drawing/2014/main" id="{88DDE7F9-7728-A94B-93C3-6FC6D7094FF6}"/>
                </a:ext>
              </a:extLst>
            </p:cNvPr>
            <p:cNvCxnSpPr/>
            <p:nvPr/>
          </p:nvCxnSpPr>
          <p:spPr>
            <a:xfrm flipV="1">
              <a:off x="6033262" y="3933184"/>
              <a:ext cx="0" cy="857250"/>
            </a:xfrm>
            <a:prstGeom prst="straightConnector1">
              <a:avLst/>
            </a:prstGeom>
            <a:ln w="12700" cmpd="sng">
              <a:solidFill>
                <a:srgbClr val="5B84CB"/>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2">
              <a:extLst>
                <a:ext uri="{FF2B5EF4-FFF2-40B4-BE49-F238E27FC236}">
                  <a16:creationId xmlns:a16="http://schemas.microsoft.com/office/drawing/2014/main" id="{9262F82B-DC3C-5849-95E6-F677719F7B37}"/>
                </a:ext>
              </a:extLst>
            </p:cNvPr>
            <p:cNvSpPr txBox="1"/>
            <p:nvPr/>
          </p:nvSpPr>
          <p:spPr>
            <a:xfrm>
              <a:off x="5773403" y="3299394"/>
              <a:ext cx="567171"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BSS 1</a:t>
              </a:r>
            </a:p>
          </p:txBody>
        </p:sp>
        <p:sp>
          <p:nvSpPr>
            <p:cNvPr id="20" name="TextBox 12">
              <a:extLst>
                <a:ext uri="{FF2B5EF4-FFF2-40B4-BE49-F238E27FC236}">
                  <a16:creationId xmlns:a16="http://schemas.microsoft.com/office/drawing/2014/main" id="{10C72F50-1ADE-074B-9E0B-7698AEA74486}"/>
                </a:ext>
              </a:extLst>
            </p:cNvPr>
            <p:cNvSpPr txBox="1"/>
            <p:nvPr/>
          </p:nvSpPr>
          <p:spPr>
            <a:xfrm>
              <a:off x="7899331" y="3267140"/>
              <a:ext cx="546977"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BSS 2</a:t>
              </a:r>
            </a:p>
          </p:txBody>
        </p:sp>
        <p:cxnSp>
          <p:nvCxnSpPr>
            <p:cNvPr id="21" name="Straight Arrow Connector 20">
              <a:extLst>
                <a:ext uri="{FF2B5EF4-FFF2-40B4-BE49-F238E27FC236}">
                  <a16:creationId xmlns:a16="http://schemas.microsoft.com/office/drawing/2014/main" id="{B6493376-B828-5D47-BFA4-95FC66CCE1D8}"/>
                </a:ext>
              </a:extLst>
            </p:cNvPr>
            <p:cNvCxnSpPr>
              <a:cxnSpLocks/>
            </p:cNvCxnSpPr>
            <p:nvPr/>
          </p:nvCxnSpPr>
          <p:spPr>
            <a:xfrm>
              <a:off x="6121465" y="3968244"/>
              <a:ext cx="0" cy="799089"/>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TextBox 12">
              <a:extLst>
                <a:ext uri="{FF2B5EF4-FFF2-40B4-BE49-F238E27FC236}">
                  <a16:creationId xmlns:a16="http://schemas.microsoft.com/office/drawing/2014/main" id="{40C75F2C-F9E9-2342-BDF8-46BAB7F87F1E}"/>
                </a:ext>
              </a:extLst>
            </p:cNvPr>
            <p:cNvSpPr txBox="1"/>
            <p:nvPr/>
          </p:nvSpPr>
          <p:spPr>
            <a:xfrm>
              <a:off x="6102565" y="4264968"/>
              <a:ext cx="322445"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25" dirty="0">
                  <a:solidFill>
                    <a:schemeClr val="tx1"/>
                  </a:solidFill>
                </a:rPr>
                <a:t>d</a:t>
              </a:r>
              <a:r>
                <a:rPr lang="en-US" sz="900" b="0" i="0" dirty="0">
                  <a:solidFill>
                    <a:srgbClr val="111111"/>
                  </a:solidFill>
                  <a:effectLst/>
                  <a:latin typeface="Roboto"/>
                </a:rPr>
                <a:t>′</a:t>
              </a:r>
              <a:endParaRPr lang="en-US" sz="825" dirty="0">
                <a:solidFill>
                  <a:schemeClr val="tx1"/>
                </a:solidFill>
              </a:endParaRPr>
            </a:p>
          </p:txBody>
        </p:sp>
        <p:cxnSp>
          <p:nvCxnSpPr>
            <p:cNvPr id="23" name="Straight Arrow Connector 22">
              <a:extLst>
                <a:ext uri="{FF2B5EF4-FFF2-40B4-BE49-F238E27FC236}">
                  <a16:creationId xmlns:a16="http://schemas.microsoft.com/office/drawing/2014/main" id="{65AEE509-3C47-D44D-AC62-1877DCE5AE4D}"/>
                </a:ext>
              </a:extLst>
            </p:cNvPr>
            <p:cNvCxnSpPr>
              <a:cxnSpLocks/>
            </p:cNvCxnSpPr>
            <p:nvPr/>
          </p:nvCxnSpPr>
          <p:spPr>
            <a:xfrm>
              <a:off x="8072789" y="3935959"/>
              <a:ext cx="0" cy="799089"/>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TextBox 12">
              <a:extLst>
                <a:ext uri="{FF2B5EF4-FFF2-40B4-BE49-F238E27FC236}">
                  <a16:creationId xmlns:a16="http://schemas.microsoft.com/office/drawing/2014/main" id="{774D7F63-F20D-5645-BE13-1402EB445293}"/>
                </a:ext>
              </a:extLst>
            </p:cNvPr>
            <p:cNvSpPr txBox="1"/>
            <p:nvPr/>
          </p:nvSpPr>
          <p:spPr>
            <a:xfrm>
              <a:off x="7890711" y="4209624"/>
              <a:ext cx="322445"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25" dirty="0">
                  <a:solidFill>
                    <a:schemeClr val="tx1"/>
                  </a:solidFill>
                </a:rPr>
                <a:t>d</a:t>
              </a:r>
              <a:r>
                <a:rPr lang="en-US" sz="900" b="0" i="0" dirty="0">
                  <a:solidFill>
                    <a:srgbClr val="111111"/>
                  </a:solidFill>
                  <a:effectLst/>
                  <a:latin typeface="Roboto"/>
                </a:rPr>
                <a:t>′</a:t>
              </a:r>
              <a:endParaRPr lang="en-US" sz="825" dirty="0">
                <a:solidFill>
                  <a:schemeClr val="tx1"/>
                </a:solidFill>
              </a:endParaRPr>
            </a:p>
          </p:txBody>
        </p:sp>
        <p:sp>
          <p:nvSpPr>
            <p:cNvPr id="25" name="Triangle 24">
              <a:extLst>
                <a:ext uri="{FF2B5EF4-FFF2-40B4-BE49-F238E27FC236}">
                  <a16:creationId xmlns:a16="http://schemas.microsoft.com/office/drawing/2014/main" id="{4F874284-65F3-3143-B9CF-09BECB2B5F85}"/>
                </a:ext>
              </a:extLst>
            </p:cNvPr>
            <p:cNvSpPr/>
            <p:nvPr/>
          </p:nvSpPr>
          <p:spPr>
            <a:xfrm>
              <a:off x="6716449" y="2796137"/>
              <a:ext cx="652298" cy="423698"/>
            </a:xfrm>
            <a:prstGeom prst="triangle">
              <a:avLst/>
            </a:prstGeom>
            <a:solidFill>
              <a:srgbClr val="B5D5A1">
                <a:alpha val="60000"/>
              </a:srgbClr>
            </a:solidFill>
            <a:ln>
              <a:solidFill>
                <a:srgbClr val="B5D5A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25" dirty="0"/>
                <a:t>AP3</a:t>
              </a:r>
            </a:p>
          </p:txBody>
        </p:sp>
        <p:sp>
          <p:nvSpPr>
            <p:cNvPr id="26" name="Rectangle 25">
              <a:extLst>
                <a:ext uri="{FF2B5EF4-FFF2-40B4-BE49-F238E27FC236}">
                  <a16:creationId xmlns:a16="http://schemas.microsoft.com/office/drawing/2014/main" id="{0E1C4899-2D5D-9748-AEB9-2536FDA7B72A}"/>
                </a:ext>
              </a:extLst>
            </p:cNvPr>
            <p:cNvSpPr/>
            <p:nvPr/>
          </p:nvSpPr>
          <p:spPr>
            <a:xfrm>
              <a:off x="6843865" y="4083278"/>
              <a:ext cx="397465" cy="276999"/>
            </a:xfrm>
            <a:prstGeom prst="rect">
              <a:avLst/>
            </a:prstGeom>
            <a:solidFill>
              <a:srgbClr val="B5D5A1">
                <a:alpha val="60000"/>
              </a:srgbClr>
            </a:solidFill>
            <a:ln>
              <a:solidFill>
                <a:srgbClr val="B5D5A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25" dirty="0"/>
                <a:t>STA3</a:t>
              </a:r>
            </a:p>
          </p:txBody>
        </p:sp>
        <p:cxnSp>
          <p:nvCxnSpPr>
            <p:cNvPr id="28" name="Straight Arrow Connector 27">
              <a:extLst>
                <a:ext uri="{FF2B5EF4-FFF2-40B4-BE49-F238E27FC236}">
                  <a16:creationId xmlns:a16="http://schemas.microsoft.com/office/drawing/2014/main" id="{09DB238B-62A6-6647-905A-FFA8547A74C8}"/>
                </a:ext>
              </a:extLst>
            </p:cNvPr>
            <p:cNvCxnSpPr/>
            <p:nvPr/>
          </p:nvCxnSpPr>
          <p:spPr>
            <a:xfrm flipV="1">
              <a:off x="7042598" y="3226028"/>
              <a:ext cx="0" cy="857250"/>
            </a:xfrm>
            <a:prstGeom prst="straightConnector1">
              <a:avLst/>
            </a:prstGeom>
            <a:ln w="12700" cmpd="sng">
              <a:solidFill>
                <a:srgbClr val="B5D5A1"/>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12">
              <a:extLst>
                <a:ext uri="{FF2B5EF4-FFF2-40B4-BE49-F238E27FC236}">
                  <a16:creationId xmlns:a16="http://schemas.microsoft.com/office/drawing/2014/main" id="{B37B4306-4FFF-464E-9903-D9C1593BC3DA}"/>
                </a:ext>
              </a:extLst>
            </p:cNvPr>
            <p:cNvSpPr txBox="1"/>
            <p:nvPr/>
          </p:nvSpPr>
          <p:spPr>
            <a:xfrm>
              <a:off x="6770939" y="2607100"/>
              <a:ext cx="543315"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BSS 3</a:t>
              </a:r>
            </a:p>
          </p:txBody>
        </p:sp>
        <p:cxnSp>
          <p:nvCxnSpPr>
            <p:cNvPr id="30" name="Straight Arrow Connector 29">
              <a:extLst>
                <a:ext uri="{FF2B5EF4-FFF2-40B4-BE49-F238E27FC236}">
                  <a16:creationId xmlns:a16="http://schemas.microsoft.com/office/drawing/2014/main" id="{DBDBFB4C-267D-1F47-B1E2-1E8F71B62143}"/>
                </a:ext>
              </a:extLst>
            </p:cNvPr>
            <p:cNvCxnSpPr>
              <a:cxnSpLocks/>
            </p:cNvCxnSpPr>
            <p:nvPr/>
          </p:nvCxnSpPr>
          <p:spPr>
            <a:xfrm>
              <a:off x="7130801" y="3261088"/>
              <a:ext cx="0" cy="799089"/>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12">
              <a:extLst>
                <a:ext uri="{FF2B5EF4-FFF2-40B4-BE49-F238E27FC236}">
                  <a16:creationId xmlns:a16="http://schemas.microsoft.com/office/drawing/2014/main" id="{BB958AEE-7DFB-3946-8A4E-3D8EDA422D84}"/>
                </a:ext>
              </a:extLst>
            </p:cNvPr>
            <p:cNvSpPr txBox="1"/>
            <p:nvPr/>
          </p:nvSpPr>
          <p:spPr>
            <a:xfrm>
              <a:off x="7103800" y="3491601"/>
              <a:ext cx="322445" cy="2308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25" dirty="0">
                  <a:solidFill>
                    <a:schemeClr val="tx1"/>
                  </a:solidFill>
                </a:rPr>
                <a:t>d</a:t>
              </a:r>
              <a:r>
                <a:rPr lang="en-US" sz="900" b="0" i="0" dirty="0">
                  <a:solidFill>
                    <a:srgbClr val="111111"/>
                  </a:solidFill>
                  <a:effectLst/>
                  <a:latin typeface="Roboto"/>
                </a:rPr>
                <a:t>′</a:t>
              </a:r>
              <a:endParaRPr lang="en-US" sz="825" dirty="0">
                <a:solidFill>
                  <a:schemeClr val="tx1"/>
                </a:solidFill>
              </a:endParaRPr>
            </a:p>
          </p:txBody>
        </p:sp>
        <p:cxnSp>
          <p:nvCxnSpPr>
            <p:cNvPr id="32" name="Straight Arrow Connector 31">
              <a:extLst>
                <a:ext uri="{FF2B5EF4-FFF2-40B4-BE49-F238E27FC236}">
                  <a16:creationId xmlns:a16="http://schemas.microsoft.com/office/drawing/2014/main" id="{8A0732F4-0885-AD48-82A5-1A37D0BAE8FD}"/>
                </a:ext>
              </a:extLst>
            </p:cNvPr>
            <p:cNvCxnSpPr>
              <a:cxnSpLocks/>
            </p:cNvCxnSpPr>
            <p:nvPr/>
          </p:nvCxnSpPr>
          <p:spPr>
            <a:xfrm flipV="1">
              <a:off x="6208123" y="3299394"/>
              <a:ext cx="508326" cy="358207"/>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33" name="TextBox 19">
              <a:extLst>
                <a:ext uri="{FF2B5EF4-FFF2-40B4-BE49-F238E27FC236}">
                  <a16:creationId xmlns:a16="http://schemas.microsoft.com/office/drawing/2014/main" id="{52716400-72CB-874B-9106-061EF52C55E1}"/>
                </a:ext>
              </a:extLst>
            </p:cNvPr>
            <p:cNvSpPr txBox="1"/>
            <p:nvPr/>
          </p:nvSpPr>
          <p:spPr>
            <a:xfrm>
              <a:off x="6269596" y="3260231"/>
              <a:ext cx="777488"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25" dirty="0">
                  <a:solidFill>
                    <a:schemeClr val="tx1"/>
                  </a:solidFill>
                </a:rPr>
                <a:t>d</a:t>
              </a:r>
            </a:p>
          </p:txBody>
        </p:sp>
        <p:cxnSp>
          <p:nvCxnSpPr>
            <p:cNvPr id="34" name="Straight Arrow Connector 33">
              <a:extLst>
                <a:ext uri="{FF2B5EF4-FFF2-40B4-BE49-F238E27FC236}">
                  <a16:creationId xmlns:a16="http://schemas.microsoft.com/office/drawing/2014/main" id="{0BDCBDCA-4593-8E44-B499-66A768CB92FB}"/>
                </a:ext>
              </a:extLst>
            </p:cNvPr>
            <p:cNvCxnSpPr>
              <a:cxnSpLocks/>
            </p:cNvCxnSpPr>
            <p:nvPr/>
          </p:nvCxnSpPr>
          <p:spPr>
            <a:xfrm>
              <a:off x="7407447" y="3252189"/>
              <a:ext cx="536403" cy="405411"/>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TextBox 19">
              <a:extLst>
                <a:ext uri="{FF2B5EF4-FFF2-40B4-BE49-F238E27FC236}">
                  <a16:creationId xmlns:a16="http://schemas.microsoft.com/office/drawing/2014/main" id="{EB11AEA5-8D67-0847-9022-AD508E06D2C0}"/>
                </a:ext>
              </a:extLst>
            </p:cNvPr>
            <p:cNvSpPr txBox="1"/>
            <p:nvPr/>
          </p:nvSpPr>
          <p:spPr>
            <a:xfrm>
              <a:off x="7545057" y="3217133"/>
              <a:ext cx="226607" cy="22148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25" dirty="0">
                  <a:solidFill>
                    <a:schemeClr val="tx1"/>
                  </a:solidFill>
                </a:rPr>
                <a:t>d</a:t>
              </a:r>
            </a:p>
          </p:txBody>
        </p:sp>
        <p:cxnSp>
          <p:nvCxnSpPr>
            <p:cNvPr id="36" name="Straight Arrow Connector 35">
              <a:extLst>
                <a:ext uri="{FF2B5EF4-FFF2-40B4-BE49-F238E27FC236}">
                  <a16:creationId xmlns:a16="http://schemas.microsoft.com/office/drawing/2014/main" id="{B953D704-5B68-F14C-AAB5-64F8096A5D39}"/>
                </a:ext>
              </a:extLst>
            </p:cNvPr>
            <p:cNvCxnSpPr>
              <a:cxnSpLocks/>
            </p:cNvCxnSpPr>
            <p:nvPr/>
          </p:nvCxnSpPr>
          <p:spPr>
            <a:xfrm flipV="1">
              <a:off x="6368535" y="3907702"/>
              <a:ext cx="1452105" cy="7692"/>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Box 19">
              <a:extLst>
                <a:ext uri="{FF2B5EF4-FFF2-40B4-BE49-F238E27FC236}">
                  <a16:creationId xmlns:a16="http://schemas.microsoft.com/office/drawing/2014/main" id="{7AA1D44C-EC64-6949-88E0-BC0C23FA991F}"/>
                </a:ext>
              </a:extLst>
            </p:cNvPr>
            <p:cNvSpPr txBox="1"/>
            <p:nvPr/>
          </p:nvSpPr>
          <p:spPr>
            <a:xfrm>
              <a:off x="6969579" y="4941797"/>
              <a:ext cx="777488"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25" dirty="0">
                  <a:solidFill>
                    <a:schemeClr val="tx1"/>
                  </a:solidFill>
                </a:rPr>
                <a:t>d</a:t>
              </a:r>
            </a:p>
          </p:txBody>
        </p:sp>
        <p:cxnSp>
          <p:nvCxnSpPr>
            <p:cNvPr id="38" name="Straight Arrow Connector 37">
              <a:extLst>
                <a:ext uri="{FF2B5EF4-FFF2-40B4-BE49-F238E27FC236}">
                  <a16:creationId xmlns:a16="http://schemas.microsoft.com/office/drawing/2014/main" id="{D4D506DC-056A-684D-8B27-97A4BE821730}"/>
                </a:ext>
              </a:extLst>
            </p:cNvPr>
            <p:cNvCxnSpPr>
              <a:cxnSpLocks/>
            </p:cNvCxnSpPr>
            <p:nvPr/>
          </p:nvCxnSpPr>
          <p:spPr>
            <a:xfrm flipV="1">
              <a:off x="6279575" y="4381788"/>
              <a:ext cx="508326" cy="358207"/>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TextBox 19">
              <a:extLst>
                <a:ext uri="{FF2B5EF4-FFF2-40B4-BE49-F238E27FC236}">
                  <a16:creationId xmlns:a16="http://schemas.microsoft.com/office/drawing/2014/main" id="{81576980-234A-5944-A863-55A0391521EE}"/>
                </a:ext>
              </a:extLst>
            </p:cNvPr>
            <p:cNvSpPr txBox="1"/>
            <p:nvPr/>
          </p:nvSpPr>
          <p:spPr>
            <a:xfrm>
              <a:off x="6459876" y="4548526"/>
              <a:ext cx="777488"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25" dirty="0">
                  <a:solidFill>
                    <a:schemeClr val="tx1"/>
                  </a:solidFill>
                </a:rPr>
                <a:t>d</a:t>
              </a:r>
            </a:p>
          </p:txBody>
        </p:sp>
        <p:cxnSp>
          <p:nvCxnSpPr>
            <p:cNvPr id="40" name="Straight Arrow Connector 39">
              <a:extLst>
                <a:ext uri="{FF2B5EF4-FFF2-40B4-BE49-F238E27FC236}">
                  <a16:creationId xmlns:a16="http://schemas.microsoft.com/office/drawing/2014/main" id="{562C4EF8-BA5D-EA42-A987-A38FEB5A5849}"/>
                </a:ext>
              </a:extLst>
            </p:cNvPr>
            <p:cNvCxnSpPr>
              <a:cxnSpLocks/>
            </p:cNvCxnSpPr>
            <p:nvPr/>
          </p:nvCxnSpPr>
          <p:spPr>
            <a:xfrm>
              <a:off x="7293853" y="4367789"/>
              <a:ext cx="568660" cy="386429"/>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TextBox 19">
              <a:extLst>
                <a:ext uri="{FF2B5EF4-FFF2-40B4-BE49-F238E27FC236}">
                  <a16:creationId xmlns:a16="http://schemas.microsoft.com/office/drawing/2014/main" id="{695B57FF-6148-A147-B12C-45AF96FAED6A}"/>
                </a:ext>
              </a:extLst>
            </p:cNvPr>
            <p:cNvSpPr txBox="1"/>
            <p:nvPr/>
          </p:nvSpPr>
          <p:spPr>
            <a:xfrm>
              <a:off x="7417169" y="4531458"/>
              <a:ext cx="777488"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25" dirty="0">
                  <a:solidFill>
                    <a:schemeClr val="tx1"/>
                  </a:solidFill>
                </a:rPr>
                <a:t>d</a:t>
              </a:r>
            </a:p>
          </p:txBody>
        </p:sp>
      </p:grpSp>
      <p:sp>
        <p:nvSpPr>
          <p:cNvPr id="42" name="Footer Placeholder 3">
            <a:extLst>
              <a:ext uri="{FF2B5EF4-FFF2-40B4-BE49-F238E27FC236}">
                <a16:creationId xmlns:a16="http://schemas.microsoft.com/office/drawing/2014/main" id="{1F9DDDD6-BAA0-44D2-B741-C89AED5D1AF8}"/>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43" name="Slide Number Placeholder 5">
            <a:extLst>
              <a:ext uri="{FF2B5EF4-FFF2-40B4-BE49-F238E27FC236}">
                <a16:creationId xmlns:a16="http://schemas.microsoft.com/office/drawing/2014/main" id="{37AC92D2-0EF6-49F0-B33C-3B7860783D36}"/>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12</a:t>
            </a:fld>
            <a:endParaRPr lang="en-GB" dirty="0">
              <a:latin typeface="+mn-lt"/>
            </a:endParaRPr>
          </a:p>
        </p:txBody>
      </p:sp>
    </p:spTree>
    <p:extLst>
      <p:ext uri="{BB962C8B-B14F-4D97-AF65-F5344CB8AC3E}">
        <p14:creationId xmlns:p14="http://schemas.microsoft.com/office/powerpoint/2010/main" val="3321683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Runtime configuration</a:t>
            </a:r>
          </a:p>
        </p:txBody>
      </p:sp>
      <p:sp>
        <p:nvSpPr>
          <p:cNvPr id="10242" name="Rectangle 2"/>
          <p:cNvSpPr>
            <a:spLocks noGrp="1" noChangeArrowheads="1"/>
          </p:cNvSpPr>
          <p:nvPr>
            <p:ph type="body" idx="1"/>
          </p:nvPr>
        </p:nvSpPr>
        <p:spPr>
          <a:xfrm>
            <a:off x="685800" y="1981200"/>
            <a:ext cx="7772400" cy="4208463"/>
          </a:xfrm>
          <a:ln/>
        </p:spPr>
        <p:txBody>
          <a:bodyPr/>
          <a:lstStyle/>
          <a:p>
            <a:pPr marL="0" indent="0"/>
            <a:r>
              <a:rPr lang="en-US" dirty="0"/>
              <a:t>All BSS systems model the 802.11ax PHY</a:t>
            </a:r>
          </a:p>
          <a:p>
            <a:pPr lvl="2">
              <a:buFont typeface="Arial" panose="020B0604020202020204" pitchFamily="34" charset="0"/>
              <a:buChar char="•"/>
            </a:pPr>
            <a:r>
              <a:rPr lang="en-US" dirty="0"/>
              <a:t>on a common 20 MHz channel</a:t>
            </a:r>
          </a:p>
          <a:p>
            <a:pPr lvl="2">
              <a:buFont typeface="Arial" panose="020B0604020202020204" pitchFamily="34" charset="0"/>
              <a:buChar char="•"/>
            </a:pPr>
            <a:r>
              <a:rPr lang="en-US" dirty="0"/>
              <a:t>with a single spatial stream</a:t>
            </a:r>
          </a:p>
          <a:p>
            <a:pPr lvl="2">
              <a:buFont typeface="Arial" panose="020B0604020202020204" pitchFamily="34" charset="0"/>
              <a:buChar char="•"/>
            </a:pPr>
            <a:r>
              <a:rPr lang="en-US" dirty="0"/>
              <a:t>and maximum MCS index of 11</a:t>
            </a:r>
          </a:p>
          <a:p>
            <a:pPr lvl="2">
              <a:buFont typeface="Arial" panose="020B0604020202020204" pitchFamily="34" charset="0"/>
              <a:buChar char="•"/>
            </a:pPr>
            <a:r>
              <a:rPr lang="en-US" dirty="0"/>
              <a:t>802.11be MCSs 12 and 13 (4096 QAM with coding rates 3/4 and 5/6) are not modelled</a:t>
            </a:r>
          </a:p>
          <a:p>
            <a:pPr marL="0" indent="0"/>
            <a:r>
              <a:rPr lang="en-US" dirty="0"/>
              <a:t>Traffic model: </a:t>
            </a:r>
          </a:p>
          <a:p>
            <a:pPr lvl="2">
              <a:buFont typeface="Arial" panose="020B0604020202020204" pitchFamily="34" charset="0"/>
              <a:buChar char="•"/>
            </a:pPr>
            <a:r>
              <a:rPr lang="en-US" dirty="0"/>
              <a:t>Uplink traffic only</a:t>
            </a:r>
          </a:p>
          <a:p>
            <a:pPr lvl="2">
              <a:buFont typeface="Arial" panose="020B0604020202020204" pitchFamily="34" charset="0"/>
              <a:buChar char="•"/>
            </a:pPr>
            <a:r>
              <a:rPr lang="en-US" dirty="0"/>
              <a:t>1500 MSDU full buffer BE UDP</a:t>
            </a:r>
          </a:p>
          <a:p>
            <a:pPr marL="0" indent="0"/>
            <a:r>
              <a:rPr lang="en-US" dirty="0"/>
              <a:t>AP Tx power = STA Tx power = 18 dBm</a:t>
            </a:r>
          </a:p>
          <a:p>
            <a:pPr marL="0" indent="0"/>
            <a:r>
              <a:rPr lang="en-US" dirty="0"/>
              <a:t>Each stage of the simulation is run for 120 second in real time</a:t>
            </a:r>
          </a:p>
          <a:p>
            <a:pPr>
              <a:buFont typeface="Arial" panose="020B0604020202020204" pitchFamily="34" charset="0"/>
              <a:buChar char="•"/>
            </a:pPr>
            <a:endParaRPr lang="en-US" dirty="0"/>
          </a:p>
        </p:txBody>
      </p:sp>
      <p:sp>
        <p:nvSpPr>
          <p:cNvPr id="5" name="Footer Placeholder 3">
            <a:extLst>
              <a:ext uri="{FF2B5EF4-FFF2-40B4-BE49-F238E27FC236}">
                <a16:creationId xmlns:a16="http://schemas.microsoft.com/office/drawing/2014/main" id="{499DBA27-17D4-43C0-BCD9-94300229C9F5}"/>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7" name="Slide Number Placeholder 5">
            <a:extLst>
              <a:ext uri="{FF2B5EF4-FFF2-40B4-BE49-F238E27FC236}">
                <a16:creationId xmlns:a16="http://schemas.microsoft.com/office/drawing/2014/main" id="{60DE353E-E99C-4975-9888-22116893F014}"/>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13</a:t>
            </a:fld>
            <a:endParaRPr lang="en-GB" dirty="0">
              <a:latin typeface="+mn-lt"/>
            </a:endParaRPr>
          </a:p>
        </p:txBody>
      </p:sp>
    </p:spTree>
    <p:extLst>
      <p:ext uri="{BB962C8B-B14F-4D97-AF65-F5344CB8AC3E}">
        <p14:creationId xmlns:p14="http://schemas.microsoft.com/office/powerpoint/2010/main" val="4389619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0C2D6E0-1D8E-D849-873E-E17E1DBE27E3}"/>
              </a:ext>
            </a:extLst>
          </p:cNvPr>
          <p:cNvSpPr>
            <a:spLocks noGrp="1"/>
          </p:cNvSpPr>
          <p:nvPr>
            <p:ph type="title"/>
          </p:nvPr>
        </p:nvSpPr>
        <p:spPr>
          <a:xfrm>
            <a:off x="685800" y="685800"/>
            <a:ext cx="7770813" cy="1065213"/>
          </a:xfrm>
        </p:spPr>
        <p:txBody>
          <a:bodyPr/>
          <a:lstStyle/>
          <a:p>
            <a:r>
              <a:rPr lang="en-US" dirty="0"/>
              <a:t>Simulation Scenarios</a:t>
            </a:r>
          </a:p>
        </p:txBody>
      </p:sp>
      <p:sp>
        <p:nvSpPr>
          <p:cNvPr id="8" name="Content Placeholder 2">
            <a:extLst>
              <a:ext uri="{FF2B5EF4-FFF2-40B4-BE49-F238E27FC236}">
                <a16:creationId xmlns:a16="http://schemas.microsoft.com/office/drawing/2014/main" id="{50A4EC58-04F0-7B42-ACB5-A5889681C8F2}"/>
              </a:ext>
            </a:extLst>
          </p:cNvPr>
          <p:cNvSpPr>
            <a:spLocks noGrp="1"/>
          </p:cNvSpPr>
          <p:nvPr>
            <p:ph idx="1"/>
          </p:nvPr>
        </p:nvSpPr>
        <p:spPr>
          <a:xfrm>
            <a:off x="685800" y="1676400"/>
            <a:ext cx="7770813" cy="4113213"/>
          </a:xfrm>
        </p:spPr>
        <p:txBody>
          <a:bodyPr/>
          <a:lstStyle/>
          <a:p>
            <a:pPr>
              <a:buFont typeface="Arial" panose="020B0604020202020204" pitchFamily="34" charset="0"/>
              <a:buChar char="•"/>
            </a:pPr>
            <a:r>
              <a:rPr lang="en-US" sz="1200" b="0" dirty="0"/>
              <a:t>Scenario 3AP_A establishes a baseline in which both BSS systems employ a common ED threshold of -62 dBm and PD of -82 dBm (as between current 802.11 equipment)</a:t>
            </a:r>
          </a:p>
          <a:p>
            <a:pPr>
              <a:buFont typeface="Arial" panose="020B0604020202020204" pitchFamily="34" charset="0"/>
              <a:buChar char="•"/>
            </a:pPr>
            <a:r>
              <a:rPr lang="en-US" sz="1200" b="0" dirty="0"/>
              <a:t>Scenario 3AP_B considers the effects of reducing the ED threshold of one BSS system to -72 dBm while keeping ED threshold of -62 dBm for the other BSS (as between an 802.11be and legacy 802.11 equipment)</a:t>
            </a:r>
          </a:p>
          <a:p>
            <a:pPr>
              <a:buFont typeface="Arial" panose="020B0604020202020204" pitchFamily="34" charset="0"/>
              <a:buChar char="•"/>
            </a:pPr>
            <a:r>
              <a:rPr lang="en-US" sz="1200" b="0" dirty="0"/>
              <a:t>Inter-BSS distances are varied to measure throughput when each BSS hears the other at levels below PD, between PD and ED, between differing ED thresholds, and above all applicable ED thresholds</a:t>
            </a:r>
          </a:p>
          <a:p>
            <a:pPr>
              <a:buFont typeface="Arial" panose="020B0604020202020204" pitchFamily="34" charset="0"/>
              <a:buChar char="•"/>
            </a:pPr>
            <a:r>
              <a:rPr lang="en-US" sz="1200" b="0" dirty="0"/>
              <a:t>Intra-BSS distances are varied to assess the impact of interference at various SNR levels</a:t>
            </a:r>
          </a:p>
        </p:txBody>
      </p:sp>
      <p:graphicFrame>
        <p:nvGraphicFramePr>
          <p:cNvPr id="9" name="Table 8">
            <a:extLst>
              <a:ext uri="{FF2B5EF4-FFF2-40B4-BE49-F238E27FC236}">
                <a16:creationId xmlns:a16="http://schemas.microsoft.com/office/drawing/2014/main" id="{89E26296-7274-034D-914D-C0347F4EE91D}"/>
              </a:ext>
            </a:extLst>
          </p:cNvPr>
          <p:cNvGraphicFramePr>
            <a:graphicFrameLocks noGrp="1"/>
          </p:cNvGraphicFramePr>
          <p:nvPr>
            <p:extLst>
              <p:ext uri="{D42A27DB-BD31-4B8C-83A1-F6EECF244321}">
                <p14:modId xmlns:p14="http://schemas.microsoft.com/office/powerpoint/2010/main" val="3069247679"/>
              </p:ext>
            </p:extLst>
          </p:nvPr>
        </p:nvGraphicFramePr>
        <p:xfrm>
          <a:off x="685800" y="3810000"/>
          <a:ext cx="7772467" cy="1828801"/>
        </p:xfrm>
        <a:graphic>
          <a:graphicData uri="http://schemas.openxmlformats.org/drawingml/2006/table">
            <a:tbl>
              <a:tblPr>
                <a:tableStyleId>{5C22544A-7EE6-4342-B048-85BDC9FD1C3A}</a:tableStyleId>
              </a:tblPr>
              <a:tblGrid>
                <a:gridCol w="628770">
                  <a:extLst>
                    <a:ext uri="{9D8B030D-6E8A-4147-A177-3AD203B41FA5}">
                      <a16:colId xmlns:a16="http://schemas.microsoft.com/office/drawing/2014/main" val="423902640"/>
                    </a:ext>
                  </a:extLst>
                </a:gridCol>
                <a:gridCol w="971430">
                  <a:extLst>
                    <a:ext uri="{9D8B030D-6E8A-4147-A177-3AD203B41FA5}">
                      <a16:colId xmlns:a16="http://schemas.microsoft.com/office/drawing/2014/main" val="1502494919"/>
                    </a:ext>
                  </a:extLst>
                </a:gridCol>
                <a:gridCol w="666750">
                  <a:extLst>
                    <a:ext uri="{9D8B030D-6E8A-4147-A177-3AD203B41FA5}">
                      <a16:colId xmlns:a16="http://schemas.microsoft.com/office/drawing/2014/main" val="1956425344"/>
                    </a:ext>
                  </a:extLst>
                </a:gridCol>
                <a:gridCol w="666750">
                  <a:extLst>
                    <a:ext uri="{9D8B030D-6E8A-4147-A177-3AD203B41FA5}">
                      <a16:colId xmlns:a16="http://schemas.microsoft.com/office/drawing/2014/main" val="978630691"/>
                    </a:ext>
                  </a:extLst>
                </a:gridCol>
                <a:gridCol w="666750">
                  <a:extLst>
                    <a:ext uri="{9D8B030D-6E8A-4147-A177-3AD203B41FA5}">
                      <a16:colId xmlns:a16="http://schemas.microsoft.com/office/drawing/2014/main" val="642298172"/>
                    </a:ext>
                  </a:extLst>
                </a:gridCol>
                <a:gridCol w="666750">
                  <a:extLst>
                    <a:ext uri="{9D8B030D-6E8A-4147-A177-3AD203B41FA5}">
                      <a16:colId xmlns:a16="http://schemas.microsoft.com/office/drawing/2014/main" val="380489661"/>
                    </a:ext>
                  </a:extLst>
                </a:gridCol>
                <a:gridCol w="666750">
                  <a:extLst>
                    <a:ext uri="{9D8B030D-6E8A-4147-A177-3AD203B41FA5}">
                      <a16:colId xmlns:a16="http://schemas.microsoft.com/office/drawing/2014/main" val="3841063821"/>
                    </a:ext>
                  </a:extLst>
                </a:gridCol>
                <a:gridCol w="666750">
                  <a:extLst>
                    <a:ext uri="{9D8B030D-6E8A-4147-A177-3AD203B41FA5}">
                      <a16:colId xmlns:a16="http://schemas.microsoft.com/office/drawing/2014/main" val="609967844"/>
                    </a:ext>
                  </a:extLst>
                </a:gridCol>
                <a:gridCol w="1085850">
                  <a:extLst>
                    <a:ext uri="{9D8B030D-6E8A-4147-A177-3AD203B41FA5}">
                      <a16:colId xmlns:a16="http://schemas.microsoft.com/office/drawing/2014/main" val="2608601963"/>
                    </a:ext>
                  </a:extLst>
                </a:gridCol>
                <a:gridCol w="1085917">
                  <a:extLst>
                    <a:ext uri="{9D8B030D-6E8A-4147-A177-3AD203B41FA5}">
                      <a16:colId xmlns:a16="http://schemas.microsoft.com/office/drawing/2014/main" val="2373266144"/>
                    </a:ext>
                  </a:extLst>
                </a:gridCol>
              </a:tblGrid>
              <a:tr h="223828">
                <a:tc rowSpan="2">
                  <a:txBody>
                    <a:bodyPr/>
                    <a:lstStyle/>
                    <a:p>
                      <a:pPr algn="ctr" fontAlgn="b"/>
                      <a:r>
                        <a:rPr lang="en-US" sz="1100" b="1" i="1" u="none" strike="noStrike" dirty="0">
                          <a:effectLst/>
                          <a:latin typeface="+mn-lt"/>
                        </a:rPr>
                        <a:t>Scenario</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1100" b="1" i="1" u="none" strike="noStrike" dirty="0">
                          <a:effectLst/>
                          <a:latin typeface="+mn-lt"/>
                        </a:rPr>
                        <a:t>Description</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US" sz="1100" b="1" i="1" u="none" strike="noStrike" dirty="0">
                          <a:effectLst/>
                          <a:latin typeface="+mn-lt"/>
                        </a:rPr>
                        <a:t>BSS 1</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100" b="1" i="1" u="none" strike="noStrike" dirty="0">
                          <a:effectLst/>
                          <a:latin typeface="+mn-lt"/>
                        </a:rPr>
                        <a:t>BSS 2</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100" b="1" i="1" u="none" strike="noStrike" dirty="0">
                          <a:solidFill>
                            <a:srgbClr val="000000"/>
                          </a:solidFill>
                          <a:effectLst/>
                          <a:latin typeface="+mn-lt"/>
                        </a:rPr>
                        <a:t>BSS 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6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1100" b="1" i="1" u="none" strike="noStrike" dirty="0">
                          <a:effectLst/>
                          <a:latin typeface="+mn-lt"/>
                        </a:rPr>
                        <a:t> inter-BSS RSSI (dBm)</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1100" b="1" i="1" u="none" strike="noStrike" dirty="0">
                          <a:effectLst/>
                          <a:latin typeface="+mn-lt"/>
                        </a:rPr>
                        <a:t>intra-BSS RSSI (dBm)</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6146764"/>
                  </a:ext>
                </a:extLst>
              </a:tr>
              <a:tr h="223828">
                <a:tc vMerge="1">
                  <a:txBody>
                    <a:bodyPr/>
                    <a:lstStyle/>
                    <a:p>
                      <a:endParaRPr lang="en-US"/>
                    </a:p>
                  </a:txBody>
                  <a:tcPr/>
                </a:tc>
                <a:tc vMerge="1">
                  <a:txBody>
                    <a:bodyPr/>
                    <a:lstStyle/>
                    <a:p>
                      <a:endParaRPr lang="en-US"/>
                    </a:p>
                  </a:txBody>
                  <a:tcPr/>
                </a:tc>
                <a:tc>
                  <a:txBody>
                    <a:bodyPr/>
                    <a:lstStyle/>
                    <a:p>
                      <a:pPr algn="ctr" fontAlgn="b"/>
                      <a:r>
                        <a:rPr lang="en-US" sz="1100" b="1" i="1" u="none" strike="noStrike" dirty="0">
                          <a:effectLst/>
                          <a:latin typeface="+mn-lt"/>
                        </a:rPr>
                        <a:t>PD</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1" u="none" strike="noStrike" dirty="0">
                          <a:effectLst/>
                          <a:latin typeface="+mn-lt"/>
                        </a:rPr>
                        <a:t>ED</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1" u="none" strike="noStrike" dirty="0">
                          <a:effectLst/>
                          <a:latin typeface="+mn-lt"/>
                        </a:rPr>
                        <a:t>PD</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1" u="none" strike="noStrike" dirty="0">
                          <a:effectLst/>
                          <a:latin typeface="+mn-lt"/>
                        </a:rPr>
                        <a:t>ED</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1" u="none" strike="noStrike" dirty="0">
                          <a:effectLst/>
                          <a:latin typeface="+mn-lt"/>
                        </a:rPr>
                        <a:t>PD</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1" u="none" strike="noStrike" dirty="0">
                          <a:effectLst/>
                          <a:latin typeface="+mn-lt"/>
                        </a:rPr>
                        <a:t>ED</a:t>
                      </a:r>
                      <a:endParaRPr lang="en-US" sz="1100" b="1" i="1"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2492936073"/>
                  </a:ext>
                </a:extLst>
              </a:tr>
              <a:tr h="618462">
                <a:tc>
                  <a:txBody>
                    <a:bodyPr/>
                    <a:lstStyle/>
                    <a:p>
                      <a:pPr algn="ctr" fontAlgn="b"/>
                      <a:r>
                        <a:rPr lang="en-US" sz="1100" u="none" strike="noStrike" dirty="0">
                          <a:effectLst/>
                          <a:latin typeface="+mn-lt"/>
                        </a:rPr>
                        <a:t>3AP_A</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Baseline using current 5 GHz framework</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-62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-62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-62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1100" b="0" i="0" u="none" strike="noStrike" dirty="0">
                          <a:solidFill>
                            <a:srgbClr val="000000"/>
                          </a:solidFill>
                          <a:effectLst/>
                          <a:latin typeface="+mn-lt"/>
                        </a:rPr>
                        <a:t>-57 to -89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1100" u="none" strike="noStrike" dirty="0">
                          <a:effectLst/>
                          <a:latin typeface="+mn-lt"/>
                        </a:rPr>
                        <a:t>-57 to -77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7005604"/>
                  </a:ext>
                </a:extLst>
              </a:tr>
              <a:tr h="762683">
                <a:tc>
                  <a:txBody>
                    <a:bodyPr/>
                    <a:lstStyle/>
                    <a:p>
                      <a:pPr algn="ctr" fontAlgn="b"/>
                      <a:r>
                        <a:rPr lang="en-US" sz="1100" b="0" i="0" u="none" strike="noStrike" dirty="0">
                          <a:solidFill>
                            <a:srgbClr val="000000"/>
                          </a:solidFill>
                          <a:effectLst/>
                          <a:latin typeface="+mn-lt"/>
                        </a:rPr>
                        <a:t>3AP_B</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Future 5 GHz framework</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-62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-62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u="none" strike="noStrike" dirty="0">
                          <a:effectLst/>
                          <a:latin typeface="+mn-lt"/>
                        </a:rPr>
                        <a:t>-72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endParaRPr lang="en-US" sz="140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b"/>
                      <a:r>
                        <a:rPr lang="en-US" sz="1400" u="none" strike="noStrike" dirty="0">
                          <a:effectLst/>
                        </a:rPr>
                        <a:t>-57, -67, -77</a:t>
                      </a:r>
                      <a:endParaRPr lang="en-US" sz="140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278410"/>
                  </a:ext>
                </a:extLst>
              </a:tr>
            </a:tbl>
          </a:graphicData>
        </a:graphic>
      </p:graphicFrame>
      <p:sp>
        <p:nvSpPr>
          <p:cNvPr id="6" name="Footer Placeholder 3">
            <a:extLst>
              <a:ext uri="{FF2B5EF4-FFF2-40B4-BE49-F238E27FC236}">
                <a16:creationId xmlns:a16="http://schemas.microsoft.com/office/drawing/2014/main" id="{15098F10-3D80-4750-B1C9-E07EAF2D082E}"/>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10" name="Slide Number Placeholder 5">
            <a:extLst>
              <a:ext uri="{FF2B5EF4-FFF2-40B4-BE49-F238E27FC236}">
                <a16:creationId xmlns:a16="http://schemas.microsoft.com/office/drawing/2014/main" id="{A427D6A1-6F7A-47BB-B0B7-EE58AEE7269A}"/>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14</a:t>
            </a:fld>
            <a:endParaRPr lang="en-GB" dirty="0">
              <a:latin typeface="+mn-lt"/>
            </a:endParaRPr>
          </a:p>
        </p:txBody>
      </p:sp>
    </p:spTree>
    <p:extLst>
      <p:ext uri="{BB962C8B-B14F-4D97-AF65-F5344CB8AC3E}">
        <p14:creationId xmlns:p14="http://schemas.microsoft.com/office/powerpoint/2010/main" val="1828055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FE0D0E9-1380-4E02-8351-DFB0282B6F33}"/>
              </a:ext>
            </a:extLst>
          </p:cNvPr>
          <p:cNvGrpSpPr/>
          <p:nvPr/>
        </p:nvGrpSpPr>
        <p:grpSpPr>
          <a:xfrm>
            <a:off x="228600" y="3886200"/>
            <a:ext cx="8828373" cy="1801368"/>
            <a:chOff x="157020" y="2051114"/>
            <a:chExt cx="8828373" cy="1801368"/>
          </a:xfrm>
        </p:grpSpPr>
        <p:pic>
          <p:nvPicPr>
            <p:cNvPr id="8" name="Picture 7">
              <a:extLst>
                <a:ext uri="{FF2B5EF4-FFF2-40B4-BE49-F238E27FC236}">
                  <a16:creationId xmlns:a16="http://schemas.microsoft.com/office/drawing/2014/main" id="{F96F2F54-7176-4BC1-B8B6-EC052D698651}"/>
                </a:ext>
              </a:extLst>
            </p:cNvPr>
            <p:cNvPicPr>
              <a:picLocks noChangeAspect="1"/>
            </p:cNvPicPr>
            <p:nvPr/>
          </p:nvPicPr>
          <p:blipFill>
            <a:blip r:embed="rId2"/>
            <a:stretch>
              <a:fillRect/>
            </a:stretch>
          </p:blipFill>
          <p:spPr>
            <a:xfrm>
              <a:off x="157020" y="2051114"/>
              <a:ext cx="3590780" cy="1801368"/>
            </a:xfrm>
            <a:prstGeom prst="rect">
              <a:avLst/>
            </a:prstGeom>
          </p:spPr>
        </p:pic>
        <p:pic>
          <p:nvPicPr>
            <p:cNvPr id="9" name="Picture 8">
              <a:extLst>
                <a:ext uri="{FF2B5EF4-FFF2-40B4-BE49-F238E27FC236}">
                  <a16:creationId xmlns:a16="http://schemas.microsoft.com/office/drawing/2014/main" id="{E7D33FF8-A100-4A46-9105-AC4AA271BFF3}"/>
                </a:ext>
              </a:extLst>
            </p:cNvPr>
            <p:cNvPicPr>
              <a:picLocks noChangeAspect="1"/>
            </p:cNvPicPr>
            <p:nvPr/>
          </p:nvPicPr>
          <p:blipFill>
            <a:blip r:embed="rId3"/>
            <a:stretch>
              <a:fillRect/>
            </a:stretch>
          </p:blipFill>
          <p:spPr>
            <a:xfrm>
              <a:off x="2775816" y="2051114"/>
              <a:ext cx="3590780" cy="1801368"/>
            </a:xfrm>
            <a:prstGeom prst="rect">
              <a:avLst/>
            </a:prstGeom>
          </p:spPr>
        </p:pic>
        <p:pic>
          <p:nvPicPr>
            <p:cNvPr id="10" name="Picture 9">
              <a:extLst>
                <a:ext uri="{FF2B5EF4-FFF2-40B4-BE49-F238E27FC236}">
                  <a16:creationId xmlns:a16="http://schemas.microsoft.com/office/drawing/2014/main" id="{542DC89C-AFA1-4F9E-86EF-2D2CA6C076D5}"/>
                </a:ext>
              </a:extLst>
            </p:cNvPr>
            <p:cNvPicPr>
              <a:picLocks noChangeAspect="1"/>
            </p:cNvPicPr>
            <p:nvPr/>
          </p:nvPicPr>
          <p:blipFill>
            <a:blip r:embed="rId4"/>
            <a:stretch>
              <a:fillRect/>
            </a:stretch>
          </p:blipFill>
          <p:spPr>
            <a:xfrm>
              <a:off x="5394613" y="2051114"/>
              <a:ext cx="3590780" cy="1801368"/>
            </a:xfrm>
            <a:prstGeom prst="rect">
              <a:avLst/>
            </a:prstGeom>
          </p:spPr>
        </p:pic>
      </p:grpSp>
      <p:sp>
        <p:nvSpPr>
          <p:cNvPr id="7" name="Title 1">
            <a:extLst>
              <a:ext uri="{FF2B5EF4-FFF2-40B4-BE49-F238E27FC236}">
                <a16:creationId xmlns:a16="http://schemas.microsoft.com/office/drawing/2014/main" id="{8575F8EC-A3E1-4843-870E-96AF6CC2BCAB}"/>
              </a:ext>
            </a:extLst>
          </p:cNvPr>
          <p:cNvSpPr>
            <a:spLocks noGrp="1"/>
          </p:cNvSpPr>
          <p:nvPr>
            <p:ph type="title"/>
          </p:nvPr>
        </p:nvSpPr>
        <p:spPr>
          <a:xfrm>
            <a:off x="685800" y="685800"/>
            <a:ext cx="7924800" cy="1066800"/>
          </a:xfrm>
        </p:spPr>
        <p:txBody>
          <a:bodyPr wrap="square" anchor="ctr">
            <a:normAutofit/>
          </a:bodyPr>
          <a:lstStyle/>
          <a:p>
            <a:pPr>
              <a:lnSpc>
                <a:spcPct val="90000"/>
              </a:lnSpc>
            </a:pPr>
            <a:r>
              <a:rPr lang="en-US" sz="2400" dirty="0"/>
              <a:t>Baseline for 3 Systems Using Common ED Threshold</a:t>
            </a:r>
          </a:p>
        </p:txBody>
      </p:sp>
      <p:sp>
        <p:nvSpPr>
          <p:cNvPr id="14" name="Content Placeholder 7">
            <a:extLst>
              <a:ext uri="{FF2B5EF4-FFF2-40B4-BE49-F238E27FC236}">
                <a16:creationId xmlns:a16="http://schemas.microsoft.com/office/drawing/2014/main" id="{A4ACCCB8-9DD5-4782-B314-30ECCAD191BC}"/>
              </a:ext>
            </a:extLst>
          </p:cNvPr>
          <p:cNvSpPr>
            <a:spLocks noGrp="1"/>
          </p:cNvSpPr>
          <p:nvPr>
            <p:ph idx="1"/>
          </p:nvPr>
        </p:nvSpPr>
        <p:spPr/>
        <p:txBody>
          <a:bodyPr wrap="square" anchor="t">
            <a:normAutofit/>
          </a:bodyPr>
          <a:lstStyle/>
          <a:p>
            <a:pPr>
              <a:lnSpc>
                <a:spcPct val="90000"/>
              </a:lnSpc>
              <a:buFont typeface="Arial" panose="020B0604020202020204" pitchFamily="34" charset="0"/>
              <a:buChar char="•"/>
            </a:pPr>
            <a:r>
              <a:rPr lang="en-US" sz="1500" b="0" dirty="0"/>
              <a:t>Results consistent with those observed in the baseline for two BSS systems</a:t>
            </a:r>
          </a:p>
          <a:p>
            <a:pPr>
              <a:lnSpc>
                <a:spcPct val="90000"/>
              </a:lnSpc>
              <a:buFont typeface="Arial" panose="020B0604020202020204" pitchFamily="34" charset="0"/>
              <a:buChar char="•"/>
            </a:pPr>
            <a:r>
              <a:rPr lang="en-US" sz="1500" b="0" dirty="0"/>
              <a:t>Efficient sharing of medium above common ED threshold of -62 dBm</a:t>
            </a:r>
          </a:p>
          <a:p>
            <a:pPr>
              <a:lnSpc>
                <a:spcPct val="90000"/>
              </a:lnSpc>
              <a:buFont typeface="Arial" panose="020B0604020202020204" pitchFamily="34" charset="0"/>
              <a:buChar char="•"/>
            </a:pPr>
            <a:r>
              <a:rPr lang="en-US" sz="1500" b="0" dirty="0"/>
              <a:t>Reduced throughput below common ED threshold at strong wanted signal levels and at ~5 dB C/I for weaker wanted signals</a:t>
            </a:r>
          </a:p>
          <a:p>
            <a:pPr>
              <a:lnSpc>
                <a:spcPct val="90000"/>
              </a:lnSpc>
              <a:buFont typeface="Arial" panose="020B0604020202020204" pitchFamily="34" charset="0"/>
              <a:buChar char="•"/>
            </a:pPr>
            <a:r>
              <a:rPr lang="en-US" sz="1500" b="0" dirty="0"/>
              <a:t>Significant spatial re-use below PD threshold for strong to moderate wanted signal levels</a:t>
            </a:r>
          </a:p>
          <a:p>
            <a:pPr>
              <a:lnSpc>
                <a:spcPct val="90000"/>
              </a:lnSpc>
              <a:buFont typeface="Arial" panose="020B0604020202020204" pitchFamily="34" charset="0"/>
              <a:buChar char="•"/>
            </a:pPr>
            <a:endParaRPr lang="en-US" sz="1500" dirty="0"/>
          </a:p>
          <a:p>
            <a:pPr>
              <a:lnSpc>
                <a:spcPct val="90000"/>
              </a:lnSpc>
              <a:buFont typeface="Arial" panose="020B0604020202020204" pitchFamily="34" charset="0"/>
              <a:buChar char="•"/>
            </a:pPr>
            <a:endParaRPr lang="en-US" sz="1500" dirty="0"/>
          </a:p>
        </p:txBody>
      </p:sp>
      <p:sp>
        <p:nvSpPr>
          <p:cNvPr id="24" name="TextBox 23">
            <a:extLst>
              <a:ext uri="{FF2B5EF4-FFF2-40B4-BE49-F238E27FC236}">
                <a16:creationId xmlns:a16="http://schemas.microsoft.com/office/drawing/2014/main" id="{688D5ECE-D875-42F9-9B57-2FEFDF1F0E40}"/>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25" name="TextBox 24">
            <a:extLst>
              <a:ext uri="{FF2B5EF4-FFF2-40B4-BE49-F238E27FC236}">
                <a16:creationId xmlns:a16="http://schemas.microsoft.com/office/drawing/2014/main" id="{05BE0F0A-9FE7-48CC-9ABC-C9C971097E12}"/>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69.8 Mbps</a:t>
            </a:r>
          </a:p>
        </p:txBody>
      </p:sp>
      <p:sp>
        <p:nvSpPr>
          <p:cNvPr id="26" name="TextBox 25">
            <a:extLst>
              <a:ext uri="{FF2B5EF4-FFF2-40B4-BE49-F238E27FC236}">
                <a16:creationId xmlns:a16="http://schemas.microsoft.com/office/drawing/2014/main" id="{7097194E-D6E3-4634-92AA-02DB26E25C3B}"/>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40.65 Mbps</a:t>
            </a:r>
          </a:p>
        </p:txBody>
      </p:sp>
      <p:sp>
        <p:nvSpPr>
          <p:cNvPr id="33" name="Rectangle 32">
            <a:extLst>
              <a:ext uri="{FF2B5EF4-FFF2-40B4-BE49-F238E27FC236}">
                <a16:creationId xmlns:a16="http://schemas.microsoft.com/office/drawing/2014/main" id="{9F1B4AFB-D0F0-4E9A-92AF-C8B14DA35E99}"/>
              </a:ext>
            </a:extLst>
          </p:cNvPr>
          <p:cNvSpPr/>
          <p:nvPr/>
        </p:nvSpPr>
        <p:spPr bwMode="auto">
          <a:xfrm>
            <a:off x="282081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CD3867E7-2B9B-4450-B1C3-AA9963F33B3E}"/>
              </a:ext>
            </a:extLst>
          </p:cNvPr>
          <p:cNvSpPr/>
          <p:nvPr/>
        </p:nvSpPr>
        <p:spPr bwMode="auto">
          <a:xfrm>
            <a:off x="544314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37" name="Straight Connector 36">
            <a:extLst>
              <a:ext uri="{FF2B5EF4-FFF2-40B4-BE49-F238E27FC236}">
                <a16:creationId xmlns:a16="http://schemas.microsoft.com/office/drawing/2014/main" id="{C1154530-1C49-4585-AAC3-22D39ACDA8A2}"/>
              </a:ext>
            </a:extLst>
          </p:cNvPr>
          <p:cNvCxnSpPr>
            <a:cxnSpLocks/>
          </p:cNvCxnSpPr>
          <p:nvPr/>
        </p:nvCxnSpPr>
        <p:spPr bwMode="auto">
          <a:xfrm>
            <a:off x="648383" y="49001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9" name="Straight Connector 38">
            <a:extLst>
              <a:ext uri="{FF2B5EF4-FFF2-40B4-BE49-F238E27FC236}">
                <a16:creationId xmlns:a16="http://schemas.microsoft.com/office/drawing/2014/main" id="{43A66DA1-CB7D-4A76-95C5-3C4764C5ABF8}"/>
              </a:ext>
            </a:extLst>
          </p:cNvPr>
          <p:cNvCxnSpPr>
            <a:cxnSpLocks/>
          </p:cNvCxnSpPr>
          <p:nvPr/>
        </p:nvCxnSpPr>
        <p:spPr bwMode="auto">
          <a:xfrm>
            <a:off x="3268820" y="50556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2" name="Straight Connector 41">
            <a:extLst>
              <a:ext uri="{FF2B5EF4-FFF2-40B4-BE49-F238E27FC236}">
                <a16:creationId xmlns:a16="http://schemas.microsoft.com/office/drawing/2014/main" id="{5DCB6E5F-95E0-402D-842F-AD20B3C756E8}"/>
              </a:ext>
            </a:extLst>
          </p:cNvPr>
          <p:cNvCxnSpPr>
            <a:cxnSpLocks/>
          </p:cNvCxnSpPr>
          <p:nvPr/>
        </p:nvCxnSpPr>
        <p:spPr bwMode="auto">
          <a:xfrm>
            <a:off x="5872060" y="516138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5" name="Straight Connector 44">
            <a:extLst>
              <a:ext uri="{FF2B5EF4-FFF2-40B4-BE49-F238E27FC236}">
                <a16:creationId xmlns:a16="http://schemas.microsoft.com/office/drawing/2014/main" id="{C359D17B-02FC-4CBD-A364-377245CB9596}"/>
              </a:ext>
            </a:extLst>
          </p:cNvPr>
          <p:cNvCxnSpPr>
            <a:cxnSpLocks/>
          </p:cNvCxnSpPr>
          <p:nvPr/>
        </p:nvCxnSpPr>
        <p:spPr bwMode="auto">
          <a:xfrm flipV="1">
            <a:off x="1108780" y="4648200"/>
            <a:ext cx="0" cy="65469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7" name="Straight Connector 46">
            <a:extLst>
              <a:ext uri="{FF2B5EF4-FFF2-40B4-BE49-F238E27FC236}">
                <a16:creationId xmlns:a16="http://schemas.microsoft.com/office/drawing/2014/main" id="{9DEBE5E9-38FD-462F-800D-1BDE85038FE1}"/>
              </a:ext>
            </a:extLst>
          </p:cNvPr>
          <p:cNvCxnSpPr>
            <a:cxnSpLocks/>
          </p:cNvCxnSpPr>
          <p:nvPr/>
        </p:nvCxnSpPr>
        <p:spPr bwMode="auto">
          <a:xfrm flipV="1">
            <a:off x="3726020" y="5029200"/>
            <a:ext cx="0" cy="27369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9" name="Straight Connector 48">
            <a:extLst>
              <a:ext uri="{FF2B5EF4-FFF2-40B4-BE49-F238E27FC236}">
                <a16:creationId xmlns:a16="http://schemas.microsoft.com/office/drawing/2014/main" id="{1082333E-E129-4F9E-B17D-A534CEBEB3A5}"/>
              </a:ext>
            </a:extLst>
          </p:cNvPr>
          <p:cNvCxnSpPr>
            <a:cxnSpLocks/>
          </p:cNvCxnSpPr>
          <p:nvPr/>
        </p:nvCxnSpPr>
        <p:spPr bwMode="auto">
          <a:xfrm flipV="1">
            <a:off x="6347920" y="5161380"/>
            <a:ext cx="0" cy="14151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1" name="Straight Connector 50">
            <a:extLst>
              <a:ext uri="{FF2B5EF4-FFF2-40B4-BE49-F238E27FC236}">
                <a16:creationId xmlns:a16="http://schemas.microsoft.com/office/drawing/2014/main" id="{EA2CF199-6943-42E5-BF36-5C38E8D8FBCA}"/>
              </a:ext>
            </a:extLst>
          </p:cNvPr>
          <p:cNvCxnSpPr>
            <a:cxnSpLocks/>
          </p:cNvCxnSpPr>
          <p:nvPr/>
        </p:nvCxnSpPr>
        <p:spPr bwMode="auto">
          <a:xfrm flipV="1">
            <a:off x="2435280" y="4900140"/>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2" name="Straight Connector 51">
            <a:extLst>
              <a:ext uri="{FF2B5EF4-FFF2-40B4-BE49-F238E27FC236}">
                <a16:creationId xmlns:a16="http://schemas.microsoft.com/office/drawing/2014/main" id="{E5B7D4E8-382F-4638-8C90-969D6BDB1135}"/>
              </a:ext>
            </a:extLst>
          </p:cNvPr>
          <p:cNvCxnSpPr>
            <a:cxnSpLocks/>
          </p:cNvCxnSpPr>
          <p:nvPr/>
        </p:nvCxnSpPr>
        <p:spPr bwMode="auto">
          <a:xfrm flipV="1">
            <a:off x="5046300" y="5055640"/>
            <a:ext cx="0" cy="2472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3" name="Straight Connector 52">
            <a:extLst>
              <a:ext uri="{FF2B5EF4-FFF2-40B4-BE49-F238E27FC236}">
                <a16:creationId xmlns:a16="http://schemas.microsoft.com/office/drawing/2014/main" id="{F1039621-E07B-4E19-A68A-ABF97331DE8A}"/>
              </a:ext>
            </a:extLst>
          </p:cNvPr>
          <p:cNvCxnSpPr>
            <a:cxnSpLocks/>
          </p:cNvCxnSpPr>
          <p:nvPr/>
        </p:nvCxnSpPr>
        <p:spPr bwMode="auto">
          <a:xfrm flipV="1">
            <a:off x="7669760" y="5161380"/>
            <a:ext cx="0" cy="141516"/>
          </a:xfrm>
          <a:prstGeom prst="line">
            <a:avLst/>
          </a:prstGeom>
          <a:solidFill>
            <a:srgbClr val="00B8FF"/>
          </a:solidFill>
          <a:ln w="6350" cap="flat" cmpd="sng" algn="ctr">
            <a:solidFill>
              <a:schemeClr val="tx1"/>
            </a:solidFill>
            <a:prstDash val="dashDot"/>
            <a:round/>
            <a:headEnd type="none" w="med" len="med"/>
            <a:tailEnd type="none" w="med" len="med"/>
          </a:ln>
          <a:effectLst/>
        </p:spPr>
      </p:cxnSp>
      <p:sp>
        <p:nvSpPr>
          <p:cNvPr id="58" name="Rectangular Callout 12">
            <a:extLst>
              <a:ext uri="{FF2B5EF4-FFF2-40B4-BE49-F238E27FC236}">
                <a16:creationId xmlns:a16="http://schemas.microsoft.com/office/drawing/2014/main" id="{DD070F2D-6789-472E-A1F8-9F9EA8B9903F}"/>
              </a:ext>
            </a:extLst>
          </p:cNvPr>
          <p:cNvSpPr/>
          <p:nvPr/>
        </p:nvSpPr>
        <p:spPr bwMode="auto">
          <a:xfrm>
            <a:off x="3772680" y="4341510"/>
            <a:ext cx="1143000" cy="230490"/>
          </a:xfrm>
          <a:prstGeom prst="wedgeRectCallout">
            <a:avLst>
              <a:gd name="adj1" fmla="val -51347"/>
              <a:gd name="adj2" fmla="val 240532"/>
            </a:avLst>
          </a:prstGeom>
          <a:ln w="3175">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-82 dBm PD threshold</a:t>
            </a:r>
          </a:p>
        </p:txBody>
      </p:sp>
      <p:sp>
        <p:nvSpPr>
          <p:cNvPr id="59" name="Rectangular Callout 10">
            <a:extLst>
              <a:ext uri="{FF2B5EF4-FFF2-40B4-BE49-F238E27FC236}">
                <a16:creationId xmlns:a16="http://schemas.microsoft.com/office/drawing/2014/main" id="{C21CA4A5-BF25-4904-83DD-101C4676A1D5}"/>
              </a:ext>
            </a:extLst>
          </p:cNvPr>
          <p:cNvSpPr/>
          <p:nvPr/>
        </p:nvSpPr>
        <p:spPr bwMode="auto">
          <a:xfrm>
            <a:off x="1128004" y="4343402"/>
            <a:ext cx="1193008" cy="228590"/>
          </a:xfrm>
          <a:prstGeom prst="wedgeRectCallout">
            <a:avLst>
              <a:gd name="adj1" fmla="val 58060"/>
              <a:gd name="adj2" fmla="val 185603"/>
            </a:avLst>
          </a:prstGeom>
          <a:ln w="3175">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-62 dBm ED Threshold</a:t>
            </a:r>
          </a:p>
        </p:txBody>
      </p:sp>
      <p:sp>
        <p:nvSpPr>
          <p:cNvPr id="60" name="Rectangular Callout 11">
            <a:extLst>
              <a:ext uri="{FF2B5EF4-FFF2-40B4-BE49-F238E27FC236}">
                <a16:creationId xmlns:a16="http://schemas.microsoft.com/office/drawing/2014/main" id="{C7356FE2-42AB-48A4-8420-DC24F768497A}"/>
              </a:ext>
            </a:extLst>
          </p:cNvPr>
          <p:cNvSpPr/>
          <p:nvPr/>
        </p:nvSpPr>
        <p:spPr bwMode="auto">
          <a:xfrm>
            <a:off x="6232416" y="4332855"/>
            <a:ext cx="1055820" cy="230482"/>
          </a:xfrm>
          <a:prstGeom prst="wedgeRectCallout">
            <a:avLst>
              <a:gd name="adj1" fmla="val -52610"/>
              <a:gd name="adj2" fmla="val 304468"/>
            </a:avLst>
          </a:prstGeom>
          <a:ln w="3175">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i="1" dirty="0">
                <a:solidFill>
                  <a:schemeClr val="tx1"/>
                </a:solidFill>
                <a:latin typeface="Times New Roman" pitchFamily="16" charset="0"/>
                <a:ea typeface="MS Gothic" charset="-128"/>
              </a:rPr>
              <a:t>C/I trough below PD</a:t>
            </a:r>
            <a:endParaRPr kumimoji="0" lang="en-US" sz="800" b="0" i="1" u="none" strike="noStrike" cap="none" normalizeH="0" baseline="0" dirty="0">
              <a:ln>
                <a:noFill/>
              </a:ln>
              <a:solidFill>
                <a:schemeClr val="tx1"/>
              </a:solidFill>
              <a:effectLst/>
              <a:latin typeface="Times New Roman" pitchFamily="16" charset="0"/>
              <a:ea typeface="MS Gothic" charset="-128"/>
            </a:endParaRPr>
          </a:p>
        </p:txBody>
      </p:sp>
      <p:sp>
        <p:nvSpPr>
          <p:cNvPr id="61" name="Rectangular Callout 11">
            <a:extLst>
              <a:ext uri="{FF2B5EF4-FFF2-40B4-BE49-F238E27FC236}">
                <a16:creationId xmlns:a16="http://schemas.microsoft.com/office/drawing/2014/main" id="{CDF91DB6-8186-4766-956A-24DB5CAD892A}"/>
              </a:ext>
            </a:extLst>
          </p:cNvPr>
          <p:cNvSpPr/>
          <p:nvPr/>
        </p:nvSpPr>
        <p:spPr bwMode="auto">
          <a:xfrm>
            <a:off x="4473340" y="4640098"/>
            <a:ext cx="598901" cy="230482"/>
          </a:xfrm>
          <a:prstGeom prst="wedgeRectCallout">
            <a:avLst>
              <a:gd name="adj1" fmla="val -64315"/>
              <a:gd name="adj2" fmla="val 129041"/>
            </a:avLst>
          </a:prstGeom>
          <a:ln w="3175">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~5 dB C/I</a:t>
            </a:r>
          </a:p>
        </p:txBody>
      </p:sp>
      <p:sp>
        <p:nvSpPr>
          <p:cNvPr id="27" name="Footer Placeholder 3">
            <a:extLst>
              <a:ext uri="{FF2B5EF4-FFF2-40B4-BE49-F238E27FC236}">
                <a16:creationId xmlns:a16="http://schemas.microsoft.com/office/drawing/2014/main" id="{201E4203-99DA-4400-B367-9D9CD6733668}"/>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28" name="Slide Number Placeholder 5">
            <a:extLst>
              <a:ext uri="{FF2B5EF4-FFF2-40B4-BE49-F238E27FC236}">
                <a16:creationId xmlns:a16="http://schemas.microsoft.com/office/drawing/2014/main" id="{4EFB04F3-32AE-435C-B165-F65076FB31F0}"/>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15</a:t>
            </a:fld>
            <a:endParaRPr lang="en-GB" dirty="0">
              <a:latin typeface="+mn-lt"/>
            </a:endParaRPr>
          </a:p>
        </p:txBody>
      </p:sp>
    </p:spTree>
    <p:extLst>
      <p:ext uri="{BB962C8B-B14F-4D97-AF65-F5344CB8AC3E}">
        <p14:creationId xmlns:p14="http://schemas.microsoft.com/office/powerpoint/2010/main" val="1834173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55DF440A-3F39-4740-B20B-17DE8772ECE7}"/>
              </a:ext>
            </a:extLst>
          </p:cNvPr>
          <p:cNvGrpSpPr/>
          <p:nvPr/>
        </p:nvGrpSpPr>
        <p:grpSpPr>
          <a:xfrm>
            <a:off x="195940" y="3886200"/>
            <a:ext cx="8767733" cy="1801368"/>
            <a:chOff x="195940" y="2055845"/>
            <a:chExt cx="8767733" cy="1801368"/>
          </a:xfrm>
        </p:grpSpPr>
        <p:pic>
          <p:nvPicPr>
            <p:cNvPr id="2" name="Picture 1">
              <a:extLst>
                <a:ext uri="{FF2B5EF4-FFF2-40B4-BE49-F238E27FC236}">
                  <a16:creationId xmlns:a16="http://schemas.microsoft.com/office/drawing/2014/main" id="{273E4BFC-7018-45FF-8291-87733EA0F47B}"/>
                </a:ext>
              </a:extLst>
            </p:cNvPr>
            <p:cNvPicPr>
              <a:picLocks noChangeAspect="1"/>
            </p:cNvPicPr>
            <p:nvPr/>
          </p:nvPicPr>
          <p:blipFill>
            <a:blip r:embed="rId2"/>
            <a:stretch>
              <a:fillRect/>
            </a:stretch>
          </p:blipFill>
          <p:spPr>
            <a:xfrm>
              <a:off x="195940" y="2055845"/>
              <a:ext cx="3590780" cy="1801368"/>
            </a:xfrm>
            <a:prstGeom prst="rect">
              <a:avLst/>
            </a:prstGeom>
          </p:spPr>
        </p:pic>
        <p:pic>
          <p:nvPicPr>
            <p:cNvPr id="3" name="Picture 2">
              <a:extLst>
                <a:ext uri="{FF2B5EF4-FFF2-40B4-BE49-F238E27FC236}">
                  <a16:creationId xmlns:a16="http://schemas.microsoft.com/office/drawing/2014/main" id="{30091D12-93A3-440F-A850-AFC69C297F27}"/>
                </a:ext>
              </a:extLst>
            </p:cNvPr>
            <p:cNvPicPr>
              <a:picLocks noChangeAspect="1"/>
            </p:cNvPicPr>
            <p:nvPr/>
          </p:nvPicPr>
          <p:blipFill>
            <a:blip r:embed="rId3"/>
            <a:stretch>
              <a:fillRect/>
            </a:stretch>
          </p:blipFill>
          <p:spPr>
            <a:xfrm>
              <a:off x="2776610" y="2055845"/>
              <a:ext cx="3590780" cy="1801368"/>
            </a:xfrm>
            <a:prstGeom prst="rect">
              <a:avLst/>
            </a:prstGeom>
          </p:spPr>
        </p:pic>
        <p:pic>
          <p:nvPicPr>
            <p:cNvPr id="12" name="Picture 11">
              <a:extLst>
                <a:ext uri="{FF2B5EF4-FFF2-40B4-BE49-F238E27FC236}">
                  <a16:creationId xmlns:a16="http://schemas.microsoft.com/office/drawing/2014/main" id="{91F3F5F8-4310-4089-BE55-F01805F7F915}"/>
                </a:ext>
              </a:extLst>
            </p:cNvPr>
            <p:cNvPicPr>
              <a:picLocks noChangeAspect="1"/>
            </p:cNvPicPr>
            <p:nvPr/>
          </p:nvPicPr>
          <p:blipFill>
            <a:blip r:embed="rId4"/>
            <a:stretch>
              <a:fillRect/>
            </a:stretch>
          </p:blipFill>
          <p:spPr>
            <a:xfrm>
              <a:off x="5372893" y="2055845"/>
              <a:ext cx="3590780" cy="1801368"/>
            </a:xfrm>
            <a:prstGeom prst="rect">
              <a:avLst/>
            </a:prstGeom>
          </p:spPr>
        </p:pic>
      </p:grpSp>
      <p:sp>
        <p:nvSpPr>
          <p:cNvPr id="7" name="Title 1">
            <a:extLst>
              <a:ext uri="{FF2B5EF4-FFF2-40B4-BE49-F238E27FC236}">
                <a16:creationId xmlns:a16="http://schemas.microsoft.com/office/drawing/2014/main" id="{8575F8EC-A3E1-4843-870E-96AF6CC2BCAB}"/>
              </a:ext>
            </a:extLst>
          </p:cNvPr>
          <p:cNvSpPr>
            <a:spLocks noGrp="1"/>
          </p:cNvSpPr>
          <p:nvPr>
            <p:ph type="title"/>
          </p:nvPr>
        </p:nvSpPr>
        <p:spPr/>
        <p:txBody>
          <a:bodyPr wrap="square" anchor="ctr">
            <a:normAutofit/>
          </a:bodyPr>
          <a:lstStyle/>
          <a:p>
            <a:pPr>
              <a:lnSpc>
                <a:spcPct val="90000"/>
              </a:lnSpc>
            </a:pPr>
            <a:r>
              <a:rPr lang="en-US" sz="2000" dirty="0"/>
              <a:t>Multiple System Operating at Different ED Thresholds</a:t>
            </a:r>
          </a:p>
        </p:txBody>
      </p:sp>
      <p:sp>
        <p:nvSpPr>
          <p:cNvPr id="14" name="Content Placeholder 7">
            <a:extLst>
              <a:ext uri="{FF2B5EF4-FFF2-40B4-BE49-F238E27FC236}">
                <a16:creationId xmlns:a16="http://schemas.microsoft.com/office/drawing/2014/main" id="{A4ACCCB8-9DD5-4782-B314-30ECCAD191BC}"/>
              </a:ext>
            </a:extLst>
          </p:cNvPr>
          <p:cNvSpPr>
            <a:spLocks noGrp="1"/>
          </p:cNvSpPr>
          <p:nvPr>
            <p:ph idx="1"/>
          </p:nvPr>
        </p:nvSpPr>
        <p:spPr>
          <a:xfrm>
            <a:off x="685800" y="1752600"/>
            <a:ext cx="7772400" cy="4114800"/>
          </a:xfrm>
        </p:spPr>
        <p:txBody>
          <a:bodyPr wrap="square" anchor="t">
            <a:normAutofit/>
          </a:bodyPr>
          <a:lstStyle/>
          <a:p>
            <a:pPr>
              <a:lnSpc>
                <a:spcPct val="90000"/>
              </a:lnSpc>
              <a:buFont typeface="Arial" panose="020B0604020202020204" pitchFamily="34" charset="0"/>
              <a:buChar char="•"/>
            </a:pPr>
            <a:r>
              <a:rPr lang="en-US" sz="1400" b="0" dirty="0"/>
              <a:t>Throughput of all BSS systems in the presence of interference at levels below -72 dBm and above -62 dBm closely tracks the baseline</a:t>
            </a:r>
          </a:p>
          <a:p>
            <a:pPr>
              <a:lnSpc>
                <a:spcPct val="90000"/>
              </a:lnSpc>
              <a:buFont typeface="Arial" panose="020B0604020202020204" pitchFamily="34" charset="0"/>
              <a:buChar char="•"/>
            </a:pPr>
            <a:r>
              <a:rPr lang="en-US" sz="1400" b="0" dirty="0"/>
              <a:t>At high (-57 dBm) wanted signal levels, the system operating with an ED threshold of -72 dBm appears strongly disadvantaged</a:t>
            </a:r>
          </a:p>
          <a:p>
            <a:pPr>
              <a:lnSpc>
                <a:spcPct val="90000"/>
              </a:lnSpc>
              <a:buFont typeface="Arial" panose="020B0604020202020204" pitchFamily="34" charset="0"/>
              <a:buChar char="•"/>
            </a:pPr>
            <a:r>
              <a:rPr lang="en-US" sz="1400" b="0" dirty="0"/>
              <a:t>However, at moderate (-67 dBm) wanted signal levels, this relationship appears reversed</a:t>
            </a:r>
          </a:p>
          <a:p>
            <a:pPr>
              <a:lnSpc>
                <a:spcPct val="90000"/>
              </a:lnSpc>
              <a:buFont typeface="Arial" panose="020B0604020202020204" pitchFamily="34" charset="0"/>
              <a:buChar char="•"/>
            </a:pPr>
            <a:r>
              <a:rPr lang="en-US" sz="1400" b="0" dirty="0"/>
              <a:t>As the wanted signal is further reduced (-77 dBm), throughput of all systems converges</a:t>
            </a:r>
          </a:p>
          <a:p>
            <a:pPr>
              <a:lnSpc>
                <a:spcPct val="90000"/>
              </a:lnSpc>
              <a:buFont typeface="Arial" panose="020B0604020202020204" pitchFamily="34" charset="0"/>
              <a:buChar char="•"/>
            </a:pPr>
            <a:r>
              <a:rPr lang="en-US" sz="1400" b="0" dirty="0"/>
              <a:t>We resolved to examine this transition more closely</a:t>
            </a:r>
          </a:p>
        </p:txBody>
      </p:sp>
      <p:sp>
        <p:nvSpPr>
          <p:cNvPr id="24" name="TextBox 23">
            <a:extLst>
              <a:ext uri="{FF2B5EF4-FFF2-40B4-BE49-F238E27FC236}">
                <a16:creationId xmlns:a16="http://schemas.microsoft.com/office/drawing/2014/main" id="{688D5ECE-D875-42F9-9B57-2FEFDF1F0E40}"/>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25" name="TextBox 24">
            <a:extLst>
              <a:ext uri="{FF2B5EF4-FFF2-40B4-BE49-F238E27FC236}">
                <a16:creationId xmlns:a16="http://schemas.microsoft.com/office/drawing/2014/main" id="{05BE0F0A-9FE7-48CC-9ABC-C9C971097E12}"/>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69.8 Mbps</a:t>
            </a:r>
          </a:p>
        </p:txBody>
      </p:sp>
      <p:sp>
        <p:nvSpPr>
          <p:cNvPr id="26" name="TextBox 25">
            <a:extLst>
              <a:ext uri="{FF2B5EF4-FFF2-40B4-BE49-F238E27FC236}">
                <a16:creationId xmlns:a16="http://schemas.microsoft.com/office/drawing/2014/main" id="{7097194E-D6E3-4634-92AA-02DB26E25C3B}"/>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40.65 Mbps</a:t>
            </a:r>
          </a:p>
        </p:txBody>
      </p:sp>
      <p:sp>
        <p:nvSpPr>
          <p:cNvPr id="40" name="TextBox 39">
            <a:extLst>
              <a:ext uri="{FF2B5EF4-FFF2-40B4-BE49-F238E27FC236}">
                <a16:creationId xmlns:a16="http://schemas.microsoft.com/office/drawing/2014/main" id="{402E929D-16F8-4FAF-8398-5228AF248D65}"/>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41" name="TextBox 40">
            <a:extLst>
              <a:ext uri="{FF2B5EF4-FFF2-40B4-BE49-F238E27FC236}">
                <a16:creationId xmlns:a16="http://schemas.microsoft.com/office/drawing/2014/main" id="{B7151D05-8BFB-4BB8-B5FF-7E86D3AF64A2}"/>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69.8 Mbps</a:t>
            </a:r>
          </a:p>
        </p:txBody>
      </p:sp>
      <p:sp>
        <p:nvSpPr>
          <p:cNvPr id="43" name="TextBox 42">
            <a:extLst>
              <a:ext uri="{FF2B5EF4-FFF2-40B4-BE49-F238E27FC236}">
                <a16:creationId xmlns:a16="http://schemas.microsoft.com/office/drawing/2014/main" id="{15522C18-8F40-47F6-AE60-26190F0F3A1E}"/>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40.65 Mbps</a:t>
            </a:r>
          </a:p>
        </p:txBody>
      </p:sp>
      <p:sp>
        <p:nvSpPr>
          <p:cNvPr id="38" name="Rectangle 37">
            <a:extLst>
              <a:ext uri="{FF2B5EF4-FFF2-40B4-BE49-F238E27FC236}">
                <a16:creationId xmlns:a16="http://schemas.microsoft.com/office/drawing/2014/main" id="{96F463D3-03C4-4955-B830-D4D66673F582}"/>
              </a:ext>
            </a:extLst>
          </p:cNvPr>
          <p:cNvSpPr/>
          <p:nvPr/>
        </p:nvSpPr>
        <p:spPr bwMode="auto">
          <a:xfrm>
            <a:off x="535606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6" name="Rectangle 35">
            <a:extLst>
              <a:ext uri="{FF2B5EF4-FFF2-40B4-BE49-F238E27FC236}">
                <a16:creationId xmlns:a16="http://schemas.microsoft.com/office/drawing/2014/main" id="{4E5E5297-B576-4E26-8F84-73A0A9AC9B10}"/>
              </a:ext>
            </a:extLst>
          </p:cNvPr>
          <p:cNvSpPr/>
          <p:nvPr/>
        </p:nvSpPr>
        <p:spPr bwMode="auto">
          <a:xfrm>
            <a:off x="277105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56" name="Straight Connector 55">
            <a:extLst>
              <a:ext uri="{FF2B5EF4-FFF2-40B4-BE49-F238E27FC236}">
                <a16:creationId xmlns:a16="http://schemas.microsoft.com/office/drawing/2014/main" id="{56E9567C-4778-4D8C-8BF5-B12381F4F228}"/>
              </a:ext>
            </a:extLst>
          </p:cNvPr>
          <p:cNvCxnSpPr>
            <a:cxnSpLocks/>
          </p:cNvCxnSpPr>
          <p:nvPr/>
        </p:nvCxnSpPr>
        <p:spPr bwMode="auto">
          <a:xfrm flipV="1">
            <a:off x="1046580" y="4648200"/>
            <a:ext cx="0" cy="65469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7" name="Straight Connector 56">
            <a:extLst>
              <a:ext uri="{FF2B5EF4-FFF2-40B4-BE49-F238E27FC236}">
                <a16:creationId xmlns:a16="http://schemas.microsoft.com/office/drawing/2014/main" id="{3F62B9E0-C625-42A2-B9A9-A3921761EA63}"/>
              </a:ext>
            </a:extLst>
          </p:cNvPr>
          <p:cNvCxnSpPr>
            <a:cxnSpLocks/>
          </p:cNvCxnSpPr>
          <p:nvPr/>
        </p:nvCxnSpPr>
        <p:spPr bwMode="auto">
          <a:xfrm flipV="1">
            <a:off x="1670180" y="4900140"/>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8" name="Straight Connector 57">
            <a:extLst>
              <a:ext uri="{FF2B5EF4-FFF2-40B4-BE49-F238E27FC236}">
                <a16:creationId xmlns:a16="http://schemas.microsoft.com/office/drawing/2014/main" id="{BFAA976D-2369-4772-AA06-7F5B5ADD0BAA}"/>
              </a:ext>
            </a:extLst>
          </p:cNvPr>
          <p:cNvCxnSpPr>
            <a:cxnSpLocks/>
          </p:cNvCxnSpPr>
          <p:nvPr/>
        </p:nvCxnSpPr>
        <p:spPr bwMode="auto">
          <a:xfrm flipV="1">
            <a:off x="3626500" y="5055640"/>
            <a:ext cx="0" cy="2472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9" name="Straight Connector 58">
            <a:extLst>
              <a:ext uri="{FF2B5EF4-FFF2-40B4-BE49-F238E27FC236}">
                <a16:creationId xmlns:a16="http://schemas.microsoft.com/office/drawing/2014/main" id="{1157763E-59AC-4E9E-B013-21FC5A45780A}"/>
              </a:ext>
            </a:extLst>
          </p:cNvPr>
          <p:cNvCxnSpPr>
            <a:cxnSpLocks/>
          </p:cNvCxnSpPr>
          <p:nvPr/>
        </p:nvCxnSpPr>
        <p:spPr bwMode="auto">
          <a:xfrm flipV="1">
            <a:off x="4262540" y="4953000"/>
            <a:ext cx="0" cy="34989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0" name="Straight Connector 59">
            <a:extLst>
              <a:ext uri="{FF2B5EF4-FFF2-40B4-BE49-F238E27FC236}">
                <a16:creationId xmlns:a16="http://schemas.microsoft.com/office/drawing/2014/main" id="{9359951D-B0AC-4941-AF4D-ADFA97C731B1}"/>
              </a:ext>
            </a:extLst>
          </p:cNvPr>
          <p:cNvCxnSpPr>
            <a:cxnSpLocks/>
          </p:cNvCxnSpPr>
          <p:nvPr/>
        </p:nvCxnSpPr>
        <p:spPr bwMode="auto">
          <a:xfrm flipV="1">
            <a:off x="6223520" y="5161380"/>
            <a:ext cx="0" cy="14151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1" name="Straight Connector 60">
            <a:extLst>
              <a:ext uri="{FF2B5EF4-FFF2-40B4-BE49-F238E27FC236}">
                <a16:creationId xmlns:a16="http://schemas.microsoft.com/office/drawing/2014/main" id="{CE7EECF0-3FA4-489D-BB28-5DCE985AE040}"/>
              </a:ext>
            </a:extLst>
          </p:cNvPr>
          <p:cNvCxnSpPr>
            <a:cxnSpLocks/>
          </p:cNvCxnSpPr>
          <p:nvPr/>
        </p:nvCxnSpPr>
        <p:spPr bwMode="auto">
          <a:xfrm flipV="1">
            <a:off x="6853340" y="5105400"/>
            <a:ext cx="0" cy="19749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2" name="Straight Connector 61">
            <a:extLst>
              <a:ext uri="{FF2B5EF4-FFF2-40B4-BE49-F238E27FC236}">
                <a16:creationId xmlns:a16="http://schemas.microsoft.com/office/drawing/2014/main" id="{104EFBE1-DBD6-488D-A500-F5D116B3473B}"/>
              </a:ext>
            </a:extLst>
          </p:cNvPr>
          <p:cNvCxnSpPr>
            <a:cxnSpLocks/>
          </p:cNvCxnSpPr>
          <p:nvPr/>
        </p:nvCxnSpPr>
        <p:spPr bwMode="auto">
          <a:xfrm flipV="1">
            <a:off x="2300000" y="4900140"/>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3" name="Straight Connector 62">
            <a:extLst>
              <a:ext uri="{FF2B5EF4-FFF2-40B4-BE49-F238E27FC236}">
                <a16:creationId xmlns:a16="http://schemas.microsoft.com/office/drawing/2014/main" id="{54839F42-66F3-403F-8A30-EB869B9A90FA}"/>
              </a:ext>
            </a:extLst>
          </p:cNvPr>
          <p:cNvCxnSpPr>
            <a:cxnSpLocks/>
          </p:cNvCxnSpPr>
          <p:nvPr/>
        </p:nvCxnSpPr>
        <p:spPr bwMode="auto">
          <a:xfrm flipV="1">
            <a:off x="4884580" y="5055640"/>
            <a:ext cx="0" cy="2472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4" name="Straight Connector 63">
            <a:extLst>
              <a:ext uri="{FF2B5EF4-FFF2-40B4-BE49-F238E27FC236}">
                <a16:creationId xmlns:a16="http://schemas.microsoft.com/office/drawing/2014/main" id="{A3EC166A-88F8-43DB-8170-A3EF59C9D7ED}"/>
              </a:ext>
            </a:extLst>
          </p:cNvPr>
          <p:cNvCxnSpPr>
            <a:cxnSpLocks/>
          </p:cNvCxnSpPr>
          <p:nvPr/>
        </p:nvCxnSpPr>
        <p:spPr bwMode="auto">
          <a:xfrm flipV="1">
            <a:off x="7483160" y="5161380"/>
            <a:ext cx="0" cy="14151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5" name="Straight Connector 64">
            <a:extLst>
              <a:ext uri="{FF2B5EF4-FFF2-40B4-BE49-F238E27FC236}">
                <a16:creationId xmlns:a16="http://schemas.microsoft.com/office/drawing/2014/main" id="{F3228C64-49E6-40AC-AD65-291D02E4097F}"/>
              </a:ext>
            </a:extLst>
          </p:cNvPr>
          <p:cNvCxnSpPr>
            <a:cxnSpLocks/>
          </p:cNvCxnSpPr>
          <p:nvPr/>
        </p:nvCxnSpPr>
        <p:spPr bwMode="auto">
          <a:xfrm>
            <a:off x="609600" y="49001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6" name="Straight Connector 65">
            <a:extLst>
              <a:ext uri="{FF2B5EF4-FFF2-40B4-BE49-F238E27FC236}">
                <a16:creationId xmlns:a16="http://schemas.microsoft.com/office/drawing/2014/main" id="{250EC588-6350-4132-A4FD-FC9343B8F739}"/>
              </a:ext>
            </a:extLst>
          </p:cNvPr>
          <p:cNvCxnSpPr>
            <a:cxnSpLocks/>
          </p:cNvCxnSpPr>
          <p:nvPr/>
        </p:nvCxnSpPr>
        <p:spPr bwMode="auto">
          <a:xfrm>
            <a:off x="3186400" y="50556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7" name="Straight Connector 66">
            <a:extLst>
              <a:ext uri="{FF2B5EF4-FFF2-40B4-BE49-F238E27FC236}">
                <a16:creationId xmlns:a16="http://schemas.microsoft.com/office/drawing/2014/main" id="{449070C3-2E27-4BD8-B7F8-772EBC8743C7}"/>
              </a:ext>
            </a:extLst>
          </p:cNvPr>
          <p:cNvCxnSpPr>
            <a:cxnSpLocks/>
          </p:cNvCxnSpPr>
          <p:nvPr/>
        </p:nvCxnSpPr>
        <p:spPr bwMode="auto">
          <a:xfrm>
            <a:off x="5789640" y="516138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8" name="Straight Connector 67">
            <a:extLst>
              <a:ext uri="{FF2B5EF4-FFF2-40B4-BE49-F238E27FC236}">
                <a16:creationId xmlns:a16="http://schemas.microsoft.com/office/drawing/2014/main" id="{C71D5041-C7C1-4040-84D9-7AEF584EC34B}"/>
              </a:ext>
            </a:extLst>
          </p:cNvPr>
          <p:cNvCxnSpPr>
            <a:cxnSpLocks/>
          </p:cNvCxnSpPr>
          <p:nvPr/>
        </p:nvCxnSpPr>
        <p:spPr bwMode="auto">
          <a:xfrm>
            <a:off x="1682620" y="4739640"/>
            <a:ext cx="0" cy="160500"/>
          </a:xfrm>
          <a:prstGeom prst="line">
            <a:avLst/>
          </a:prstGeom>
          <a:solidFill>
            <a:srgbClr val="00B8FF"/>
          </a:solidFill>
          <a:ln w="6350" cap="flat" cmpd="sng" algn="ctr">
            <a:solidFill>
              <a:schemeClr val="tx1"/>
            </a:solidFill>
            <a:prstDash val="sysDot"/>
            <a:round/>
            <a:headEnd type="none" w="med" len="med"/>
            <a:tailEnd type="none" w="med" len="med"/>
          </a:ln>
          <a:effectLst/>
        </p:spPr>
      </p:cxnSp>
      <p:cxnSp>
        <p:nvCxnSpPr>
          <p:cNvPr id="69" name="Straight Connector 68">
            <a:extLst>
              <a:ext uri="{FF2B5EF4-FFF2-40B4-BE49-F238E27FC236}">
                <a16:creationId xmlns:a16="http://schemas.microsoft.com/office/drawing/2014/main" id="{E8042DC0-59DD-4CFA-974E-4EBD1CAC6692}"/>
              </a:ext>
            </a:extLst>
          </p:cNvPr>
          <p:cNvCxnSpPr>
            <a:cxnSpLocks/>
          </p:cNvCxnSpPr>
          <p:nvPr/>
        </p:nvCxnSpPr>
        <p:spPr bwMode="auto">
          <a:xfrm flipH="1">
            <a:off x="2300000" y="4739640"/>
            <a:ext cx="4660" cy="160500"/>
          </a:xfrm>
          <a:prstGeom prst="line">
            <a:avLst/>
          </a:prstGeom>
          <a:solidFill>
            <a:srgbClr val="00B8FF"/>
          </a:solidFill>
          <a:ln w="6350" cap="flat" cmpd="sng" algn="ctr">
            <a:solidFill>
              <a:schemeClr val="tx1"/>
            </a:solidFill>
            <a:prstDash val="sysDot"/>
            <a:round/>
            <a:headEnd type="none" w="med" len="med"/>
            <a:tailEnd type="none" w="med" len="med"/>
          </a:ln>
          <a:effectLst/>
        </p:spPr>
      </p:cxnSp>
      <p:cxnSp>
        <p:nvCxnSpPr>
          <p:cNvPr id="70" name="Straight Arrow Connector 69">
            <a:extLst>
              <a:ext uri="{FF2B5EF4-FFF2-40B4-BE49-F238E27FC236}">
                <a16:creationId xmlns:a16="http://schemas.microsoft.com/office/drawing/2014/main" id="{E20CECE3-641D-49FA-B21E-F3B38240DE11}"/>
              </a:ext>
            </a:extLst>
          </p:cNvPr>
          <p:cNvCxnSpPr>
            <a:cxnSpLocks/>
          </p:cNvCxnSpPr>
          <p:nvPr/>
        </p:nvCxnSpPr>
        <p:spPr bwMode="auto">
          <a:xfrm>
            <a:off x="1682620" y="4739640"/>
            <a:ext cx="609600" cy="0"/>
          </a:xfrm>
          <a:prstGeom prst="straightConnector1">
            <a:avLst/>
          </a:prstGeom>
          <a:solidFill>
            <a:srgbClr val="00B8FF"/>
          </a:solidFill>
          <a:ln w="6350" cap="flat" cmpd="sng" algn="ctr">
            <a:solidFill>
              <a:schemeClr val="tx1"/>
            </a:solidFill>
            <a:prstDash val="solid"/>
            <a:round/>
            <a:headEnd type="arrow" w="sm" len="sm"/>
            <a:tailEnd type="arrow" w="sm" len="sm"/>
          </a:ln>
          <a:effectLst/>
        </p:spPr>
      </p:cxnSp>
      <p:sp>
        <p:nvSpPr>
          <p:cNvPr id="71" name="TextBox 70">
            <a:extLst>
              <a:ext uri="{FF2B5EF4-FFF2-40B4-BE49-F238E27FC236}">
                <a16:creationId xmlns:a16="http://schemas.microsoft.com/office/drawing/2014/main" id="{4D51070B-AA14-4B48-AED2-145A70C9CEE8}"/>
              </a:ext>
            </a:extLst>
          </p:cNvPr>
          <p:cNvSpPr txBox="1"/>
          <p:nvPr/>
        </p:nvSpPr>
        <p:spPr>
          <a:xfrm>
            <a:off x="1568320" y="4524195"/>
            <a:ext cx="838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-72 to -62 dBm</a:t>
            </a:r>
          </a:p>
        </p:txBody>
      </p:sp>
      <p:sp>
        <p:nvSpPr>
          <p:cNvPr id="33" name="Footer Placeholder 3">
            <a:extLst>
              <a:ext uri="{FF2B5EF4-FFF2-40B4-BE49-F238E27FC236}">
                <a16:creationId xmlns:a16="http://schemas.microsoft.com/office/drawing/2014/main" id="{085442D1-AB24-4686-8C16-DE5CDD06C458}"/>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34" name="Slide Number Placeholder 5">
            <a:extLst>
              <a:ext uri="{FF2B5EF4-FFF2-40B4-BE49-F238E27FC236}">
                <a16:creationId xmlns:a16="http://schemas.microsoft.com/office/drawing/2014/main" id="{6F934DEC-3B37-4AE6-B87F-44D98AF82109}"/>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16</a:t>
            </a:fld>
            <a:endParaRPr lang="en-GB" dirty="0">
              <a:latin typeface="+mn-lt"/>
            </a:endParaRPr>
          </a:p>
        </p:txBody>
      </p:sp>
    </p:spTree>
    <p:extLst>
      <p:ext uri="{BB962C8B-B14F-4D97-AF65-F5344CB8AC3E}">
        <p14:creationId xmlns:p14="http://schemas.microsoft.com/office/powerpoint/2010/main" val="2905440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575F8EC-A3E1-4843-870E-96AF6CC2BCAB}"/>
              </a:ext>
            </a:extLst>
          </p:cNvPr>
          <p:cNvSpPr>
            <a:spLocks noGrp="1"/>
          </p:cNvSpPr>
          <p:nvPr>
            <p:ph type="title"/>
          </p:nvPr>
        </p:nvSpPr>
        <p:spPr/>
        <p:txBody>
          <a:bodyPr wrap="square" anchor="ctr">
            <a:normAutofit/>
          </a:bodyPr>
          <a:lstStyle/>
          <a:p>
            <a:pPr>
              <a:lnSpc>
                <a:spcPct val="90000"/>
              </a:lnSpc>
            </a:pPr>
            <a:r>
              <a:rPr lang="en-US" sz="2400" dirty="0"/>
              <a:t>A Closer Look as the Wanted Signal Declines</a:t>
            </a:r>
          </a:p>
        </p:txBody>
      </p:sp>
      <p:sp>
        <p:nvSpPr>
          <p:cNvPr id="41" name="TextBox 40">
            <a:extLst>
              <a:ext uri="{FF2B5EF4-FFF2-40B4-BE49-F238E27FC236}">
                <a16:creationId xmlns:a16="http://schemas.microsoft.com/office/drawing/2014/main" id="{96044603-2276-4E63-A06F-4EFB1B128057}"/>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96.1 Mbps</a:t>
            </a:r>
          </a:p>
        </p:txBody>
      </p:sp>
      <p:sp>
        <p:nvSpPr>
          <p:cNvPr id="43" name="TextBox 42">
            <a:extLst>
              <a:ext uri="{FF2B5EF4-FFF2-40B4-BE49-F238E27FC236}">
                <a16:creationId xmlns:a16="http://schemas.microsoft.com/office/drawing/2014/main" id="{BE94BF48-5830-41FD-B60D-0D9E0E96FB90}"/>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90.4 Mbps</a:t>
            </a:r>
          </a:p>
        </p:txBody>
      </p:sp>
      <p:sp>
        <p:nvSpPr>
          <p:cNvPr id="44" name="TextBox 43">
            <a:extLst>
              <a:ext uri="{FF2B5EF4-FFF2-40B4-BE49-F238E27FC236}">
                <a16:creationId xmlns:a16="http://schemas.microsoft.com/office/drawing/2014/main" id="{122A582D-2903-4787-80CD-786AC7CF62DC}"/>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80.92 Mbps</a:t>
            </a:r>
          </a:p>
        </p:txBody>
      </p:sp>
      <p:cxnSp>
        <p:nvCxnSpPr>
          <p:cNvPr id="61" name="Straight Connector 60">
            <a:extLst>
              <a:ext uri="{FF2B5EF4-FFF2-40B4-BE49-F238E27FC236}">
                <a16:creationId xmlns:a16="http://schemas.microsoft.com/office/drawing/2014/main" id="{5787D581-EF8B-4520-ADC1-3E0396B8AB92}"/>
              </a:ext>
            </a:extLst>
          </p:cNvPr>
          <p:cNvCxnSpPr>
            <a:cxnSpLocks/>
          </p:cNvCxnSpPr>
          <p:nvPr/>
        </p:nvCxnSpPr>
        <p:spPr bwMode="auto">
          <a:xfrm flipV="1">
            <a:off x="3626500" y="5055640"/>
            <a:ext cx="0" cy="2472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3" name="Straight Connector 62">
            <a:extLst>
              <a:ext uri="{FF2B5EF4-FFF2-40B4-BE49-F238E27FC236}">
                <a16:creationId xmlns:a16="http://schemas.microsoft.com/office/drawing/2014/main" id="{47D4C28B-70D0-4278-9BF0-644E89566EC5}"/>
              </a:ext>
            </a:extLst>
          </p:cNvPr>
          <p:cNvCxnSpPr>
            <a:cxnSpLocks/>
          </p:cNvCxnSpPr>
          <p:nvPr/>
        </p:nvCxnSpPr>
        <p:spPr bwMode="auto">
          <a:xfrm flipV="1">
            <a:off x="6223520" y="5161380"/>
            <a:ext cx="0" cy="141516"/>
          </a:xfrm>
          <a:prstGeom prst="line">
            <a:avLst/>
          </a:prstGeom>
          <a:solidFill>
            <a:srgbClr val="00B8FF"/>
          </a:solidFill>
          <a:ln w="6350" cap="flat" cmpd="sng" algn="ctr">
            <a:solidFill>
              <a:schemeClr val="tx1"/>
            </a:solidFill>
            <a:prstDash val="dashDot"/>
            <a:round/>
            <a:headEnd type="none" w="med" len="med"/>
            <a:tailEnd type="none" w="med" len="med"/>
          </a:ln>
          <a:effectLst/>
        </p:spPr>
      </p:cxnSp>
      <p:pic>
        <p:nvPicPr>
          <p:cNvPr id="104" name="Picture 103">
            <a:extLst>
              <a:ext uri="{FF2B5EF4-FFF2-40B4-BE49-F238E27FC236}">
                <a16:creationId xmlns:a16="http://schemas.microsoft.com/office/drawing/2014/main" id="{9EC15B05-BAE8-4380-BA62-216EB918AA3A}"/>
              </a:ext>
            </a:extLst>
          </p:cNvPr>
          <p:cNvPicPr>
            <a:picLocks noChangeAspect="1"/>
          </p:cNvPicPr>
          <p:nvPr/>
        </p:nvPicPr>
        <p:blipFill>
          <a:blip r:embed="rId2"/>
          <a:stretch>
            <a:fillRect/>
          </a:stretch>
        </p:blipFill>
        <p:spPr>
          <a:xfrm>
            <a:off x="195940" y="1825754"/>
            <a:ext cx="3590780" cy="1801368"/>
          </a:xfrm>
          <a:prstGeom prst="rect">
            <a:avLst/>
          </a:prstGeom>
        </p:spPr>
      </p:pic>
      <p:sp>
        <p:nvSpPr>
          <p:cNvPr id="107" name="TextBox 106">
            <a:extLst>
              <a:ext uri="{FF2B5EF4-FFF2-40B4-BE49-F238E27FC236}">
                <a16:creationId xmlns:a16="http://schemas.microsoft.com/office/drawing/2014/main" id="{5B1F74F4-B49E-4F05-A1FF-F6793385B6C0}"/>
              </a:ext>
            </a:extLst>
          </p:cNvPr>
          <p:cNvSpPr txBox="1"/>
          <p:nvPr/>
        </p:nvSpPr>
        <p:spPr>
          <a:xfrm>
            <a:off x="640550" y="35814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108" name="TextBox 107">
            <a:extLst>
              <a:ext uri="{FF2B5EF4-FFF2-40B4-BE49-F238E27FC236}">
                <a16:creationId xmlns:a16="http://schemas.microsoft.com/office/drawing/2014/main" id="{1EE66702-89AF-4BF0-88B6-174ABCF3DE91}"/>
              </a:ext>
            </a:extLst>
          </p:cNvPr>
          <p:cNvSpPr txBox="1"/>
          <p:nvPr/>
        </p:nvSpPr>
        <p:spPr>
          <a:xfrm>
            <a:off x="3500440" y="35814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a:t>
            </a:r>
            <a:r>
              <a:rPr lang="en-US" sz="800" i="1" dirty="0">
                <a:solidFill>
                  <a:schemeClr val="tx1"/>
                </a:solidFill>
              </a:rPr>
              <a:t>109.2</a:t>
            </a:r>
            <a:r>
              <a:rPr kumimoji="0" lang="en-US" sz="800" b="0" i="1" u="none" strike="noStrike" cap="none" normalizeH="0" baseline="0" dirty="0">
                <a:ln>
                  <a:noFill/>
                </a:ln>
                <a:solidFill>
                  <a:schemeClr val="tx1"/>
                </a:solidFill>
                <a:effectLst/>
                <a:latin typeface="Times New Roman" pitchFamily="16" charset="0"/>
                <a:ea typeface="MS Gothic" charset="-128"/>
              </a:rPr>
              <a:t> Mbps</a:t>
            </a:r>
          </a:p>
        </p:txBody>
      </p:sp>
      <p:sp>
        <p:nvSpPr>
          <p:cNvPr id="109" name="TextBox 108">
            <a:extLst>
              <a:ext uri="{FF2B5EF4-FFF2-40B4-BE49-F238E27FC236}">
                <a16:creationId xmlns:a16="http://schemas.microsoft.com/office/drawing/2014/main" id="{2DEA56D5-0671-499E-A72D-1428E23AA80B}"/>
              </a:ext>
            </a:extLst>
          </p:cNvPr>
          <p:cNvSpPr txBox="1"/>
          <p:nvPr/>
        </p:nvSpPr>
        <p:spPr>
          <a:xfrm>
            <a:off x="6173263" y="35814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102.69 Mbps</a:t>
            </a:r>
          </a:p>
        </p:txBody>
      </p:sp>
      <p:cxnSp>
        <p:nvCxnSpPr>
          <p:cNvPr id="115" name="Straight Connector 114">
            <a:extLst>
              <a:ext uri="{FF2B5EF4-FFF2-40B4-BE49-F238E27FC236}">
                <a16:creationId xmlns:a16="http://schemas.microsoft.com/office/drawing/2014/main" id="{87CA2F25-BFF4-4DE9-AF15-8BA7B88DEDAE}"/>
              </a:ext>
            </a:extLst>
          </p:cNvPr>
          <p:cNvCxnSpPr>
            <a:cxnSpLocks/>
          </p:cNvCxnSpPr>
          <p:nvPr/>
        </p:nvCxnSpPr>
        <p:spPr bwMode="auto">
          <a:xfrm flipV="1">
            <a:off x="1043407" y="2590800"/>
            <a:ext cx="0" cy="65469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16" name="Straight Connector 115">
            <a:extLst>
              <a:ext uri="{FF2B5EF4-FFF2-40B4-BE49-F238E27FC236}">
                <a16:creationId xmlns:a16="http://schemas.microsoft.com/office/drawing/2014/main" id="{A2791B88-5F35-4B43-8CBD-17C8D96E33BD}"/>
              </a:ext>
            </a:extLst>
          </p:cNvPr>
          <p:cNvCxnSpPr>
            <a:cxnSpLocks/>
          </p:cNvCxnSpPr>
          <p:nvPr/>
        </p:nvCxnSpPr>
        <p:spPr bwMode="auto">
          <a:xfrm flipV="1">
            <a:off x="1667007" y="2842740"/>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21" name="Straight Connector 120">
            <a:extLst>
              <a:ext uri="{FF2B5EF4-FFF2-40B4-BE49-F238E27FC236}">
                <a16:creationId xmlns:a16="http://schemas.microsoft.com/office/drawing/2014/main" id="{323A60F6-7152-4C8B-BF2F-BC9D26569691}"/>
              </a:ext>
            </a:extLst>
          </p:cNvPr>
          <p:cNvCxnSpPr>
            <a:cxnSpLocks/>
          </p:cNvCxnSpPr>
          <p:nvPr/>
        </p:nvCxnSpPr>
        <p:spPr bwMode="auto">
          <a:xfrm flipV="1">
            <a:off x="2296827" y="2842740"/>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24" name="Straight Connector 123">
            <a:extLst>
              <a:ext uri="{FF2B5EF4-FFF2-40B4-BE49-F238E27FC236}">
                <a16:creationId xmlns:a16="http://schemas.microsoft.com/office/drawing/2014/main" id="{3A8EDB6E-5188-445C-AD22-3DC8BAB41EE6}"/>
              </a:ext>
            </a:extLst>
          </p:cNvPr>
          <p:cNvCxnSpPr>
            <a:cxnSpLocks/>
          </p:cNvCxnSpPr>
          <p:nvPr/>
        </p:nvCxnSpPr>
        <p:spPr bwMode="auto">
          <a:xfrm>
            <a:off x="606427" y="28427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27" name="Straight Connector 126">
            <a:extLst>
              <a:ext uri="{FF2B5EF4-FFF2-40B4-BE49-F238E27FC236}">
                <a16:creationId xmlns:a16="http://schemas.microsoft.com/office/drawing/2014/main" id="{F135AF0E-7DB6-460C-8DA8-413493812B62}"/>
              </a:ext>
            </a:extLst>
          </p:cNvPr>
          <p:cNvCxnSpPr>
            <a:cxnSpLocks/>
          </p:cNvCxnSpPr>
          <p:nvPr/>
        </p:nvCxnSpPr>
        <p:spPr bwMode="auto">
          <a:xfrm>
            <a:off x="1679447" y="2682240"/>
            <a:ext cx="0" cy="160500"/>
          </a:xfrm>
          <a:prstGeom prst="line">
            <a:avLst/>
          </a:prstGeom>
          <a:solidFill>
            <a:srgbClr val="00B8FF"/>
          </a:solidFill>
          <a:ln w="6350" cap="flat" cmpd="sng" algn="ctr">
            <a:solidFill>
              <a:schemeClr val="tx1"/>
            </a:solidFill>
            <a:prstDash val="sysDot"/>
            <a:round/>
            <a:headEnd type="none" w="med" len="med"/>
            <a:tailEnd type="none" w="med" len="med"/>
          </a:ln>
          <a:effectLst/>
        </p:spPr>
      </p:cxnSp>
      <p:cxnSp>
        <p:nvCxnSpPr>
          <p:cNvPr id="128" name="Straight Connector 127">
            <a:extLst>
              <a:ext uri="{FF2B5EF4-FFF2-40B4-BE49-F238E27FC236}">
                <a16:creationId xmlns:a16="http://schemas.microsoft.com/office/drawing/2014/main" id="{9DA022B8-8E54-41D3-838D-EF7B10FB0AC5}"/>
              </a:ext>
            </a:extLst>
          </p:cNvPr>
          <p:cNvCxnSpPr>
            <a:cxnSpLocks/>
          </p:cNvCxnSpPr>
          <p:nvPr/>
        </p:nvCxnSpPr>
        <p:spPr bwMode="auto">
          <a:xfrm flipH="1">
            <a:off x="2296827" y="2682240"/>
            <a:ext cx="4660" cy="160500"/>
          </a:xfrm>
          <a:prstGeom prst="line">
            <a:avLst/>
          </a:prstGeom>
          <a:solidFill>
            <a:srgbClr val="00B8FF"/>
          </a:solidFill>
          <a:ln w="6350" cap="flat" cmpd="sng" algn="ctr">
            <a:solidFill>
              <a:schemeClr val="tx1"/>
            </a:solidFill>
            <a:prstDash val="sysDot"/>
            <a:round/>
            <a:headEnd type="none" w="med" len="med"/>
            <a:tailEnd type="none" w="med" len="med"/>
          </a:ln>
          <a:effectLst/>
        </p:spPr>
      </p:cxnSp>
      <p:cxnSp>
        <p:nvCxnSpPr>
          <p:cNvPr id="129" name="Straight Arrow Connector 128">
            <a:extLst>
              <a:ext uri="{FF2B5EF4-FFF2-40B4-BE49-F238E27FC236}">
                <a16:creationId xmlns:a16="http://schemas.microsoft.com/office/drawing/2014/main" id="{2DB80C18-ED6A-4D53-B522-8EE36973938A}"/>
              </a:ext>
            </a:extLst>
          </p:cNvPr>
          <p:cNvCxnSpPr>
            <a:cxnSpLocks/>
          </p:cNvCxnSpPr>
          <p:nvPr/>
        </p:nvCxnSpPr>
        <p:spPr bwMode="auto">
          <a:xfrm>
            <a:off x="1679447" y="2682240"/>
            <a:ext cx="609600" cy="0"/>
          </a:xfrm>
          <a:prstGeom prst="straightConnector1">
            <a:avLst/>
          </a:prstGeom>
          <a:solidFill>
            <a:srgbClr val="00B8FF"/>
          </a:solidFill>
          <a:ln w="6350" cap="flat" cmpd="sng" algn="ctr">
            <a:solidFill>
              <a:schemeClr val="tx1"/>
            </a:solidFill>
            <a:prstDash val="solid"/>
            <a:round/>
            <a:headEnd type="arrow" w="sm" len="sm"/>
            <a:tailEnd type="arrow" w="sm" len="sm"/>
          </a:ln>
          <a:effectLst/>
        </p:spPr>
      </p:cxnSp>
      <p:sp>
        <p:nvSpPr>
          <p:cNvPr id="130" name="TextBox 129">
            <a:extLst>
              <a:ext uri="{FF2B5EF4-FFF2-40B4-BE49-F238E27FC236}">
                <a16:creationId xmlns:a16="http://schemas.microsoft.com/office/drawing/2014/main" id="{3D8133C1-1D42-4FB9-B21B-BCF74C50B3CF}"/>
              </a:ext>
            </a:extLst>
          </p:cNvPr>
          <p:cNvSpPr txBox="1"/>
          <p:nvPr/>
        </p:nvSpPr>
        <p:spPr>
          <a:xfrm>
            <a:off x="1565147" y="2466795"/>
            <a:ext cx="838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-72 to -62 dBm</a:t>
            </a:r>
          </a:p>
        </p:txBody>
      </p:sp>
      <p:pic>
        <p:nvPicPr>
          <p:cNvPr id="16" name="Picture 15">
            <a:extLst>
              <a:ext uri="{FF2B5EF4-FFF2-40B4-BE49-F238E27FC236}">
                <a16:creationId xmlns:a16="http://schemas.microsoft.com/office/drawing/2014/main" id="{A455578E-BDE7-4907-A976-21996EEAA0D6}"/>
              </a:ext>
            </a:extLst>
          </p:cNvPr>
          <p:cNvPicPr>
            <a:picLocks noChangeAspect="1"/>
          </p:cNvPicPr>
          <p:nvPr/>
        </p:nvPicPr>
        <p:blipFill>
          <a:blip r:embed="rId3"/>
          <a:stretch>
            <a:fillRect/>
          </a:stretch>
        </p:blipFill>
        <p:spPr>
          <a:xfrm>
            <a:off x="2813916" y="1825754"/>
            <a:ext cx="3590780" cy="1801368"/>
          </a:xfrm>
          <a:prstGeom prst="rect">
            <a:avLst/>
          </a:prstGeom>
        </p:spPr>
      </p:pic>
      <p:pic>
        <p:nvPicPr>
          <p:cNvPr id="17" name="Picture 16">
            <a:extLst>
              <a:ext uri="{FF2B5EF4-FFF2-40B4-BE49-F238E27FC236}">
                <a16:creationId xmlns:a16="http://schemas.microsoft.com/office/drawing/2014/main" id="{EF30AFCD-A8DA-40D7-86E8-94FE6C242576}"/>
              </a:ext>
            </a:extLst>
          </p:cNvPr>
          <p:cNvPicPr>
            <a:picLocks noChangeAspect="1"/>
          </p:cNvPicPr>
          <p:nvPr/>
        </p:nvPicPr>
        <p:blipFill>
          <a:blip r:embed="rId4"/>
          <a:stretch>
            <a:fillRect/>
          </a:stretch>
        </p:blipFill>
        <p:spPr>
          <a:xfrm>
            <a:off x="5372893" y="1825754"/>
            <a:ext cx="3590780" cy="1801368"/>
          </a:xfrm>
          <a:prstGeom prst="rect">
            <a:avLst/>
          </a:prstGeom>
        </p:spPr>
      </p:pic>
      <p:sp>
        <p:nvSpPr>
          <p:cNvPr id="114" name="Rectangle 113">
            <a:extLst>
              <a:ext uri="{FF2B5EF4-FFF2-40B4-BE49-F238E27FC236}">
                <a16:creationId xmlns:a16="http://schemas.microsoft.com/office/drawing/2014/main" id="{99C38BB3-4966-435F-BEE2-7B11479E2580}"/>
              </a:ext>
            </a:extLst>
          </p:cNvPr>
          <p:cNvSpPr/>
          <p:nvPr/>
        </p:nvSpPr>
        <p:spPr bwMode="auto">
          <a:xfrm>
            <a:off x="2767883" y="18348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13" name="Rectangle 112">
            <a:extLst>
              <a:ext uri="{FF2B5EF4-FFF2-40B4-BE49-F238E27FC236}">
                <a16:creationId xmlns:a16="http://schemas.microsoft.com/office/drawing/2014/main" id="{3AD3C56F-590C-4F06-9D81-74CF2986021B}"/>
              </a:ext>
            </a:extLst>
          </p:cNvPr>
          <p:cNvSpPr/>
          <p:nvPr/>
        </p:nvSpPr>
        <p:spPr bwMode="auto">
          <a:xfrm>
            <a:off x="5352893" y="18348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18" name="Picture 17">
            <a:extLst>
              <a:ext uri="{FF2B5EF4-FFF2-40B4-BE49-F238E27FC236}">
                <a16:creationId xmlns:a16="http://schemas.microsoft.com/office/drawing/2014/main" id="{56B17B5F-F85E-473C-9B88-6CF6558CCA47}"/>
              </a:ext>
            </a:extLst>
          </p:cNvPr>
          <p:cNvPicPr>
            <a:picLocks noChangeAspect="1"/>
          </p:cNvPicPr>
          <p:nvPr/>
        </p:nvPicPr>
        <p:blipFill>
          <a:blip r:embed="rId5"/>
          <a:stretch>
            <a:fillRect/>
          </a:stretch>
        </p:blipFill>
        <p:spPr>
          <a:xfrm>
            <a:off x="195940" y="3886200"/>
            <a:ext cx="3590780" cy="1801368"/>
          </a:xfrm>
          <a:prstGeom prst="rect">
            <a:avLst/>
          </a:prstGeom>
        </p:spPr>
      </p:pic>
      <p:pic>
        <p:nvPicPr>
          <p:cNvPr id="19" name="Picture 18">
            <a:extLst>
              <a:ext uri="{FF2B5EF4-FFF2-40B4-BE49-F238E27FC236}">
                <a16:creationId xmlns:a16="http://schemas.microsoft.com/office/drawing/2014/main" id="{A74DAF92-1113-4ECD-8724-B43539B98C17}"/>
              </a:ext>
            </a:extLst>
          </p:cNvPr>
          <p:cNvPicPr>
            <a:picLocks noChangeAspect="1"/>
          </p:cNvPicPr>
          <p:nvPr/>
        </p:nvPicPr>
        <p:blipFill>
          <a:blip r:embed="rId6"/>
          <a:stretch>
            <a:fillRect/>
          </a:stretch>
        </p:blipFill>
        <p:spPr>
          <a:xfrm>
            <a:off x="2813916" y="3886200"/>
            <a:ext cx="3590780" cy="1801368"/>
          </a:xfrm>
          <a:prstGeom prst="rect">
            <a:avLst/>
          </a:prstGeom>
        </p:spPr>
      </p:pic>
      <p:sp>
        <p:nvSpPr>
          <p:cNvPr id="58" name="Rectangle 57">
            <a:extLst>
              <a:ext uri="{FF2B5EF4-FFF2-40B4-BE49-F238E27FC236}">
                <a16:creationId xmlns:a16="http://schemas.microsoft.com/office/drawing/2014/main" id="{BAFDAEB1-818F-471B-BCE7-FE9EBF627C8B}"/>
              </a:ext>
            </a:extLst>
          </p:cNvPr>
          <p:cNvSpPr/>
          <p:nvPr/>
        </p:nvSpPr>
        <p:spPr bwMode="auto">
          <a:xfrm>
            <a:off x="2749420"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20" name="Picture 19">
            <a:extLst>
              <a:ext uri="{FF2B5EF4-FFF2-40B4-BE49-F238E27FC236}">
                <a16:creationId xmlns:a16="http://schemas.microsoft.com/office/drawing/2014/main" id="{3E709F2F-7622-45F4-9B18-CF58F6CC9F03}"/>
              </a:ext>
            </a:extLst>
          </p:cNvPr>
          <p:cNvPicPr>
            <a:picLocks noChangeAspect="1"/>
          </p:cNvPicPr>
          <p:nvPr/>
        </p:nvPicPr>
        <p:blipFill>
          <a:blip r:embed="rId7"/>
          <a:stretch>
            <a:fillRect/>
          </a:stretch>
        </p:blipFill>
        <p:spPr>
          <a:xfrm>
            <a:off x="5372893" y="3886200"/>
            <a:ext cx="3590780" cy="1801368"/>
          </a:xfrm>
          <a:prstGeom prst="rect">
            <a:avLst/>
          </a:prstGeom>
        </p:spPr>
      </p:pic>
      <p:sp>
        <p:nvSpPr>
          <p:cNvPr id="57" name="Rectangle 56">
            <a:extLst>
              <a:ext uri="{FF2B5EF4-FFF2-40B4-BE49-F238E27FC236}">
                <a16:creationId xmlns:a16="http://schemas.microsoft.com/office/drawing/2014/main" id="{17E7D6EC-F275-4F3F-A139-0C42ED0CD608}"/>
              </a:ext>
            </a:extLst>
          </p:cNvPr>
          <p:cNvSpPr/>
          <p:nvPr/>
        </p:nvSpPr>
        <p:spPr bwMode="auto">
          <a:xfrm>
            <a:off x="535606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31" name="Straight Connector 130">
            <a:extLst>
              <a:ext uri="{FF2B5EF4-FFF2-40B4-BE49-F238E27FC236}">
                <a16:creationId xmlns:a16="http://schemas.microsoft.com/office/drawing/2014/main" id="{74F87AA1-A562-4F11-9873-82B4810F8650}"/>
              </a:ext>
            </a:extLst>
          </p:cNvPr>
          <p:cNvCxnSpPr>
            <a:cxnSpLocks/>
          </p:cNvCxnSpPr>
          <p:nvPr/>
        </p:nvCxnSpPr>
        <p:spPr bwMode="auto">
          <a:xfrm>
            <a:off x="5791200" y="286762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32" name="Straight Connector 131">
            <a:extLst>
              <a:ext uri="{FF2B5EF4-FFF2-40B4-BE49-F238E27FC236}">
                <a16:creationId xmlns:a16="http://schemas.microsoft.com/office/drawing/2014/main" id="{07CDE5DA-86C9-4F84-B4A5-D64B8B968337}"/>
              </a:ext>
            </a:extLst>
          </p:cNvPr>
          <p:cNvCxnSpPr>
            <a:cxnSpLocks/>
          </p:cNvCxnSpPr>
          <p:nvPr/>
        </p:nvCxnSpPr>
        <p:spPr bwMode="auto">
          <a:xfrm>
            <a:off x="606427" y="495612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33" name="Straight Connector 132">
            <a:extLst>
              <a:ext uri="{FF2B5EF4-FFF2-40B4-BE49-F238E27FC236}">
                <a16:creationId xmlns:a16="http://schemas.microsoft.com/office/drawing/2014/main" id="{C8DC8ADB-02B8-4CAA-BF49-2F68F4493FEA}"/>
              </a:ext>
            </a:extLst>
          </p:cNvPr>
          <p:cNvCxnSpPr>
            <a:cxnSpLocks/>
          </p:cNvCxnSpPr>
          <p:nvPr/>
        </p:nvCxnSpPr>
        <p:spPr bwMode="auto">
          <a:xfrm>
            <a:off x="3231372" y="4976344"/>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34" name="Straight Connector 133">
            <a:extLst>
              <a:ext uri="{FF2B5EF4-FFF2-40B4-BE49-F238E27FC236}">
                <a16:creationId xmlns:a16="http://schemas.microsoft.com/office/drawing/2014/main" id="{F343996A-6D61-4830-B05D-E8B93E914B5C}"/>
              </a:ext>
            </a:extLst>
          </p:cNvPr>
          <p:cNvCxnSpPr>
            <a:cxnSpLocks/>
          </p:cNvCxnSpPr>
          <p:nvPr/>
        </p:nvCxnSpPr>
        <p:spPr bwMode="auto">
          <a:xfrm>
            <a:off x="5791200" y="500588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35" name="Straight Connector 134">
            <a:extLst>
              <a:ext uri="{FF2B5EF4-FFF2-40B4-BE49-F238E27FC236}">
                <a16:creationId xmlns:a16="http://schemas.microsoft.com/office/drawing/2014/main" id="{9CE5E740-C729-4067-BD5D-7B061B1ACB27}"/>
              </a:ext>
            </a:extLst>
          </p:cNvPr>
          <p:cNvCxnSpPr>
            <a:cxnSpLocks/>
          </p:cNvCxnSpPr>
          <p:nvPr/>
        </p:nvCxnSpPr>
        <p:spPr bwMode="auto">
          <a:xfrm flipV="1">
            <a:off x="3665309" y="2682239"/>
            <a:ext cx="0" cy="563259"/>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36" name="Straight Connector 135">
            <a:extLst>
              <a:ext uri="{FF2B5EF4-FFF2-40B4-BE49-F238E27FC236}">
                <a16:creationId xmlns:a16="http://schemas.microsoft.com/office/drawing/2014/main" id="{EAD70C86-20F2-4258-AFA6-B5FF2815A682}"/>
              </a:ext>
            </a:extLst>
          </p:cNvPr>
          <p:cNvCxnSpPr>
            <a:cxnSpLocks/>
          </p:cNvCxnSpPr>
          <p:nvPr/>
        </p:nvCxnSpPr>
        <p:spPr bwMode="auto">
          <a:xfrm flipV="1">
            <a:off x="4292080" y="2836595"/>
            <a:ext cx="0" cy="408901"/>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37" name="Straight Connector 136">
            <a:extLst>
              <a:ext uri="{FF2B5EF4-FFF2-40B4-BE49-F238E27FC236}">
                <a16:creationId xmlns:a16="http://schemas.microsoft.com/office/drawing/2014/main" id="{BD673C2E-CFC3-4F00-9D5F-771D2D1AD370}"/>
              </a:ext>
            </a:extLst>
          </p:cNvPr>
          <p:cNvCxnSpPr>
            <a:cxnSpLocks/>
          </p:cNvCxnSpPr>
          <p:nvPr/>
        </p:nvCxnSpPr>
        <p:spPr bwMode="auto">
          <a:xfrm flipV="1">
            <a:off x="4921900" y="2842740"/>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38" name="Straight Connector 137">
            <a:extLst>
              <a:ext uri="{FF2B5EF4-FFF2-40B4-BE49-F238E27FC236}">
                <a16:creationId xmlns:a16="http://schemas.microsoft.com/office/drawing/2014/main" id="{1C4E0039-5AC4-42F7-BF66-DA2F26E5ACDF}"/>
              </a:ext>
            </a:extLst>
          </p:cNvPr>
          <p:cNvCxnSpPr>
            <a:cxnSpLocks/>
          </p:cNvCxnSpPr>
          <p:nvPr/>
        </p:nvCxnSpPr>
        <p:spPr bwMode="auto">
          <a:xfrm flipV="1">
            <a:off x="6223520" y="2743200"/>
            <a:ext cx="0" cy="51023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39" name="Straight Connector 138">
            <a:extLst>
              <a:ext uri="{FF2B5EF4-FFF2-40B4-BE49-F238E27FC236}">
                <a16:creationId xmlns:a16="http://schemas.microsoft.com/office/drawing/2014/main" id="{AC54F04A-2741-4DEE-9299-67F015BBE613}"/>
              </a:ext>
            </a:extLst>
          </p:cNvPr>
          <p:cNvCxnSpPr>
            <a:cxnSpLocks/>
          </p:cNvCxnSpPr>
          <p:nvPr/>
        </p:nvCxnSpPr>
        <p:spPr bwMode="auto">
          <a:xfrm flipV="1">
            <a:off x="6851780" y="2867620"/>
            <a:ext cx="0" cy="38581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40" name="Straight Connector 139">
            <a:extLst>
              <a:ext uri="{FF2B5EF4-FFF2-40B4-BE49-F238E27FC236}">
                <a16:creationId xmlns:a16="http://schemas.microsoft.com/office/drawing/2014/main" id="{68CA5A77-62A7-42E8-A5CF-1780F7263E44}"/>
              </a:ext>
            </a:extLst>
          </p:cNvPr>
          <p:cNvCxnSpPr>
            <a:cxnSpLocks/>
          </p:cNvCxnSpPr>
          <p:nvPr/>
        </p:nvCxnSpPr>
        <p:spPr bwMode="auto">
          <a:xfrm flipV="1">
            <a:off x="7480040" y="2859686"/>
            <a:ext cx="0" cy="38581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41" name="Straight Connector 140">
            <a:extLst>
              <a:ext uri="{FF2B5EF4-FFF2-40B4-BE49-F238E27FC236}">
                <a16:creationId xmlns:a16="http://schemas.microsoft.com/office/drawing/2014/main" id="{4411804C-5380-4D82-A1EF-38EAAF406145}"/>
              </a:ext>
            </a:extLst>
          </p:cNvPr>
          <p:cNvCxnSpPr>
            <a:cxnSpLocks/>
          </p:cNvCxnSpPr>
          <p:nvPr/>
        </p:nvCxnSpPr>
        <p:spPr bwMode="auto">
          <a:xfrm flipH="1" flipV="1">
            <a:off x="1043407" y="4876800"/>
            <a:ext cx="3173" cy="435432"/>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43" name="Straight Connector 142">
            <a:extLst>
              <a:ext uri="{FF2B5EF4-FFF2-40B4-BE49-F238E27FC236}">
                <a16:creationId xmlns:a16="http://schemas.microsoft.com/office/drawing/2014/main" id="{D70A087D-A50B-4C7D-ABF2-073A07810547}"/>
              </a:ext>
            </a:extLst>
          </p:cNvPr>
          <p:cNvCxnSpPr>
            <a:cxnSpLocks/>
          </p:cNvCxnSpPr>
          <p:nvPr/>
        </p:nvCxnSpPr>
        <p:spPr bwMode="auto">
          <a:xfrm flipH="1" flipV="1">
            <a:off x="1674468" y="4976344"/>
            <a:ext cx="1" cy="332772"/>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45" name="Straight Connector 144">
            <a:extLst>
              <a:ext uri="{FF2B5EF4-FFF2-40B4-BE49-F238E27FC236}">
                <a16:creationId xmlns:a16="http://schemas.microsoft.com/office/drawing/2014/main" id="{711F122F-7DFC-443E-BA24-96C445197D20}"/>
              </a:ext>
            </a:extLst>
          </p:cNvPr>
          <p:cNvCxnSpPr>
            <a:cxnSpLocks/>
          </p:cNvCxnSpPr>
          <p:nvPr/>
        </p:nvCxnSpPr>
        <p:spPr bwMode="auto">
          <a:xfrm flipH="1" flipV="1">
            <a:off x="2296827" y="4876800"/>
            <a:ext cx="3156" cy="43232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47" name="Straight Connector 146">
            <a:extLst>
              <a:ext uri="{FF2B5EF4-FFF2-40B4-BE49-F238E27FC236}">
                <a16:creationId xmlns:a16="http://schemas.microsoft.com/office/drawing/2014/main" id="{F25B683F-5B30-4FD3-AE89-D395D4B1F631}"/>
              </a:ext>
            </a:extLst>
          </p:cNvPr>
          <p:cNvCxnSpPr>
            <a:cxnSpLocks/>
          </p:cNvCxnSpPr>
          <p:nvPr/>
        </p:nvCxnSpPr>
        <p:spPr bwMode="auto">
          <a:xfrm flipH="1" flipV="1">
            <a:off x="3662136" y="4869803"/>
            <a:ext cx="3173" cy="435432"/>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48" name="Straight Connector 147">
            <a:extLst>
              <a:ext uri="{FF2B5EF4-FFF2-40B4-BE49-F238E27FC236}">
                <a16:creationId xmlns:a16="http://schemas.microsoft.com/office/drawing/2014/main" id="{543D6238-A4D6-4C14-BEBE-38257ECBE5B4}"/>
              </a:ext>
            </a:extLst>
          </p:cNvPr>
          <p:cNvCxnSpPr>
            <a:cxnSpLocks/>
          </p:cNvCxnSpPr>
          <p:nvPr/>
        </p:nvCxnSpPr>
        <p:spPr bwMode="auto">
          <a:xfrm flipH="1" flipV="1">
            <a:off x="4292080" y="4976344"/>
            <a:ext cx="2282" cy="332772"/>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50" name="Straight Connector 149">
            <a:extLst>
              <a:ext uri="{FF2B5EF4-FFF2-40B4-BE49-F238E27FC236}">
                <a16:creationId xmlns:a16="http://schemas.microsoft.com/office/drawing/2014/main" id="{CEB2BE27-0555-415D-BD92-C593985C5132}"/>
              </a:ext>
            </a:extLst>
          </p:cNvPr>
          <p:cNvCxnSpPr>
            <a:cxnSpLocks/>
          </p:cNvCxnSpPr>
          <p:nvPr/>
        </p:nvCxnSpPr>
        <p:spPr bwMode="auto">
          <a:xfrm flipH="1" flipV="1">
            <a:off x="4918427" y="4967523"/>
            <a:ext cx="2282" cy="332772"/>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51" name="Straight Connector 150">
            <a:extLst>
              <a:ext uri="{FF2B5EF4-FFF2-40B4-BE49-F238E27FC236}">
                <a16:creationId xmlns:a16="http://schemas.microsoft.com/office/drawing/2014/main" id="{B868AD1D-5F78-48A9-B07B-FB41F1B9F3CF}"/>
              </a:ext>
            </a:extLst>
          </p:cNvPr>
          <p:cNvCxnSpPr>
            <a:cxnSpLocks/>
          </p:cNvCxnSpPr>
          <p:nvPr/>
        </p:nvCxnSpPr>
        <p:spPr bwMode="auto">
          <a:xfrm flipH="1" flipV="1">
            <a:off x="6225960" y="5017631"/>
            <a:ext cx="1" cy="292771"/>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53" name="Straight Connector 152">
            <a:extLst>
              <a:ext uri="{FF2B5EF4-FFF2-40B4-BE49-F238E27FC236}">
                <a16:creationId xmlns:a16="http://schemas.microsoft.com/office/drawing/2014/main" id="{9D40F658-C5CE-477E-9F4F-EE2C334086FD}"/>
              </a:ext>
            </a:extLst>
          </p:cNvPr>
          <p:cNvCxnSpPr>
            <a:cxnSpLocks/>
          </p:cNvCxnSpPr>
          <p:nvPr/>
        </p:nvCxnSpPr>
        <p:spPr bwMode="auto">
          <a:xfrm flipH="1" flipV="1">
            <a:off x="6854897" y="5014994"/>
            <a:ext cx="1" cy="292771"/>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154" name="Straight Connector 153">
            <a:extLst>
              <a:ext uri="{FF2B5EF4-FFF2-40B4-BE49-F238E27FC236}">
                <a16:creationId xmlns:a16="http://schemas.microsoft.com/office/drawing/2014/main" id="{ABEDCC56-B9C3-4EF7-AE8E-80C564A5716F}"/>
              </a:ext>
            </a:extLst>
          </p:cNvPr>
          <p:cNvCxnSpPr>
            <a:cxnSpLocks/>
          </p:cNvCxnSpPr>
          <p:nvPr/>
        </p:nvCxnSpPr>
        <p:spPr bwMode="auto">
          <a:xfrm flipH="1" flipV="1">
            <a:off x="7480123" y="5013664"/>
            <a:ext cx="1" cy="292771"/>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1" name="Straight Connector 50">
            <a:extLst>
              <a:ext uri="{FF2B5EF4-FFF2-40B4-BE49-F238E27FC236}">
                <a16:creationId xmlns:a16="http://schemas.microsoft.com/office/drawing/2014/main" id="{54FA81A3-3D34-4C4B-8BF5-F5BC7481B1B9}"/>
              </a:ext>
            </a:extLst>
          </p:cNvPr>
          <p:cNvCxnSpPr>
            <a:cxnSpLocks/>
          </p:cNvCxnSpPr>
          <p:nvPr/>
        </p:nvCxnSpPr>
        <p:spPr bwMode="auto">
          <a:xfrm>
            <a:off x="3231372" y="2836595"/>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sp>
        <p:nvSpPr>
          <p:cNvPr id="50" name="Footer Placeholder 3">
            <a:extLst>
              <a:ext uri="{FF2B5EF4-FFF2-40B4-BE49-F238E27FC236}">
                <a16:creationId xmlns:a16="http://schemas.microsoft.com/office/drawing/2014/main" id="{9165DAA1-8A49-4712-88F8-1F576A99A785}"/>
              </a:ext>
            </a:extLst>
          </p:cNvPr>
          <p:cNvSpPr txBox="1">
            <a:spLocks/>
          </p:cNvSpPr>
          <p:nvPr/>
        </p:nvSpPr>
        <p:spPr>
          <a:xfrm>
            <a:off x="5486400" y="6475413"/>
            <a:ext cx="3057525" cy="306387"/>
          </a:xfr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latin typeface="+mn-lt"/>
              </a:rPr>
              <a:t>Patwardhan, Perahia, and Strickland, HPE</a:t>
            </a:r>
          </a:p>
        </p:txBody>
      </p:sp>
      <p:sp>
        <p:nvSpPr>
          <p:cNvPr id="52" name="Slide Number Placeholder 5">
            <a:extLst>
              <a:ext uri="{FF2B5EF4-FFF2-40B4-BE49-F238E27FC236}">
                <a16:creationId xmlns:a16="http://schemas.microsoft.com/office/drawing/2014/main" id="{D2D88957-7059-41F3-9CC8-B9BA74FB28A2}"/>
              </a:ext>
            </a:extLst>
          </p:cNvPr>
          <p:cNvSpPr>
            <a:spLocks noGrp="1"/>
          </p:cNvSpPr>
          <p:nvPr>
            <p:ph type="sldNum" idx="12"/>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latin typeface="+mn-lt"/>
              </a:rPr>
              <a:t>Slide </a:t>
            </a:r>
            <a:fld id="{440F5867-744E-4AA6-B0ED-4C44D2DFBB7B}" type="slidenum">
              <a:rPr lang="en-GB" smtClean="0">
                <a:latin typeface="+mn-lt"/>
              </a:rPr>
              <a:pPr/>
              <a:t>17</a:t>
            </a:fld>
            <a:endParaRPr lang="en-GB" dirty="0">
              <a:latin typeface="+mn-lt"/>
            </a:endParaRPr>
          </a:p>
        </p:txBody>
      </p:sp>
    </p:spTree>
    <p:extLst>
      <p:ext uri="{BB962C8B-B14F-4D97-AF65-F5344CB8AC3E}">
        <p14:creationId xmlns:p14="http://schemas.microsoft.com/office/powerpoint/2010/main" val="1176753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55DF440A-3F39-4740-B20B-17DE8772ECE7}"/>
              </a:ext>
            </a:extLst>
          </p:cNvPr>
          <p:cNvGrpSpPr/>
          <p:nvPr/>
        </p:nvGrpSpPr>
        <p:grpSpPr>
          <a:xfrm>
            <a:off x="195940" y="3886200"/>
            <a:ext cx="8767733" cy="1801368"/>
            <a:chOff x="195940" y="2055845"/>
            <a:chExt cx="8767733" cy="1801368"/>
          </a:xfrm>
        </p:grpSpPr>
        <p:pic>
          <p:nvPicPr>
            <p:cNvPr id="2" name="Picture 1">
              <a:extLst>
                <a:ext uri="{FF2B5EF4-FFF2-40B4-BE49-F238E27FC236}">
                  <a16:creationId xmlns:a16="http://schemas.microsoft.com/office/drawing/2014/main" id="{273E4BFC-7018-45FF-8291-87733EA0F47B}"/>
                </a:ext>
              </a:extLst>
            </p:cNvPr>
            <p:cNvPicPr>
              <a:picLocks noChangeAspect="1"/>
            </p:cNvPicPr>
            <p:nvPr/>
          </p:nvPicPr>
          <p:blipFill>
            <a:blip r:embed="rId2"/>
            <a:stretch>
              <a:fillRect/>
            </a:stretch>
          </p:blipFill>
          <p:spPr>
            <a:xfrm>
              <a:off x="195940" y="2055845"/>
              <a:ext cx="3590780" cy="1801368"/>
            </a:xfrm>
            <a:prstGeom prst="rect">
              <a:avLst/>
            </a:prstGeom>
          </p:spPr>
        </p:pic>
        <p:pic>
          <p:nvPicPr>
            <p:cNvPr id="3" name="Picture 2">
              <a:extLst>
                <a:ext uri="{FF2B5EF4-FFF2-40B4-BE49-F238E27FC236}">
                  <a16:creationId xmlns:a16="http://schemas.microsoft.com/office/drawing/2014/main" id="{30091D12-93A3-440F-A850-AFC69C297F27}"/>
                </a:ext>
              </a:extLst>
            </p:cNvPr>
            <p:cNvPicPr>
              <a:picLocks noChangeAspect="1"/>
            </p:cNvPicPr>
            <p:nvPr/>
          </p:nvPicPr>
          <p:blipFill>
            <a:blip r:embed="rId3"/>
            <a:stretch>
              <a:fillRect/>
            </a:stretch>
          </p:blipFill>
          <p:spPr>
            <a:xfrm>
              <a:off x="2776610" y="2055845"/>
              <a:ext cx="3590780" cy="1801368"/>
            </a:xfrm>
            <a:prstGeom prst="rect">
              <a:avLst/>
            </a:prstGeom>
          </p:spPr>
        </p:pic>
        <p:pic>
          <p:nvPicPr>
            <p:cNvPr id="12" name="Picture 11">
              <a:extLst>
                <a:ext uri="{FF2B5EF4-FFF2-40B4-BE49-F238E27FC236}">
                  <a16:creationId xmlns:a16="http://schemas.microsoft.com/office/drawing/2014/main" id="{91F3F5F8-4310-4089-BE55-F01805F7F915}"/>
                </a:ext>
              </a:extLst>
            </p:cNvPr>
            <p:cNvPicPr>
              <a:picLocks noChangeAspect="1"/>
            </p:cNvPicPr>
            <p:nvPr/>
          </p:nvPicPr>
          <p:blipFill>
            <a:blip r:embed="rId4"/>
            <a:stretch>
              <a:fillRect/>
            </a:stretch>
          </p:blipFill>
          <p:spPr>
            <a:xfrm>
              <a:off x="5372893" y="2055845"/>
              <a:ext cx="3590780" cy="1801368"/>
            </a:xfrm>
            <a:prstGeom prst="rect">
              <a:avLst/>
            </a:prstGeom>
          </p:spPr>
        </p:pic>
      </p:grpSp>
      <p:sp>
        <p:nvSpPr>
          <p:cNvPr id="7" name="Title 1">
            <a:extLst>
              <a:ext uri="{FF2B5EF4-FFF2-40B4-BE49-F238E27FC236}">
                <a16:creationId xmlns:a16="http://schemas.microsoft.com/office/drawing/2014/main" id="{8575F8EC-A3E1-4843-870E-96AF6CC2BCAB}"/>
              </a:ext>
            </a:extLst>
          </p:cNvPr>
          <p:cNvSpPr>
            <a:spLocks noGrp="1"/>
          </p:cNvSpPr>
          <p:nvPr>
            <p:ph type="title"/>
          </p:nvPr>
        </p:nvSpPr>
        <p:spPr/>
        <p:txBody>
          <a:bodyPr wrap="square" anchor="ctr">
            <a:normAutofit/>
          </a:bodyPr>
          <a:lstStyle/>
          <a:p>
            <a:pPr>
              <a:lnSpc>
                <a:spcPct val="90000"/>
              </a:lnSpc>
            </a:pPr>
            <a:r>
              <a:rPr lang="en-US" sz="2400" dirty="0"/>
              <a:t>Enabling RTS/CTS Partially Mitigates Effects</a:t>
            </a:r>
            <a:br>
              <a:rPr lang="en-US" sz="2400" dirty="0"/>
            </a:br>
            <a:r>
              <a:rPr lang="en-US" sz="2400" dirty="0"/>
              <a:t>in Complex Coexistence Scenarios</a:t>
            </a:r>
          </a:p>
        </p:txBody>
      </p:sp>
      <p:sp>
        <p:nvSpPr>
          <p:cNvPr id="24" name="TextBox 23">
            <a:extLst>
              <a:ext uri="{FF2B5EF4-FFF2-40B4-BE49-F238E27FC236}">
                <a16:creationId xmlns:a16="http://schemas.microsoft.com/office/drawing/2014/main" id="{688D5ECE-D875-42F9-9B57-2FEFDF1F0E40}"/>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25" name="TextBox 24">
            <a:extLst>
              <a:ext uri="{FF2B5EF4-FFF2-40B4-BE49-F238E27FC236}">
                <a16:creationId xmlns:a16="http://schemas.microsoft.com/office/drawing/2014/main" id="{05BE0F0A-9FE7-48CC-9ABC-C9C971097E12}"/>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69.8 Mbps</a:t>
            </a:r>
          </a:p>
        </p:txBody>
      </p:sp>
      <p:sp>
        <p:nvSpPr>
          <p:cNvPr id="26" name="TextBox 25">
            <a:extLst>
              <a:ext uri="{FF2B5EF4-FFF2-40B4-BE49-F238E27FC236}">
                <a16:creationId xmlns:a16="http://schemas.microsoft.com/office/drawing/2014/main" id="{7097194E-D6E3-4634-92AA-02DB26E25C3B}"/>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40.65 Mbps</a:t>
            </a:r>
          </a:p>
        </p:txBody>
      </p:sp>
      <p:sp>
        <p:nvSpPr>
          <p:cNvPr id="40" name="TextBox 39">
            <a:extLst>
              <a:ext uri="{FF2B5EF4-FFF2-40B4-BE49-F238E27FC236}">
                <a16:creationId xmlns:a16="http://schemas.microsoft.com/office/drawing/2014/main" id="{402E929D-16F8-4FAF-8398-5228AF248D65}"/>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41" name="TextBox 40">
            <a:extLst>
              <a:ext uri="{FF2B5EF4-FFF2-40B4-BE49-F238E27FC236}">
                <a16:creationId xmlns:a16="http://schemas.microsoft.com/office/drawing/2014/main" id="{B7151D05-8BFB-4BB8-B5FF-7E86D3AF64A2}"/>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69.8 Mbps</a:t>
            </a:r>
          </a:p>
        </p:txBody>
      </p:sp>
      <p:sp>
        <p:nvSpPr>
          <p:cNvPr id="43" name="TextBox 42">
            <a:extLst>
              <a:ext uri="{FF2B5EF4-FFF2-40B4-BE49-F238E27FC236}">
                <a16:creationId xmlns:a16="http://schemas.microsoft.com/office/drawing/2014/main" id="{15522C18-8F40-47F6-AE60-26190F0F3A1E}"/>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40.65 Mbps</a:t>
            </a:r>
          </a:p>
        </p:txBody>
      </p:sp>
      <p:sp>
        <p:nvSpPr>
          <p:cNvPr id="38" name="Rectangle 37">
            <a:extLst>
              <a:ext uri="{FF2B5EF4-FFF2-40B4-BE49-F238E27FC236}">
                <a16:creationId xmlns:a16="http://schemas.microsoft.com/office/drawing/2014/main" id="{96F463D3-03C4-4955-B830-D4D66673F582}"/>
              </a:ext>
            </a:extLst>
          </p:cNvPr>
          <p:cNvSpPr/>
          <p:nvPr/>
        </p:nvSpPr>
        <p:spPr bwMode="auto">
          <a:xfrm>
            <a:off x="535606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6" name="Rectangle 35">
            <a:extLst>
              <a:ext uri="{FF2B5EF4-FFF2-40B4-BE49-F238E27FC236}">
                <a16:creationId xmlns:a16="http://schemas.microsoft.com/office/drawing/2014/main" id="{4E5E5297-B576-4E26-8F84-73A0A9AC9B10}"/>
              </a:ext>
            </a:extLst>
          </p:cNvPr>
          <p:cNvSpPr/>
          <p:nvPr/>
        </p:nvSpPr>
        <p:spPr bwMode="auto">
          <a:xfrm>
            <a:off x="277105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56" name="Straight Connector 55">
            <a:extLst>
              <a:ext uri="{FF2B5EF4-FFF2-40B4-BE49-F238E27FC236}">
                <a16:creationId xmlns:a16="http://schemas.microsoft.com/office/drawing/2014/main" id="{56E9567C-4778-4D8C-8BF5-B12381F4F228}"/>
              </a:ext>
            </a:extLst>
          </p:cNvPr>
          <p:cNvCxnSpPr>
            <a:cxnSpLocks/>
          </p:cNvCxnSpPr>
          <p:nvPr/>
        </p:nvCxnSpPr>
        <p:spPr bwMode="auto">
          <a:xfrm flipV="1">
            <a:off x="1046580" y="4648200"/>
            <a:ext cx="0" cy="65469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7" name="Straight Connector 56">
            <a:extLst>
              <a:ext uri="{FF2B5EF4-FFF2-40B4-BE49-F238E27FC236}">
                <a16:creationId xmlns:a16="http://schemas.microsoft.com/office/drawing/2014/main" id="{3F62B9E0-C625-42A2-B9A9-A3921761EA63}"/>
              </a:ext>
            </a:extLst>
          </p:cNvPr>
          <p:cNvCxnSpPr>
            <a:cxnSpLocks/>
          </p:cNvCxnSpPr>
          <p:nvPr/>
        </p:nvCxnSpPr>
        <p:spPr bwMode="auto">
          <a:xfrm flipV="1">
            <a:off x="1670180" y="4900140"/>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8" name="Straight Connector 57">
            <a:extLst>
              <a:ext uri="{FF2B5EF4-FFF2-40B4-BE49-F238E27FC236}">
                <a16:creationId xmlns:a16="http://schemas.microsoft.com/office/drawing/2014/main" id="{BFAA976D-2369-4772-AA06-7F5B5ADD0BAA}"/>
              </a:ext>
            </a:extLst>
          </p:cNvPr>
          <p:cNvCxnSpPr>
            <a:cxnSpLocks/>
          </p:cNvCxnSpPr>
          <p:nvPr/>
        </p:nvCxnSpPr>
        <p:spPr bwMode="auto">
          <a:xfrm flipV="1">
            <a:off x="3626500" y="5055640"/>
            <a:ext cx="0" cy="2472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9" name="Straight Connector 58">
            <a:extLst>
              <a:ext uri="{FF2B5EF4-FFF2-40B4-BE49-F238E27FC236}">
                <a16:creationId xmlns:a16="http://schemas.microsoft.com/office/drawing/2014/main" id="{1157763E-59AC-4E9E-B013-21FC5A45780A}"/>
              </a:ext>
            </a:extLst>
          </p:cNvPr>
          <p:cNvCxnSpPr>
            <a:cxnSpLocks/>
          </p:cNvCxnSpPr>
          <p:nvPr/>
        </p:nvCxnSpPr>
        <p:spPr bwMode="auto">
          <a:xfrm flipV="1">
            <a:off x="4262540" y="4953000"/>
            <a:ext cx="0" cy="34989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0" name="Straight Connector 59">
            <a:extLst>
              <a:ext uri="{FF2B5EF4-FFF2-40B4-BE49-F238E27FC236}">
                <a16:creationId xmlns:a16="http://schemas.microsoft.com/office/drawing/2014/main" id="{9359951D-B0AC-4941-AF4D-ADFA97C731B1}"/>
              </a:ext>
            </a:extLst>
          </p:cNvPr>
          <p:cNvCxnSpPr>
            <a:cxnSpLocks/>
          </p:cNvCxnSpPr>
          <p:nvPr/>
        </p:nvCxnSpPr>
        <p:spPr bwMode="auto">
          <a:xfrm flipV="1">
            <a:off x="6223520" y="5161380"/>
            <a:ext cx="0" cy="14151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1" name="Straight Connector 60">
            <a:extLst>
              <a:ext uri="{FF2B5EF4-FFF2-40B4-BE49-F238E27FC236}">
                <a16:creationId xmlns:a16="http://schemas.microsoft.com/office/drawing/2014/main" id="{CE7EECF0-3FA4-489D-BB28-5DCE985AE040}"/>
              </a:ext>
            </a:extLst>
          </p:cNvPr>
          <p:cNvCxnSpPr>
            <a:cxnSpLocks/>
          </p:cNvCxnSpPr>
          <p:nvPr/>
        </p:nvCxnSpPr>
        <p:spPr bwMode="auto">
          <a:xfrm flipV="1">
            <a:off x="6853340" y="5105400"/>
            <a:ext cx="0" cy="19749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2" name="Straight Connector 61">
            <a:extLst>
              <a:ext uri="{FF2B5EF4-FFF2-40B4-BE49-F238E27FC236}">
                <a16:creationId xmlns:a16="http://schemas.microsoft.com/office/drawing/2014/main" id="{104EFBE1-DBD6-488D-A500-F5D116B3473B}"/>
              </a:ext>
            </a:extLst>
          </p:cNvPr>
          <p:cNvCxnSpPr>
            <a:cxnSpLocks/>
          </p:cNvCxnSpPr>
          <p:nvPr/>
        </p:nvCxnSpPr>
        <p:spPr bwMode="auto">
          <a:xfrm flipV="1">
            <a:off x="2300000" y="4900140"/>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3" name="Straight Connector 62">
            <a:extLst>
              <a:ext uri="{FF2B5EF4-FFF2-40B4-BE49-F238E27FC236}">
                <a16:creationId xmlns:a16="http://schemas.microsoft.com/office/drawing/2014/main" id="{54839F42-66F3-403F-8A30-EB869B9A90FA}"/>
              </a:ext>
            </a:extLst>
          </p:cNvPr>
          <p:cNvCxnSpPr>
            <a:cxnSpLocks/>
          </p:cNvCxnSpPr>
          <p:nvPr/>
        </p:nvCxnSpPr>
        <p:spPr bwMode="auto">
          <a:xfrm flipV="1">
            <a:off x="4884580" y="5055640"/>
            <a:ext cx="0" cy="2472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4" name="Straight Connector 63">
            <a:extLst>
              <a:ext uri="{FF2B5EF4-FFF2-40B4-BE49-F238E27FC236}">
                <a16:creationId xmlns:a16="http://schemas.microsoft.com/office/drawing/2014/main" id="{A3EC166A-88F8-43DB-8170-A3EF59C9D7ED}"/>
              </a:ext>
            </a:extLst>
          </p:cNvPr>
          <p:cNvCxnSpPr>
            <a:cxnSpLocks/>
          </p:cNvCxnSpPr>
          <p:nvPr/>
        </p:nvCxnSpPr>
        <p:spPr bwMode="auto">
          <a:xfrm flipV="1">
            <a:off x="7483160" y="5161380"/>
            <a:ext cx="0" cy="14151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5" name="Straight Connector 64">
            <a:extLst>
              <a:ext uri="{FF2B5EF4-FFF2-40B4-BE49-F238E27FC236}">
                <a16:creationId xmlns:a16="http://schemas.microsoft.com/office/drawing/2014/main" id="{F3228C64-49E6-40AC-AD65-291D02E4097F}"/>
              </a:ext>
            </a:extLst>
          </p:cNvPr>
          <p:cNvCxnSpPr>
            <a:cxnSpLocks/>
          </p:cNvCxnSpPr>
          <p:nvPr/>
        </p:nvCxnSpPr>
        <p:spPr bwMode="auto">
          <a:xfrm>
            <a:off x="609600" y="49001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6" name="Straight Connector 65">
            <a:extLst>
              <a:ext uri="{FF2B5EF4-FFF2-40B4-BE49-F238E27FC236}">
                <a16:creationId xmlns:a16="http://schemas.microsoft.com/office/drawing/2014/main" id="{250EC588-6350-4132-A4FD-FC9343B8F739}"/>
              </a:ext>
            </a:extLst>
          </p:cNvPr>
          <p:cNvCxnSpPr>
            <a:cxnSpLocks/>
          </p:cNvCxnSpPr>
          <p:nvPr/>
        </p:nvCxnSpPr>
        <p:spPr bwMode="auto">
          <a:xfrm>
            <a:off x="3186400" y="50556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67" name="Straight Connector 66">
            <a:extLst>
              <a:ext uri="{FF2B5EF4-FFF2-40B4-BE49-F238E27FC236}">
                <a16:creationId xmlns:a16="http://schemas.microsoft.com/office/drawing/2014/main" id="{449070C3-2E27-4BD8-B7F8-772EBC8743C7}"/>
              </a:ext>
            </a:extLst>
          </p:cNvPr>
          <p:cNvCxnSpPr>
            <a:cxnSpLocks/>
          </p:cNvCxnSpPr>
          <p:nvPr/>
        </p:nvCxnSpPr>
        <p:spPr bwMode="auto">
          <a:xfrm>
            <a:off x="5789640" y="516138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pic>
        <p:nvPicPr>
          <p:cNvPr id="9" name="Picture 8">
            <a:extLst>
              <a:ext uri="{FF2B5EF4-FFF2-40B4-BE49-F238E27FC236}">
                <a16:creationId xmlns:a16="http://schemas.microsoft.com/office/drawing/2014/main" id="{3830DB3D-418E-479D-9BD8-4B945BB36176}"/>
              </a:ext>
            </a:extLst>
          </p:cNvPr>
          <p:cNvPicPr>
            <a:picLocks noChangeAspect="1"/>
          </p:cNvPicPr>
          <p:nvPr/>
        </p:nvPicPr>
        <p:blipFill>
          <a:blip r:embed="rId5"/>
          <a:stretch>
            <a:fillRect/>
          </a:stretch>
        </p:blipFill>
        <p:spPr>
          <a:xfrm>
            <a:off x="195940" y="1928174"/>
            <a:ext cx="3590780" cy="1801368"/>
          </a:xfrm>
          <a:prstGeom prst="rect">
            <a:avLst/>
          </a:prstGeom>
        </p:spPr>
      </p:pic>
      <p:pic>
        <p:nvPicPr>
          <p:cNvPr id="10" name="Picture 9">
            <a:extLst>
              <a:ext uri="{FF2B5EF4-FFF2-40B4-BE49-F238E27FC236}">
                <a16:creationId xmlns:a16="http://schemas.microsoft.com/office/drawing/2014/main" id="{33821149-F2D7-4E00-9ECA-C0886340182C}"/>
              </a:ext>
            </a:extLst>
          </p:cNvPr>
          <p:cNvPicPr>
            <a:picLocks noChangeAspect="1"/>
          </p:cNvPicPr>
          <p:nvPr/>
        </p:nvPicPr>
        <p:blipFill>
          <a:blip r:embed="rId6"/>
          <a:stretch>
            <a:fillRect/>
          </a:stretch>
        </p:blipFill>
        <p:spPr>
          <a:xfrm>
            <a:off x="2771056" y="1928174"/>
            <a:ext cx="3590780" cy="1801368"/>
          </a:xfrm>
          <a:prstGeom prst="rect">
            <a:avLst/>
          </a:prstGeom>
        </p:spPr>
      </p:pic>
      <p:pic>
        <p:nvPicPr>
          <p:cNvPr id="11" name="Picture 10">
            <a:extLst>
              <a:ext uri="{FF2B5EF4-FFF2-40B4-BE49-F238E27FC236}">
                <a16:creationId xmlns:a16="http://schemas.microsoft.com/office/drawing/2014/main" id="{CFBF6FC9-1BD5-4560-8CEE-5E7C61DC403D}"/>
              </a:ext>
            </a:extLst>
          </p:cNvPr>
          <p:cNvPicPr>
            <a:picLocks noChangeAspect="1"/>
          </p:cNvPicPr>
          <p:nvPr/>
        </p:nvPicPr>
        <p:blipFill>
          <a:blip r:embed="rId7"/>
          <a:stretch>
            <a:fillRect/>
          </a:stretch>
        </p:blipFill>
        <p:spPr>
          <a:xfrm>
            <a:off x="5371646" y="1928174"/>
            <a:ext cx="3590780" cy="1801368"/>
          </a:xfrm>
          <a:prstGeom prst="rect">
            <a:avLst/>
          </a:prstGeom>
        </p:spPr>
      </p:pic>
      <p:sp>
        <p:nvSpPr>
          <p:cNvPr id="42" name="Rectangle 41">
            <a:extLst>
              <a:ext uri="{FF2B5EF4-FFF2-40B4-BE49-F238E27FC236}">
                <a16:creationId xmlns:a16="http://schemas.microsoft.com/office/drawing/2014/main" id="{9C54D77B-F85B-461B-A023-537307D0ADFF}"/>
              </a:ext>
            </a:extLst>
          </p:cNvPr>
          <p:cNvSpPr/>
          <p:nvPr/>
        </p:nvSpPr>
        <p:spPr bwMode="auto">
          <a:xfrm>
            <a:off x="2718122" y="1942320"/>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13A0A2D9-C783-4775-8B52-D700755AD3D8}"/>
              </a:ext>
            </a:extLst>
          </p:cNvPr>
          <p:cNvSpPr/>
          <p:nvPr/>
        </p:nvSpPr>
        <p:spPr bwMode="auto">
          <a:xfrm>
            <a:off x="5349828" y="1943420"/>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45" name="Straight Connector 44">
            <a:extLst>
              <a:ext uri="{FF2B5EF4-FFF2-40B4-BE49-F238E27FC236}">
                <a16:creationId xmlns:a16="http://schemas.microsoft.com/office/drawing/2014/main" id="{952388EC-2FDE-489E-BE07-CC00B3F29AA9}"/>
              </a:ext>
            </a:extLst>
          </p:cNvPr>
          <p:cNvCxnSpPr>
            <a:cxnSpLocks/>
          </p:cNvCxnSpPr>
          <p:nvPr/>
        </p:nvCxnSpPr>
        <p:spPr bwMode="auto">
          <a:xfrm flipV="1">
            <a:off x="1043480" y="2795364"/>
            <a:ext cx="0" cy="563257"/>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6" name="Straight Connector 45">
            <a:extLst>
              <a:ext uri="{FF2B5EF4-FFF2-40B4-BE49-F238E27FC236}">
                <a16:creationId xmlns:a16="http://schemas.microsoft.com/office/drawing/2014/main" id="{A8456A5B-591F-4BDB-B888-3485E2528B80}"/>
              </a:ext>
            </a:extLst>
          </p:cNvPr>
          <p:cNvCxnSpPr>
            <a:cxnSpLocks/>
          </p:cNvCxnSpPr>
          <p:nvPr/>
        </p:nvCxnSpPr>
        <p:spPr bwMode="auto">
          <a:xfrm flipV="1">
            <a:off x="1667080" y="2955865"/>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7" name="Straight Connector 46">
            <a:extLst>
              <a:ext uri="{FF2B5EF4-FFF2-40B4-BE49-F238E27FC236}">
                <a16:creationId xmlns:a16="http://schemas.microsoft.com/office/drawing/2014/main" id="{2569D461-F8A8-4A38-A8A9-8343B9EA5A7C}"/>
              </a:ext>
            </a:extLst>
          </p:cNvPr>
          <p:cNvCxnSpPr>
            <a:cxnSpLocks/>
          </p:cNvCxnSpPr>
          <p:nvPr/>
        </p:nvCxnSpPr>
        <p:spPr bwMode="auto">
          <a:xfrm flipV="1">
            <a:off x="3623400" y="3111365"/>
            <a:ext cx="0" cy="2472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8" name="Straight Connector 47">
            <a:extLst>
              <a:ext uri="{FF2B5EF4-FFF2-40B4-BE49-F238E27FC236}">
                <a16:creationId xmlns:a16="http://schemas.microsoft.com/office/drawing/2014/main" id="{EAB784CA-F3EA-4F9D-9AAA-69C97E45F556}"/>
              </a:ext>
            </a:extLst>
          </p:cNvPr>
          <p:cNvCxnSpPr>
            <a:cxnSpLocks/>
          </p:cNvCxnSpPr>
          <p:nvPr/>
        </p:nvCxnSpPr>
        <p:spPr bwMode="auto">
          <a:xfrm flipV="1">
            <a:off x="4259440" y="3111365"/>
            <a:ext cx="3100" cy="2472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9" name="Straight Connector 48">
            <a:extLst>
              <a:ext uri="{FF2B5EF4-FFF2-40B4-BE49-F238E27FC236}">
                <a16:creationId xmlns:a16="http://schemas.microsoft.com/office/drawing/2014/main" id="{19680AD8-5778-4EE4-8B37-CDD6F8310D86}"/>
              </a:ext>
            </a:extLst>
          </p:cNvPr>
          <p:cNvCxnSpPr>
            <a:cxnSpLocks/>
          </p:cNvCxnSpPr>
          <p:nvPr/>
        </p:nvCxnSpPr>
        <p:spPr bwMode="auto">
          <a:xfrm flipV="1">
            <a:off x="6220420" y="3217105"/>
            <a:ext cx="0" cy="14151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0" name="Straight Connector 49">
            <a:extLst>
              <a:ext uri="{FF2B5EF4-FFF2-40B4-BE49-F238E27FC236}">
                <a16:creationId xmlns:a16="http://schemas.microsoft.com/office/drawing/2014/main" id="{3063C0E8-85CD-407A-BC58-423426ABCCF1}"/>
              </a:ext>
            </a:extLst>
          </p:cNvPr>
          <p:cNvCxnSpPr>
            <a:cxnSpLocks/>
          </p:cNvCxnSpPr>
          <p:nvPr/>
        </p:nvCxnSpPr>
        <p:spPr bwMode="auto">
          <a:xfrm flipV="1">
            <a:off x="6850240" y="3234993"/>
            <a:ext cx="3100" cy="123628"/>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1" name="Straight Connector 50">
            <a:extLst>
              <a:ext uri="{FF2B5EF4-FFF2-40B4-BE49-F238E27FC236}">
                <a16:creationId xmlns:a16="http://schemas.microsoft.com/office/drawing/2014/main" id="{0F797720-0FFB-4C9D-BCDD-6820E8CD5F1A}"/>
              </a:ext>
            </a:extLst>
          </p:cNvPr>
          <p:cNvCxnSpPr>
            <a:cxnSpLocks/>
          </p:cNvCxnSpPr>
          <p:nvPr/>
        </p:nvCxnSpPr>
        <p:spPr bwMode="auto">
          <a:xfrm flipV="1">
            <a:off x="2296900" y="2955865"/>
            <a:ext cx="0" cy="4027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2" name="Straight Connector 51">
            <a:extLst>
              <a:ext uri="{FF2B5EF4-FFF2-40B4-BE49-F238E27FC236}">
                <a16:creationId xmlns:a16="http://schemas.microsoft.com/office/drawing/2014/main" id="{DBBCE318-4999-4C86-AF35-2D31545824C1}"/>
              </a:ext>
            </a:extLst>
          </p:cNvPr>
          <p:cNvCxnSpPr>
            <a:cxnSpLocks/>
          </p:cNvCxnSpPr>
          <p:nvPr/>
        </p:nvCxnSpPr>
        <p:spPr bwMode="auto">
          <a:xfrm flipV="1">
            <a:off x="4881480" y="3111365"/>
            <a:ext cx="0" cy="2472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3" name="Straight Connector 52">
            <a:extLst>
              <a:ext uri="{FF2B5EF4-FFF2-40B4-BE49-F238E27FC236}">
                <a16:creationId xmlns:a16="http://schemas.microsoft.com/office/drawing/2014/main" id="{8591CCCB-7F65-47D1-94A6-3644EE8D864F}"/>
              </a:ext>
            </a:extLst>
          </p:cNvPr>
          <p:cNvCxnSpPr>
            <a:cxnSpLocks/>
          </p:cNvCxnSpPr>
          <p:nvPr/>
        </p:nvCxnSpPr>
        <p:spPr bwMode="auto">
          <a:xfrm flipV="1">
            <a:off x="7480060" y="3217105"/>
            <a:ext cx="0" cy="14151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4" name="Straight Connector 53">
            <a:extLst>
              <a:ext uri="{FF2B5EF4-FFF2-40B4-BE49-F238E27FC236}">
                <a16:creationId xmlns:a16="http://schemas.microsoft.com/office/drawing/2014/main" id="{C1571095-4A36-4323-861F-DAA6DF52C613}"/>
              </a:ext>
            </a:extLst>
          </p:cNvPr>
          <p:cNvCxnSpPr>
            <a:cxnSpLocks/>
          </p:cNvCxnSpPr>
          <p:nvPr/>
        </p:nvCxnSpPr>
        <p:spPr bwMode="auto">
          <a:xfrm>
            <a:off x="606500" y="2955865"/>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5" name="Straight Connector 54">
            <a:extLst>
              <a:ext uri="{FF2B5EF4-FFF2-40B4-BE49-F238E27FC236}">
                <a16:creationId xmlns:a16="http://schemas.microsoft.com/office/drawing/2014/main" id="{16677498-5B46-4061-A015-E4697B8EA6C9}"/>
              </a:ext>
            </a:extLst>
          </p:cNvPr>
          <p:cNvCxnSpPr>
            <a:cxnSpLocks/>
          </p:cNvCxnSpPr>
          <p:nvPr/>
        </p:nvCxnSpPr>
        <p:spPr bwMode="auto">
          <a:xfrm>
            <a:off x="3183300" y="3111365"/>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72" name="Straight Connector 71">
            <a:extLst>
              <a:ext uri="{FF2B5EF4-FFF2-40B4-BE49-F238E27FC236}">
                <a16:creationId xmlns:a16="http://schemas.microsoft.com/office/drawing/2014/main" id="{F89F020D-DF16-4802-B178-771DB8573944}"/>
              </a:ext>
            </a:extLst>
          </p:cNvPr>
          <p:cNvCxnSpPr>
            <a:cxnSpLocks/>
          </p:cNvCxnSpPr>
          <p:nvPr/>
        </p:nvCxnSpPr>
        <p:spPr bwMode="auto">
          <a:xfrm>
            <a:off x="5786540" y="3217105"/>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73" name="Straight Connector 72">
            <a:extLst>
              <a:ext uri="{FF2B5EF4-FFF2-40B4-BE49-F238E27FC236}">
                <a16:creationId xmlns:a16="http://schemas.microsoft.com/office/drawing/2014/main" id="{C7DFA435-70A6-4D8B-B992-FCC12CA0168A}"/>
              </a:ext>
            </a:extLst>
          </p:cNvPr>
          <p:cNvCxnSpPr>
            <a:cxnSpLocks/>
          </p:cNvCxnSpPr>
          <p:nvPr/>
        </p:nvCxnSpPr>
        <p:spPr bwMode="auto">
          <a:xfrm>
            <a:off x="1679520" y="2795365"/>
            <a:ext cx="0" cy="160500"/>
          </a:xfrm>
          <a:prstGeom prst="line">
            <a:avLst/>
          </a:prstGeom>
          <a:solidFill>
            <a:srgbClr val="00B8FF"/>
          </a:solidFill>
          <a:ln w="6350" cap="flat" cmpd="sng" algn="ctr">
            <a:solidFill>
              <a:schemeClr val="tx1"/>
            </a:solidFill>
            <a:prstDash val="sysDot"/>
            <a:round/>
            <a:headEnd type="none" w="med" len="med"/>
            <a:tailEnd type="none" w="med" len="med"/>
          </a:ln>
          <a:effectLst/>
        </p:spPr>
      </p:cxnSp>
      <p:cxnSp>
        <p:nvCxnSpPr>
          <p:cNvPr id="75" name="Straight Connector 74">
            <a:extLst>
              <a:ext uri="{FF2B5EF4-FFF2-40B4-BE49-F238E27FC236}">
                <a16:creationId xmlns:a16="http://schemas.microsoft.com/office/drawing/2014/main" id="{3F37D177-02A9-456E-AF18-85303991FCA9}"/>
              </a:ext>
            </a:extLst>
          </p:cNvPr>
          <p:cNvCxnSpPr>
            <a:cxnSpLocks/>
          </p:cNvCxnSpPr>
          <p:nvPr/>
        </p:nvCxnSpPr>
        <p:spPr bwMode="auto">
          <a:xfrm flipH="1">
            <a:off x="2296900" y="2795365"/>
            <a:ext cx="4660" cy="160500"/>
          </a:xfrm>
          <a:prstGeom prst="line">
            <a:avLst/>
          </a:prstGeom>
          <a:solidFill>
            <a:srgbClr val="00B8FF"/>
          </a:solidFill>
          <a:ln w="6350" cap="flat" cmpd="sng" algn="ctr">
            <a:solidFill>
              <a:schemeClr val="tx1"/>
            </a:solidFill>
            <a:prstDash val="sysDot"/>
            <a:round/>
            <a:headEnd type="none" w="med" len="med"/>
            <a:tailEnd type="none" w="med" len="med"/>
          </a:ln>
          <a:effectLst/>
        </p:spPr>
      </p:cxnSp>
      <p:cxnSp>
        <p:nvCxnSpPr>
          <p:cNvPr id="76" name="Straight Arrow Connector 75">
            <a:extLst>
              <a:ext uri="{FF2B5EF4-FFF2-40B4-BE49-F238E27FC236}">
                <a16:creationId xmlns:a16="http://schemas.microsoft.com/office/drawing/2014/main" id="{B319B1B3-7BE3-4D5C-9C17-65F0D28E2FDF}"/>
              </a:ext>
            </a:extLst>
          </p:cNvPr>
          <p:cNvCxnSpPr>
            <a:cxnSpLocks/>
          </p:cNvCxnSpPr>
          <p:nvPr/>
        </p:nvCxnSpPr>
        <p:spPr bwMode="auto">
          <a:xfrm>
            <a:off x="1679520" y="2795365"/>
            <a:ext cx="609600" cy="0"/>
          </a:xfrm>
          <a:prstGeom prst="straightConnector1">
            <a:avLst/>
          </a:prstGeom>
          <a:solidFill>
            <a:srgbClr val="00B8FF"/>
          </a:solidFill>
          <a:ln w="6350" cap="flat" cmpd="sng" algn="ctr">
            <a:solidFill>
              <a:schemeClr val="tx1"/>
            </a:solidFill>
            <a:prstDash val="solid"/>
            <a:round/>
            <a:headEnd type="arrow" w="sm" len="sm"/>
            <a:tailEnd type="arrow" w="sm" len="sm"/>
          </a:ln>
          <a:effectLst/>
        </p:spPr>
      </p:cxnSp>
      <p:sp>
        <p:nvSpPr>
          <p:cNvPr id="77" name="TextBox 76">
            <a:extLst>
              <a:ext uri="{FF2B5EF4-FFF2-40B4-BE49-F238E27FC236}">
                <a16:creationId xmlns:a16="http://schemas.microsoft.com/office/drawing/2014/main" id="{495368BA-E156-4245-9C3C-D5C99F6CB918}"/>
              </a:ext>
            </a:extLst>
          </p:cNvPr>
          <p:cNvSpPr txBox="1"/>
          <p:nvPr/>
        </p:nvSpPr>
        <p:spPr>
          <a:xfrm>
            <a:off x="1565220" y="2579920"/>
            <a:ext cx="838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-72 to -62 dBm</a:t>
            </a:r>
          </a:p>
        </p:txBody>
      </p:sp>
      <p:sp>
        <p:nvSpPr>
          <p:cNvPr id="68" name="Footer Placeholder 3">
            <a:extLst>
              <a:ext uri="{FF2B5EF4-FFF2-40B4-BE49-F238E27FC236}">
                <a16:creationId xmlns:a16="http://schemas.microsoft.com/office/drawing/2014/main" id="{B672DB6F-C015-4B9D-A091-F88B16762B05}"/>
              </a:ext>
            </a:extLst>
          </p:cNvPr>
          <p:cNvSpPr txBox="1">
            <a:spLocks/>
          </p:cNvSpPr>
          <p:nvPr/>
        </p:nvSpPr>
        <p:spPr>
          <a:xfrm>
            <a:off x="5486400" y="6475413"/>
            <a:ext cx="3057525" cy="306387"/>
          </a:xfr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latin typeface="+mn-lt"/>
              </a:rPr>
              <a:t>Patwardhan, Perahia, and Strickland, HPE</a:t>
            </a:r>
          </a:p>
        </p:txBody>
      </p:sp>
      <p:sp>
        <p:nvSpPr>
          <p:cNvPr id="69" name="Slide Number Placeholder 5">
            <a:extLst>
              <a:ext uri="{FF2B5EF4-FFF2-40B4-BE49-F238E27FC236}">
                <a16:creationId xmlns:a16="http://schemas.microsoft.com/office/drawing/2014/main" id="{30CEB85E-AEA3-4C77-98DB-438445AAB7F0}"/>
              </a:ext>
            </a:extLst>
          </p:cNvPr>
          <p:cNvSpPr>
            <a:spLocks noGrp="1"/>
          </p:cNvSpPr>
          <p:nvPr>
            <p:ph type="sldNum" idx="12"/>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latin typeface="+mn-lt"/>
              </a:rPr>
              <a:t>Slide </a:t>
            </a:r>
            <a:fld id="{440F5867-744E-4AA6-B0ED-4C44D2DFBB7B}" type="slidenum">
              <a:rPr lang="en-GB" smtClean="0">
                <a:latin typeface="+mn-lt"/>
              </a:rPr>
              <a:pPr/>
              <a:t>18</a:t>
            </a:fld>
            <a:endParaRPr lang="en-GB" dirty="0">
              <a:latin typeface="+mn-lt"/>
            </a:endParaRPr>
          </a:p>
        </p:txBody>
      </p:sp>
    </p:spTree>
    <p:extLst>
      <p:ext uri="{BB962C8B-B14F-4D97-AF65-F5344CB8AC3E}">
        <p14:creationId xmlns:p14="http://schemas.microsoft.com/office/powerpoint/2010/main" val="3730466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C40AC299-BD2C-42E8-A33E-299EC5EAE5E3}"/>
              </a:ext>
            </a:extLst>
          </p:cNvPr>
          <p:cNvSpPr txBox="1">
            <a:spLocks/>
          </p:cNvSpPr>
          <p:nvPr/>
        </p:nvSpPr>
        <p:spPr bwMode="auto">
          <a:xfrm>
            <a:off x="381000" y="1751013"/>
            <a:ext cx="8534400" cy="44211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0" indent="0"/>
            <a:r>
              <a:rPr lang="en-US" sz="1400" kern="0" dirty="0"/>
              <a:t>Region of Interest: Where strong wanted signals meet interfering signals between ED thresholds</a:t>
            </a:r>
          </a:p>
          <a:p>
            <a:pPr lvl="1">
              <a:buFont typeface="Arial" panose="020B0604020202020204" pitchFamily="34" charset="0"/>
              <a:buChar char="•"/>
            </a:pPr>
            <a:r>
              <a:rPr lang="en-US" sz="1200" kern="0" dirty="0"/>
              <a:t>~45% of clients have wanted signal levels at or above -57 dBm</a:t>
            </a:r>
          </a:p>
          <a:p>
            <a:pPr lvl="1">
              <a:buFont typeface="Arial" panose="020B0604020202020204" pitchFamily="34" charset="0"/>
              <a:buChar char="•"/>
            </a:pPr>
            <a:r>
              <a:rPr lang="en-US" sz="1200" kern="0" dirty="0"/>
              <a:t>~25% of visible co-channel APs are heard at levels between -72 dBm and -62 dBm </a:t>
            </a:r>
          </a:p>
          <a:p>
            <a:pPr lvl="1">
              <a:buFont typeface="Arial" panose="020B0604020202020204" pitchFamily="34" charset="0"/>
              <a:buChar char="•"/>
            </a:pPr>
            <a:endParaRPr lang="en-US" sz="1000" kern="0" dirty="0"/>
          </a:p>
          <a:p>
            <a:pPr lvl="1">
              <a:buFont typeface="Arial" panose="020B0604020202020204" pitchFamily="34" charset="0"/>
              <a:buChar char="•"/>
            </a:pPr>
            <a:endParaRPr lang="en-US" sz="1000" kern="0" dirty="0"/>
          </a:p>
          <a:p>
            <a:pPr lvl="1">
              <a:buFont typeface="Arial" panose="020B0604020202020204" pitchFamily="34" charset="0"/>
              <a:buChar char="•"/>
            </a:pPr>
            <a:endParaRPr lang="en-US" sz="1000" kern="0" dirty="0"/>
          </a:p>
        </p:txBody>
      </p:sp>
      <p:sp>
        <p:nvSpPr>
          <p:cNvPr id="7" name="Title 1">
            <a:extLst>
              <a:ext uri="{FF2B5EF4-FFF2-40B4-BE49-F238E27FC236}">
                <a16:creationId xmlns:a16="http://schemas.microsoft.com/office/drawing/2014/main" id="{8575F8EC-A3E1-4843-870E-96AF6CC2BCAB}"/>
              </a:ext>
            </a:extLst>
          </p:cNvPr>
          <p:cNvSpPr>
            <a:spLocks noGrp="1"/>
          </p:cNvSpPr>
          <p:nvPr>
            <p:ph type="title"/>
          </p:nvPr>
        </p:nvSpPr>
        <p:spPr/>
        <p:txBody>
          <a:bodyPr wrap="square" anchor="ctr">
            <a:normAutofit/>
          </a:bodyPr>
          <a:lstStyle/>
          <a:p>
            <a:pPr>
              <a:lnSpc>
                <a:spcPct val="90000"/>
              </a:lnSpc>
            </a:pPr>
            <a:r>
              <a:rPr lang="en-US" sz="2400" dirty="0"/>
              <a:t>Distributions of Wanted and Interfering Signals</a:t>
            </a:r>
            <a:br>
              <a:rPr lang="en-US" sz="2400" dirty="0"/>
            </a:br>
            <a:r>
              <a:rPr lang="en-US" sz="2400" dirty="0"/>
              <a:t>in Enterprise Network Environments</a:t>
            </a:r>
          </a:p>
        </p:txBody>
      </p:sp>
      <p:sp>
        <p:nvSpPr>
          <p:cNvPr id="42" name="TextBox 41">
            <a:extLst>
              <a:ext uri="{FF2B5EF4-FFF2-40B4-BE49-F238E27FC236}">
                <a16:creationId xmlns:a16="http://schemas.microsoft.com/office/drawing/2014/main" id="{C8CE5AAD-52B2-4713-BE20-CE3A68A47468}"/>
              </a:ext>
            </a:extLst>
          </p:cNvPr>
          <p:cNvSpPr txBox="1"/>
          <p:nvPr/>
        </p:nvSpPr>
        <p:spPr>
          <a:xfrm>
            <a:off x="3656013" y="5833646"/>
            <a:ext cx="1981200" cy="33855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Data gathered from Aruba corporate headquarters, Santa Clara, CA</a:t>
            </a:r>
          </a:p>
        </p:txBody>
      </p:sp>
      <p:pic>
        <p:nvPicPr>
          <p:cNvPr id="5" name="Picture 4">
            <a:extLst>
              <a:ext uri="{FF2B5EF4-FFF2-40B4-BE49-F238E27FC236}">
                <a16:creationId xmlns:a16="http://schemas.microsoft.com/office/drawing/2014/main" id="{FFBA2930-9F7A-47A3-B811-083D4AF797E2}"/>
              </a:ext>
            </a:extLst>
          </p:cNvPr>
          <p:cNvPicPr>
            <a:picLocks noChangeAspect="1"/>
          </p:cNvPicPr>
          <p:nvPr/>
        </p:nvPicPr>
        <p:blipFill>
          <a:blip r:embed="rId2"/>
          <a:stretch>
            <a:fillRect/>
          </a:stretch>
        </p:blipFill>
        <p:spPr>
          <a:xfrm>
            <a:off x="685800" y="3124200"/>
            <a:ext cx="3806416" cy="2670048"/>
          </a:xfrm>
          <a:prstGeom prst="rect">
            <a:avLst/>
          </a:prstGeom>
        </p:spPr>
      </p:pic>
      <p:pic>
        <p:nvPicPr>
          <p:cNvPr id="11" name="Picture 10">
            <a:extLst>
              <a:ext uri="{FF2B5EF4-FFF2-40B4-BE49-F238E27FC236}">
                <a16:creationId xmlns:a16="http://schemas.microsoft.com/office/drawing/2014/main" id="{0D661185-3A90-4AF4-A98F-6262AF67E99A}"/>
              </a:ext>
            </a:extLst>
          </p:cNvPr>
          <p:cNvPicPr>
            <a:picLocks noChangeAspect="1"/>
          </p:cNvPicPr>
          <p:nvPr/>
        </p:nvPicPr>
        <p:blipFill>
          <a:blip r:embed="rId3"/>
          <a:stretch>
            <a:fillRect/>
          </a:stretch>
        </p:blipFill>
        <p:spPr>
          <a:xfrm>
            <a:off x="4646613" y="3124200"/>
            <a:ext cx="3736939" cy="2670048"/>
          </a:xfrm>
          <a:prstGeom prst="rect">
            <a:avLst/>
          </a:prstGeom>
        </p:spPr>
      </p:pic>
      <p:sp>
        <p:nvSpPr>
          <p:cNvPr id="8" name="Footer Placeholder 3">
            <a:extLst>
              <a:ext uri="{FF2B5EF4-FFF2-40B4-BE49-F238E27FC236}">
                <a16:creationId xmlns:a16="http://schemas.microsoft.com/office/drawing/2014/main" id="{7D08FF4D-2420-449B-9EF5-7DCE6CE18B01}"/>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10" name="Slide Number Placeholder 5">
            <a:extLst>
              <a:ext uri="{FF2B5EF4-FFF2-40B4-BE49-F238E27FC236}">
                <a16:creationId xmlns:a16="http://schemas.microsoft.com/office/drawing/2014/main" id="{7D8F9DF1-1484-4115-A245-C6418ABE3D39}"/>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19</a:t>
            </a:fld>
            <a:endParaRPr lang="en-GB" dirty="0">
              <a:latin typeface="+mn-lt"/>
            </a:endParaRPr>
          </a:p>
        </p:txBody>
      </p:sp>
    </p:spTree>
    <p:extLst>
      <p:ext uri="{BB962C8B-B14F-4D97-AF65-F5344CB8AC3E}">
        <p14:creationId xmlns:p14="http://schemas.microsoft.com/office/powerpoint/2010/main" val="3400872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E2837-6AA5-4D32-8BD7-56670A7E2545}"/>
              </a:ext>
            </a:extLst>
          </p:cNvPr>
          <p:cNvSpPr>
            <a:spLocks noGrp="1"/>
          </p:cNvSpPr>
          <p:nvPr>
            <p:ph type="title"/>
          </p:nvPr>
        </p:nvSpPr>
        <p:spPr/>
        <p:txBody>
          <a:bodyPr/>
          <a:lstStyle/>
          <a:p>
            <a:r>
              <a:rPr lang="en-US" dirty="0"/>
              <a:t>Context and Motivation</a:t>
            </a:r>
          </a:p>
        </p:txBody>
      </p:sp>
      <p:sp>
        <p:nvSpPr>
          <p:cNvPr id="3" name="Content Placeholder 2">
            <a:extLst>
              <a:ext uri="{FF2B5EF4-FFF2-40B4-BE49-F238E27FC236}">
                <a16:creationId xmlns:a16="http://schemas.microsoft.com/office/drawing/2014/main" id="{28545DCC-37CE-479E-B3D0-48251431D69A}"/>
              </a:ext>
            </a:extLst>
          </p:cNvPr>
          <p:cNvSpPr>
            <a:spLocks noGrp="1"/>
          </p:cNvSpPr>
          <p:nvPr>
            <p:ph idx="1"/>
          </p:nvPr>
        </p:nvSpPr>
        <p:spPr/>
        <p:txBody>
          <a:bodyPr/>
          <a:lstStyle/>
          <a:p>
            <a:pPr marL="0" indent="0"/>
            <a:r>
              <a:rPr lang="en-US" dirty="0"/>
              <a:t>A consensus recently reached in ETSI BRAN:</a:t>
            </a:r>
          </a:p>
          <a:p>
            <a:pPr lvl="2">
              <a:buFont typeface="Arial" panose="020B0604020202020204" pitchFamily="34" charset="0"/>
              <a:buChar char="•"/>
            </a:pPr>
            <a:r>
              <a:rPr lang="en-US" dirty="0"/>
              <a:t>establishes a common energy detection (ED) threshold of -72 dBm for all technologies operating in the 6 GHz band</a:t>
            </a:r>
          </a:p>
          <a:p>
            <a:pPr lvl="2">
              <a:buFont typeface="Arial" panose="020B0604020202020204" pitchFamily="34" charset="0"/>
              <a:buChar char="•"/>
            </a:pPr>
            <a:r>
              <a:rPr lang="en-US" dirty="0"/>
              <a:t>allows 802.11ax and legacy 802.11 technologies to continue to use an ED threshold of -62 dBm in conjunction with preamble detection (PD) in the 5 GHz band, but requires future technologies, presumptively including 802.11be, to use a common ED threshold of -72 dBm</a:t>
            </a:r>
          </a:p>
          <a:p>
            <a:pPr marL="0" indent="0"/>
            <a:r>
              <a:rPr lang="en-US" dirty="0"/>
              <a:t>This contribution explores the implications for 802.11be of operating with an ED threshold of -72 dBm in the presence of legacy equipment operating with an ED threshold of -62 dBm</a:t>
            </a:r>
          </a:p>
          <a:p>
            <a:pPr marL="0" indent="0"/>
            <a:r>
              <a:rPr lang="en-US" dirty="0"/>
              <a:t>It also considers the efficiency of adopting a common ED threshold of -72 dBm</a:t>
            </a:r>
          </a:p>
          <a:p>
            <a:endParaRPr lang="en-US" dirty="0"/>
          </a:p>
        </p:txBody>
      </p:sp>
      <p:sp>
        <p:nvSpPr>
          <p:cNvPr id="4" name="Footer Placeholder 3">
            <a:extLst>
              <a:ext uri="{FF2B5EF4-FFF2-40B4-BE49-F238E27FC236}">
                <a16:creationId xmlns:a16="http://schemas.microsoft.com/office/drawing/2014/main" id="{D3195D29-ABFF-482E-B67F-25F6A1C60B61}"/>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6" name="Slide Number Placeholder 5">
            <a:extLst>
              <a:ext uri="{FF2B5EF4-FFF2-40B4-BE49-F238E27FC236}">
                <a16:creationId xmlns:a16="http://schemas.microsoft.com/office/drawing/2014/main" id="{8C8A4F55-3A42-42D2-A219-3D4313FAE1D0}"/>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2</a:t>
            </a:fld>
            <a:endParaRPr lang="en-GB" dirty="0">
              <a:latin typeface="+mn-lt"/>
            </a:endParaRPr>
          </a:p>
        </p:txBody>
      </p:sp>
    </p:spTree>
    <p:extLst>
      <p:ext uri="{BB962C8B-B14F-4D97-AF65-F5344CB8AC3E}">
        <p14:creationId xmlns:p14="http://schemas.microsoft.com/office/powerpoint/2010/main" val="3798635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latin typeface="+mn-lt"/>
              </a:rPr>
              <a:t>Slide </a:t>
            </a:r>
            <a:fld id="{440F5867-744E-4AA6-B0ED-4C44D2DFBB7B}" type="slidenum">
              <a:rPr lang="en-GB" smtClean="0">
                <a:latin typeface="+mn-lt"/>
              </a:rPr>
              <a:pPr/>
              <a:t>20</a:t>
            </a:fld>
            <a:endParaRPr lang="en-GB" dirty="0">
              <a:latin typeface="+mn-lt"/>
            </a:endParaRPr>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Conclusions/Next Steps</a:t>
            </a:r>
          </a:p>
        </p:txBody>
      </p:sp>
      <p:sp>
        <p:nvSpPr>
          <p:cNvPr id="11266" name="Rectangle 2"/>
          <p:cNvSpPr>
            <a:spLocks noGrp="1" noChangeArrowheads="1"/>
          </p:cNvSpPr>
          <p:nvPr>
            <p:ph idx="1"/>
          </p:nvPr>
        </p:nvSpPr>
        <p:spPr>
          <a:xfrm>
            <a:off x="685800" y="1981200"/>
            <a:ext cx="7772400" cy="4208463"/>
          </a:xfrm>
          <a:ln/>
        </p:spPr>
        <p:txBody>
          <a:bodyPr/>
          <a:lstStyle/>
          <a:p>
            <a:pPr>
              <a:buFont typeface="Arial" panose="020B0604020202020204" pitchFamily="34" charset="0"/>
              <a:buChar char="•"/>
            </a:pPr>
            <a:r>
              <a:rPr lang="en-US" sz="1400" b="0" dirty="0"/>
              <a:t>The decision by ETSI BRAN to establish a common ED threshold of -72 dBm in 6 GHz will likely have a positive impact on efficient sharing in that band</a:t>
            </a:r>
          </a:p>
          <a:p>
            <a:pPr>
              <a:buFont typeface="Arial" panose="020B0604020202020204" pitchFamily="34" charset="0"/>
              <a:buChar char="•"/>
            </a:pPr>
            <a:r>
              <a:rPr lang="en-US" sz="1400" b="0" dirty="0"/>
              <a:t>When using an ED threshold of -72 dBm in 5 GHz, 802.11be would sometimes suffer and sometimes gain an advantage over legacy equipment operating with the current ED threshold</a:t>
            </a:r>
          </a:p>
          <a:p>
            <a:pPr>
              <a:buFont typeface="Arial" panose="020B0604020202020204" pitchFamily="34" charset="0"/>
              <a:buChar char="•"/>
            </a:pPr>
            <a:r>
              <a:rPr lang="en-US" sz="1400" b="0" dirty="0"/>
              <a:t>Observed imbalances may be partially mitigated by using RTS/CTS</a:t>
            </a:r>
          </a:p>
          <a:p>
            <a:pPr>
              <a:buFont typeface="Arial" panose="020B0604020202020204" pitchFamily="34" charset="0"/>
              <a:buChar char="•"/>
            </a:pPr>
            <a:r>
              <a:rPr lang="en-US" sz="1400" b="0" dirty="0">
                <a:solidFill>
                  <a:schemeClr val="tx1"/>
                </a:solidFill>
              </a:rPr>
              <a:t>Data on the distribution of wanted client and interfering co-channel neighbor signals suggest that ~10 to 12% of client traffic may fall within the region where 802.11be would be disadvantaged with respect to legacy equipment by using an ED threshold of -72 dBm</a:t>
            </a:r>
          </a:p>
          <a:p>
            <a:pPr>
              <a:buFont typeface="Arial" panose="020B0604020202020204" pitchFamily="34" charset="0"/>
              <a:buChar char="•"/>
            </a:pPr>
            <a:r>
              <a:rPr lang="en-US" sz="1400" b="0" dirty="0"/>
              <a:t>In managed 5 GHz networks where 802.11ax and .11be networks overlap, both systems may benefit from voluntarily operating with a common ED threshold of -72 dBm</a:t>
            </a:r>
          </a:p>
          <a:p>
            <a:pPr marL="0" indent="0"/>
            <a:endParaRPr lang="en-US" sz="1400" b="0" dirty="0"/>
          </a:p>
          <a:p>
            <a:pPr>
              <a:buFont typeface="Arial" panose="020B0604020202020204" pitchFamily="34" charset="0"/>
              <a:buChar char="•"/>
            </a:pPr>
            <a:r>
              <a:rPr lang="en-US" sz="1400" b="0" dirty="0"/>
              <a:t>The 802.11ax specification (P802.11REVme) will need to accommodate the -72 dBm ED threshold in the 6 GHz band</a:t>
            </a:r>
          </a:p>
          <a:p>
            <a:pPr>
              <a:buFont typeface="Arial" panose="020B0604020202020204" pitchFamily="34" charset="0"/>
              <a:buChar char="•"/>
            </a:pPr>
            <a:r>
              <a:rPr lang="en-US" sz="1400" b="0" dirty="0"/>
              <a:t>The 802.11be specification would need to accommodate the -72 dBm threshold in both 5 GHz and 6 GHz</a:t>
            </a:r>
          </a:p>
          <a:p>
            <a:pPr>
              <a:buFont typeface="Arial" panose="020B0604020202020204" pitchFamily="34" charset="0"/>
              <a:buChar char="•"/>
            </a:pPr>
            <a:endParaRPr lang="en-US" sz="1600" dirty="0"/>
          </a:p>
        </p:txBody>
      </p:sp>
      <p:sp>
        <p:nvSpPr>
          <p:cNvPr id="5" name="Footer Placeholder 3">
            <a:extLst>
              <a:ext uri="{FF2B5EF4-FFF2-40B4-BE49-F238E27FC236}">
                <a16:creationId xmlns:a16="http://schemas.microsoft.com/office/drawing/2014/main" id="{E66A3D5A-5F23-4C32-BDC2-96026CE85E6E}"/>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C069-1B54-4447-8010-1B00000AF23F}"/>
              </a:ext>
            </a:extLst>
          </p:cNvPr>
          <p:cNvSpPr>
            <a:spLocks noGrp="1"/>
          </p:cNvSpPr>
          <p:nvPr>
            <p:ph type="title"/>
          </p:nvPr>
        </p:nvSpPr>
        <p:spPr/>
        <p:txBody>
          <a:bodyPr/>
          <a:lstStyle/>
          <a:p>
            <a:r>
              <a:rPr lang="en-US" dirty="0"/>
              <a:t>Simulation Objectives</a:t>
            </a:r>
          </a:p>
        </p:txBody>
      </p:sp>
      <p:sp>
        <p:nvSpPr>
          <p:cNvPr id="3" name="Content Placeholder 2">
            <a:extLst>
              <a:ext uri="{FF2B5EF4-FFF2-40B4-BE49-F238E27FC236}">
                <a16:creationId xmlns:a16="http://schemas.microsoft.com/office/drawing/2014/main" id="{FBA6BFEF-CA66-4DF6-BCC4-0C8125DEAFE6}"/>
              </a:ext>
            </a:extLst>
          </p:cNvPr>
          <p:cNvSpPr>
            <a:spLocks noGrp="1"/>
          </p:cNvSpPr>
          <p:nvPr>
            <p:ph idx="1"/>
          </p:nvPr>
        </p:nvSpPr>
        <p:spPr/>
        <p:txBody>
          <a:bodyPr/>
          <a:lstStyle/>
          <a:p>
            <a:pPr marL="0" indent="0"/>
            <a:r>
              <a:rPr lang="en-GB" dirty="0"/>
              <a:t>Evaluate the impact on the performance of a system operating with an ED threshold of -72 dBm of one or more other co-located systems operating with an ED threshold of -62 dBm</a:t>
            </a:r>
          </a:p>
          <a:p>
            <a:pPr marL="0" indent="0"/>
            <a:endParaRPr lang="en-GB" sz="1200" dirty="0"/>
          </a:p>
          <a:p>
            <a:pPr marL="0" indent="0"/>
            <a:r>
              <a:rPr lang="en-GB" dirty="0"/>
              <a:t>Construct network simulation topologies in which the wanted and unwanted signals of two or more systems may be varied independently</a:t>
            </a:r>
          </a:p>
          <a:p>
            <a:pPr marL="0" indent="0"/>
            <a:endParaRPr lang="en-GB" sz="1200" dirty="0"/>
          </a:p>
          <a:p>
            <a:pPr marL="0" indent="0"/>
            <a:r>
              <a:rPr lang="en-GB" dirty="0"/>
              <a:t>Where more than two systems are simulated, ensure that each hears all others at the same levels</a:t>
            </a:r>
          </a:p>
          <a:p>
            <a:pPr marL="0" indent="0"/>
            <a:endParaRPr lang="en-GB" sz="1200" dirty="0"/>
          </a:p>
          <a:p>
            <a:pPr marL="0" indent="0"/>
            <a:r>
              <a:rPr lang="en-GB" dirty="0"/>
              <a:t>Identify conditions under which performance may vary and measures that may mitigate any observed impact</a:t>
            </a:r>
          </a:p>
          <a:p>
            <a:endParaRPr lang="en-US" dirty="0"/>
          </a:p>
        </p:txBody>
      </p:sp>
      <p:sp>
        <p:nvSpPr>
          <p:cNvPr id="4" name="Footer Placeholder 3">
            <a:extLst>
              <a:ext uri="{FF2B5EF4-FFF2-40B4-BE49-F238E27FC236}">
                <a16:creationId xmlns:a16="http://schemas.microsoft.com/office/drawing/2014/main" id="{9B86FD4E-A405-4E43-B804-8A9BBA6D1E2F}"/>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6" name="Slide Number Placeholder 5">
            <a:extLst>
              <a:ext uri="{FF2B5EF4-FFF2-40B4-BE49-F238E27FC236}">
                <a16:creationId xmlns:a16="http://schemas.microsoft.com/office/drawing/2014/main" id="{33D1C240-9509-4F0F-A115-61EE2668281B}"/>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3</a:t>
            </a:fld>
            <a:endParaRPr lang="en-GB" dirty="0">
              <a:latin typeface="+mn-lt"/>
            </a:endParaRPr>
          </a:p>
        </p:txBody>
      </p:sp>
    </p:spTree>
    <p:extLst>
      <p:ext uri="{BB962C8B-B14F-4D97-AF65-F5344CB8AC3E}">
        <p14:creationId xmlns:p14="http://schemas.microsoft.com/office/powerpoint/2010/main" val="2968074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FF034D1-B993-447D-A9B3-44B730E15668}"/>
              </a:ext>
            </a:extLst>
          </p:cNvPr>
          <p:cNvSpPr>
            <a:spLocks noGrp="1"/>
          </p:cNvSpPr>
          <p:nvPr>
            <p:ph type="ftr" sz="quarter" idx="10"/>
          </p:nvPr>
        </p:nvSpPr>
        <p:spPr>
          <a:xfrm>
            <a:off x="5486400" y="6475413"/>
            <a:ext cx="3057525" cy="276998"/>
          </a:xfrm>
        </p:spPr>
        <p:txBody>
          <a:bodyPr/>
          <a:lstStyle/>
          <a:p>
            <a:pPr>
              <a:defRPr/>
            </a:pPr>
            <a:r>
              <a:rPr lang="en-US" dirty="0"/>
              <a:t>Patwardhan, Perahia, and Strickland, HPE</a:t>
            </a:r>
          </a:p>
        </p:txBody>
      </p:sp>
      <p:sp>
        <p:nvSpPr>
          <p:cNvPr id="6" name="Title 1">
            <a:extLst>
              <a:ext uri="{FF2B5EF4-FFF2-40B4-BE49-F238E27FC236}">
                <a16:creationId xmlns:a16="http://schemas.microsoft.com/office/drawing/2014/main" id="{C64E004F-EFBB-478B-8E39-51CD1FB8E551}"/>
              </a:ext>
            </a:extLst>
          </p:cNvPr>
          <p:cNvSpPr>
            <a:spLocks noGrp="1"/>
          </p:cNvSpPr>
          <p:nvPr>
            <p:ph type="title"/>
          </p:nvPr>
        </p:nvSpPr>
        <p:spPr>
          <a:xfrm>
            <a:off x="685800" y="685800"/>
            <a:ext cx="7772400" cy="1066800"/>
          </a:xfrm>
        </p:spPr>
        <p:txBody>
          <a:bodyPr/>
          <a:lstStyle/>
          <a:p>
            <a:r>
              <a:rPr lang="en-US" dirty="0"/>
              <a:t>Topology #1: Simple Coexistence Scenario</a:t>
            </a:r>
          </a:p>
        </p:txBody>
      </p:sp>
      <p:sp>
        <p:nvSpPr>
          <p:cNvPr id="7" name="Content Placeholder 1">
            <a:extLst>
              <a:ext uri="{FF2B5EF4-FFF2-40B4-BE49-F238E27FC236}">
                <a16:creationId xmlns:a16="http://schemas.microsoft.com/office/drawing/2014/main" id="{02C9FEB0-7D97-417D-ADDE-1B39DCEA93FF}"/>
              </a:ext>
            </a:extLst>
          </p:cNvPr>
          <p:cNvSpPr>
            <a:spLocks noGrp="1"/>
          </p:cNvSpPr>
          <p:nvPr>
            <p:ph idx="1"/>
          </p:nvPr>
        </p:nvSpPr>
        <p:spPr>
          <a:xfrm>
            <a:off x="537833" y="1846555"/>
            <a:ext cx="4529323" cy="3428999"/>
          </a:xfrm>
        </p:spPr>
        <p:txBody>
          <a:bodyPr/>
          <a:lstStyle/>
          <a:p>
            <a:pPr marL="0" indent="0"/>
            <a:r>
              <a:rPr lang="en-US" sz="2000" dirty="0"/>
              <a:t>Two BSS systems, each with one AP and one associated STA</a:t>
            </a:r>
          </a:p>
          <a:p>
            <a:pPr marL="0" indent="0"/>
            <a:r>
              <a:rPr lang="en-US" sz="2000" dirty="0"/>
              <a:t>Full buffer traffic on the uplink</a:t>
            </a:r>
          </a:p>
          <a:p>
            <a:pPr marL="0" indent="0"/>
            <a:r>
              <a:rPr lang="en-US" sz="2000" dirty="0"/>
              <a:t>Throughput measured over</a:t>
            </a:r>
          </a:p>
          <a:p>
            <a:pPr marL="785813" lvl="1" indent="-385763">
              <a:buFont typeface="Arial" panose="020B0604020202020204" pitchFamily="34" charset="0"/>
              <a:buChar char="•"/>
            </a:pPr>
            <a:r>
              <a:rPr lang="en-US" sz="1600" dirty="0"/>
              <a:t>inter-BSS distances (d) corresponding to interfering signals ranging from RSSI levels of -89 dBm to -57 dBm</a:t>
            </a:r>
          </a:p>
          <a:p>
            <a:pPr marL="785813" lvl="1" indent="-385763">
              <a:buFont typeface="Arial" panose="020B0604020202020204" pitchFamily="34" charset="0"/>
              <a:buChar char="•"/>
            </a:pPr>
            <a:r>
              <a:rPr lang="en-US" sz="1600" dirty="0"/>
              <a:t>intra-BSS distances (d</a:t>
            </a:r>
            <a:r>
              <a:rPr lang="en-US" sz="1200" b="0" i="0" dirty="0">
                <a:solidFill>
                  <a:srgbClr val="111111"/>
                </a:solidFill>
                <a:effectLst/>
                <a:latin typeface="Roboto"/>
              </a:rPr>
              <a:t>′</a:t>
            </a:r>
            <a:r>
              <a:rPr lang="en-US" sz="1600" dirty="0"/>
              <a:t>) corresponding to wanted signals ranging from RSSI levels of -77 dBm to -57 dBm</a:t>
            </a:r>
          </a:p>
        </p:txBody>
      </p:sp>
      <p:sp>
        <p:nvSpPr>
          <p:cNvPr id="8" name="Triangle 7">
            <a:extLst>
              <a:ext uri="{FF2B5EF4-FFF2-40B4-BE49-F238E27FC236}">
                <a16:creationId xmlns:a16="http://schemas.microsoft.com/office/drawing/2014/main" id="{4739AE91-AE0C-4CDD-A56B-BC7E2FB97FFC}"/>
              </a:ext>
            </a:extLst>
          </p:cNvPr>
          <p:cNvSpPr/>
          <p:nvPr/>
        </p:nvSpPr>
        <p:spPr>
          <a:xfrm>
            <a:off x="5699396" y="2534597"/>
            <a:ext cx="749808" cy="475488"/>
          </a:xfrm>
          <a:prstGeom prst="triangle">
            <a:avLst/>
          </a:prstGeom>
          <a:solidFill>
            <a:srgbClr val="5B84CB">
              <a:alpha val="60000"/>
            </a:srgbClr>
          </a:solidFill>
          <a:ln>
            <a:solidFill>
              <a:srgbClr val="5B84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600" dirty="0"/>
              <a:t>AP 1</a:t>
            </a:r>
          </a:p>
        </p:txBody>
      </p:sp>
      <p:sp>
        <p:nvSpPr>
          <p:cNvPr id="9" name="Triangle 8">
            <a:extLst>
              <a:ext uri="{FF2B5EF4-FFF2-40B4-BE49-F238E27FC236}">
                <a16:creationId xmlns:a16="http://schemas.microsoft.com/office/drawing/2014/main" id="{197E515F-E8EE-4339-BB83-57528DD534B6}"/>
              </a:ext>
            </a:extLst>
          </p:cNvPr>
          <p:cNvSpPr/>
          <p:nvPr/>
        </p:nvSpPr>
        <p:spPr>
          <a:xfrm>
            <a:off x="7871283" y="2533180"/>
            <a:ext cx="740640" cy="476905"/>
          </a:xfrm>
          <a:prstGeom prst="triangle">
            <a:avLst>
              <a:gd name="adj" fmla="val 50840"/>
            </a:avLst>
          </a:prstGeom>
          <a:solidFill>
            <a:srgbClr val="F09353">
              <a:alpha val="60000"/>
            </a:srgbClr>
          </a:solidFill>
          <a:ln>
            <a:solidFill>
              <a:srgbClr val="F0935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600" dirty="0"/>
              <a:t>AP 2</a:t>
            </a:r>
          </a:p>
        </p:txBody>
      </p:sp>
      <p:sp>
        <p:nvSpPr>
          <p:cNvPr id="10" name="Rectangle 9">
            <a:extLst>
              <a:ext uri="{FF2B5EF4-FFF2-40B4-BE49-F238E27FC236}">
                <a16:creationId xmlns:a16="http://schemas.microsoft.com/office/drawing/2014/main" id="{77AF7E1C-D9F0-4C83-A874-08FD7C865649}"/>
              </a:ext>
            </a:extLst>
          </p:cNvPr>
          <p:cNvSpPr/>
          <p:nvPr/>
        </p:nvSpPr>
        <p:spPr>
          <a:xfrm>
            <a:off x="5875568" y="3938282"/>
            <a:ext cx="397465" cy="276999"/>
          </a:xfrm>
          <a:prstGeom prst="rect">
            <a:avLst/>
          </a:prstGeom>
          <a:solidFill>
            <a:srgbClr val="5B84CB">
              <a:alpha val="60000"/>
            </a:srgbClr>
          </a:solidFill>
          <a:ln>
            <a:solidFill>
              <a:srgbClr val="5B84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600" dirty="0"/>
              <a:t>STA 1</a:t>
            </a:r>
            <a:endParaRPr lang="en-US" sz="825" dirty="0"/>
          </a:p>
        </p:txBody>
      </p:sp>
      <p:sp>
        <p:nvSpPr>
          <p:cNvPr id="11" name="Rectangle 10">
            <a:extLst>
              <a:ext uri="{FF2B5EF4-FFF2-40B4-BE49-F238E27FC236}">
                <a16:creationId xmlns:a16="http://schemas.microsoft.com/office/drawing/2014/main" id="{7CF3FAB9-A01A-4AF8-A47C-3EAD809456B0}"/>
              </a:ext>
            </a:extLst>
          </p:cNvPr>
          <p:cNvSpPr/>
          <p:nvPr/>
        </p:nvSpPr>
        <p:spPr>
          <a:xfrm>
            <a:off x="8042872" y="3938282"/>
            <a:ext cx="397463" cy="276999"/>
          </a:xfrm>
          <a:prstGeom prst="rect">
            <a:avLst/>
          </a:prstGeom>
          <a:solidFill>
            <a:srgbClr val="F09353">
              <a:alpha val="60000"/>
            </a:srgbClr>
          </a:solidFill>
          <a:ln>
            <a:solidFill>
              <a:srgbClr val="F0935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600" dirty="0"/>
              <a:t>STA 2</a:t>
            </a:r>
          </a:p>
        </p:txBody>
      </p:sp>
      <p:grpSp>
        <p:nvGrpSpPr>
          <p:cNvPr id="12" name="Group 11">
            <a:extLst>
              <a:ext uri="{FF2B5EF4-FFF2-40B4-BE49-F238E27FC236}">
                <a16:creationId xmlns:a16="http://schemas.microsoft.com/office/drawing/2014/main" id="{56DB6A5A-6EDB-4CA9-84B4-DF92C18F74CA}"/>
              </a:ext>
            </a:extLst>
          </p:cNvPr>
          <p:cNvGrpSpPr/>
          <p:nvPr/>
        </p:nvGrpSpPr>
        <p:grpSpPr>
          <a:xfrm>
            <a:off x="6345564" y="3886200"/>
            <a:ext cx="1624778" cy="219291"/>
            <a:chOff x="6275142" y="3971709"/>
            <a:chExt cx="1624778" cy="219291"/>
          </a:xfrm>
        </p:grpSpPr>
        <p:cxnSp>
          <p:nvCxnSpPr>
            <p:cNvPr id="13" name="Straight Arrow Connector 12">
              <a:extLst>
                <a:ext uri="{FF2B5EF4-FFF2-40B4-BE49-F238E27FC236}">
                  <a16:creationId xmlns:a16="http://schemas.microsoft.com/office/drawing/2014/main" id="{77CFFBCB-227C-4FCD-93AE-0659FC2F2E35}"/>
                </a:ext>
              </a:extLst>
            </p:cNvPr>
            <p:cNvCxnSpPr>
              <a:cxnSpLocks/>
            </p:cNvCxnSpPr>
            <p:nvPr/>
          </p:nvCxnSpPr>
          <p:spPr>
            <a:xfrm>
              <a:off x="6275142" y="4191000"/>
              <a:ext cx="1624778" cy="0"/>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9">
              <a:extLst>
                <a:ext uri="{FF2B5EF4-FFF2-40B4-BE49-F238E27FC236}">
                  <a16:creationId xmlns:a16="http://schemas.microsoft.com/office/drawing/2014/main" id="{D9144A7D-936F-4309-8303-74F232919601}"/>
                </a:ext>
              </a:extLst>
            </p:cNvPr>
            <p:cNvSpPr txBox="1"/>
            <p:nvPr/>
          </p:nvSpPr>
          <p:spPr>
            <a:xfrm>
              <a:off x="6699552" y="3971709"/>
              <a:ext cx="777488"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d</a:t>
              </a:r>
            </a:p>
          </p:txBody>
        </p:sp>
      </p:grpSp>
      <p:sp>
        <p:nvSpPr>
          <p:cNvPr id="15" name="TextBox 12">
            <a:extLst>
              <a:ext uri="{FF2B5EF4-FFF2-40B4-BE49-F238E27FC236}">
                <a16:creationId xmlns:a16="http://schemas.microsoft.com/office/drawing/2014/main" id="{650B2F96-3F61-46B2-863C-5417DE23C023}"/>
              </a:ext>
            </a:extLst>
          </p:cNvPr>
          <p:cNvSpPr txBox="1"/>
          <p:nvPr/>
        </p:nvSpPr>
        <p:spPr>
          <a:xfrm>
            <a:off x="5826811" y="2363228"/>
            <a:ext cx="540408"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BSS 1</a:t>
            </a:r>
          </a:p>
        </p:txBody>
      </p:sp>
      <p:sp>
        <p:nvSpPr>
          <p:cNvPr id="16" name="TextBox 12">
            <a:extLst>
              <a:ext uri="{FF2B5EF4-FFF2-40B4-BE49-F238E27FC236}">
                <a16:creationId xmlns:a16="http://schemas.microsoft.com/office/drawing/2014/main" id="{E9C26DA7-9C9B-4010-884E-389D3584EED7}"/>
              </a:ext>
            </a:extLst>
          </p:cNvPr>
          <p:cNvSpPr txBox="1"/>
          <p:nvPr/>
        </p:nvSpPr>
        <p:spPr>
          <a:xfrm>
            <a:off x="7997772" y="2295882"/>
            <a:ext cx="539610"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BSS 2</a:t>
            </a:r>
          </a:p>
        </p:txBody>
      </p:sp>
      <p:cxnSp>
        <p:nvCxnSpPr>
          <p:cNvPr id="17" name="Straight Arrow Connector 16">
            <a:extLst>
              <a:ext uri="{FF2B5EF4-FFF2-40B4-BE49-F238E27FC236}">
                <a16:creationId xmlns:a16="http://schemas.microsoft.com/office/drawing/2014/main" id="{81C6F7BD-CFFC-4B3C-B153-E9A71BB1800F}"/>
              </a:ext>
            </a:extLst>
          </p:cNvPr>
          <p:cNvCxnSpPr>
            <a:cxnSpLocks/>
          </p:cNvCxnSpPr>
          <p:nvPr/>
        </p:nvCxnSpPr>
        <p:spPr>
          <a:xfrm flipV="1">
            <a:off x="6007265" y="3015683"/>
            <a:ext cx="0" cy="912113"/>
          </a:xfrm>
          <a:prstGeom prst="straightConnector1">
            <a:avLst/>
          </a:prstGeom>
          <a:ln w="12700" cmpd="sng">
            <a:solidFill>
              <a:srgbClr val="5B84CB"/>
            </a:solidFill>
            <a:tailEnd type="triangle"/>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9B7A9A16-1CD9-4E55-96DF-E5A7EE24C62E}"/>
              </a:ext>
            </a:extLst>
          </p:cNvPr>
          <p:cNvGrpSpPr/>
          <p:nvPr/>
        </p:nvGrpSpPr>
        <p:grpSpPr>
          <a:xfrm>
            <a:off x="6044774" y="3072195"/>
            <a:ext cx="322445" cy="799089"/>
            <a:chOff x="6063053" y="3100008"/>
            <a:chExt cx="322445" cy="799089"/>
          </a:xfrm>
        </p:grpSpPr>
        <p:cxnSp>
          <p:nvCxnSpPr>
            <p:cNvPr id="19" name="Straight Arrow Connector 18">
              <a:extLst>
                <a:ext uri="{FF2B5EF4-FFF2-40B4-BE49-F238E27FC236}">
                  <a16:creationId xmlns:a16="http://schemas.microsoft.com/office/drawing/2014/main" id="{83E20D3C-FDFB-4DE9-B2AB-FD4C3747E176}"/>
                </a:ext>
              </a:extLst>
            </p:cNvPr>
            <p:cNvCxnSpPr>
              <a:cxnSpLocks/>
            </p:cNvCxnSpPr>
            <p:nvPr/>
          </p:nvCxnSpPr>
          <p:spPr>
            <a:xfrm>
              <a:off x="6113747" y="3100008"/>
              <a:ext cx="0" cy="799089"/>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xtBox 12">
              <a:extLst>
                <a:ext uri="{FF2B5EF4-FFF2-40B4-BE49-F238E27FC236}">
                  <a16:creationId xmlns:a16="http://schemas.microsoft.com/office/drawing/2014/main" id="{F8111150-3FBC-4B6A-8967-AAA3E41F0154}"/>
                </a:ext>
              </a:extLst>
            </p:cNvPr>
            <p:cNvSpPr txBox="1"/>
            <p:nvPr/>
          </p:nvSpPr>
          <p:spPr>
            <a:xfrm>
              <a:off x="6063053" y="3339326"/>
              <a:ext cx="322445"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d</a:t>
              </a:r>
              <a:r>
                <a:rPr lang="en-US" sz="1200" b="0" i="0" dirty="0">
                  <a:solidFill>
                    <a:srgbClr val="111111"/>
                  </a:solidFill>
                  <a:effectLst/>
                  <a:latin typeface="Roboto"/>
                </a:rPr>
                <a:t>′</a:t>
              </a:r>
              <a:endParaRPr lang="en-US" sz="825" dirty="0">
                <a:solidFill>
                  <a:schemeClr val="tx1"/>
                </a:solidFill>
              </a:endParaRPr>
            </a:p>
          </p:txBody>
        </p:sp>
      </p:grpSp>
      <p:sp>
        <p:nvSpPr>
          <p:cNvPr id="21" name="TextBox 19">
            <a:extLst>
              <a:ext uri="{FF2B5EF4-FFF2-40B4-BE49-F238E27FC236}">
                <a16:creationId xmlns:a16="http://schemas.microsoft.com/office/drawing/2014/main" id="{C54FEC59-7861-4E64-9464-3C931B5F59C9}"/>
              </a:ext>
            </a:extLst>
          </p:cNvPr>
          <p:cNvSpPr txBox="1"/>
          <p:nvPr/>
        </p:nvSpPr>
        <p:spPr>
          <a:xfrm rot="16200000">
            <a:off x="5467208" y="3362094"/>
            <a:ext cx="847640"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Uplink Traffic</a:t>
            </a:r>
          </a:p>
        </p:txBody>
      </p:sp>
      <p:grpSp>
        <p:nvGrpSpPr>
          <p:cNvPr id="22" name="Group 21">
            <a:extLst>
              <a:ext uri="{FF2B5EF4-FFF2-40B4-BE49-F238E27FC236}">
                <a16:creationId xmlns:a16="http://schemas.microsoft.com/office/drawing/2014/main" id="{7EA9EC7C-21F2-42AF-8FFE-58465D71CC90}"/>
              </a:ext>
            </a:extLst>
          </p:cNvPr>
          <p:cNvGrpSpPr/>
          <p:nvPr/>
        </p:nvGrpSpPr>
        <p:grpSpPr>
          <a:xfrm>
            <a:off x="6345564" y="2493707"/>
            <a:ext cx="1624778" cy="219291"/>
            <a:chOff x="6275142" y="3971709"/>
            <a:chExt cx="1624778" cy="219291"/>
          </a:xfrm>
        </p:grpSpPr>
        <p:cxnSp>
          <p:nvCxnSpPr>
            <p:cNvPr id="23" name="Straight Arrow Connector 22">
              <a:extLst>
                <a:ext uri="{FF2B5EF4-FFF2-40B4-BE49-F238E27FC236}">
                  <a16:creationId xmlns:a16="http://schemas.microsoft.com/office/drawing/2014/main" id="{264A668D-D1DE-4896-BB21-34BF7A36B696}"/>
                </a:ext>
              </a:extLst>
            </p:cNvPr>
            <p:cNvCxnSpPr>
              <a:cxnSpLocks/>
            </p:cNvCxnSpPr>
            <p:nvPr/>
          </p:nvCxnSpPr>
          <p:spPr>
            <a:xfrm>
              <a:off x="6275142" y="4191000"/>
              <a:ext cx="1624778" cy="0"/>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TextBox 19">
              <a:extLst>
                <a:ext uri="{FF2B5EF4-FFF2-40B4-BE49-F238E27FC236}">
                  <a16:creationId xmlns:a16="http://schemas.microsoft.com/office/drawing/2014/main" id="{336C7DD4-0335-45A4-8956-D9F43744A334}"/>
                </a:ext>
              </a:extLst>
            </p:cNvPr>
            <p:cNvSpPr txBox="1"/>
            <p:nvPr/>
          </p:nvSpPr>
          <p:spPr>
            <a:xfrm>
              <a:off x="6699552" y="3971709"/>
              <a:ext cx="777488"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d</a:t>
              </a:r>
            </a:p>
          </p:txBody>
        </p:sp>
      </p:grpSp>
      <p:cxnSp>
        <p:nvCxnSpPr>
          <p:cNvPr id="25" name="Straight Arrow Connector 24">
            <a:extLst>
              <a:ext uri="{FF2B5EF4-FFF2-40B4-BE49-F238E27FC236}">
                <a16:creationId xmlns:a16="http://schemas.microsoft.com/office/drawing/2014/main" id="{02096D8D-2819-489E-AB87-7594082F7FDF}"/>
              </a:ext>
            </a:extLst>
          </p:cNvPr>
          <p:cNvCxnSpPr>
            <a:cxnSpLocks/>
          </p:cNvCxnSpPr>
          <p:nvPr/>
        </p:nvCxnSpPr>
        <p:spPr>
          <a:xfrm flipV="1">
            <a:off x="8174568" y="3015683"/>
            <a:ext cx="0" cy="912113"/>
          </a:xfrm>
          <a:prstGeom prst="straightConnector1">
            <a:avLst/>
          </a:prstGeom>
          <a:ln w="12700" cmpd="sng">
            <a:solidFill>
              <a:srgbClr val="F09353"/>
            </a:solidFill>
            <a:tailEnd type="triangle"/>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6A8C1C3B-77EA-44D6-BDC4-303ED50C801F}"/>
              </a:ext>
            </a:extLst>
          </p:cNvPr>
          <p:cNvGrpSpPr/>
          <p:nvPr/>
        </p:nvGrpSpPr>
        <p:grpSpPr>
          <a:xfrm>
            <a:off x="8212077" y="3072195"/>
            <a:ext cx="322445" cy="799089"/>
            <a:chOff x="6063053" y="3100008"/>
            <a:chExt cx="322445" cy="799089"/>
          </a:xfrm>
        </p:grpSpPr>
        <p:cxnSp>
          <p:nvCxnSpPr>
            <p:cNvPr id="27" name="Straight Arrow Connector 26">
              <a:extLst>
                <a:ext uri="{FF2B5EF4-FFF2-40B4-BE49-F238E27FC236}">
                  <a16:creationId xmlns:a16="http://schemas.microsoft.com/office/drawing/2014/main" id="{8F651398-BF79-4B62-9485-15933EBE3071}"/>
                </a:ext>
              </a:extLst>
            </p:cNvPr>
            <p:cNvCxnSpPr>
              <a:cxnSpLocks/>
            </p:cNvCxnSpPr>
            <p:nvPr/>
          </p:nvCxnSpPr>
          <p:spPr>
            <a:xfrm>
              <a:off x="6113747" y="3100008"/>
              <a:ext cx="0" cy="799089"/>
            </a:xfrm>
            <a:prstGeom prst="straightConnector1">
              <a:avLst/>
            </a:prstGeom>
            <a:ln w="12700">
              <a:solidFill>
                <a:schemeClr val="accent3">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extBox 12">
              <a:extLst>
                <a:ext uri="{FF2B5EF4-FFF2-40B4-BE49-F238E27FC236}">
                  <a16:creationId xmlns:a16="http://schemas.microsoft.com/office/drawing/2014/main" id="{C97C006C-FF37-4F86-BC6F-40410CCA0309}"/>
                </a:ext>
              </a:extLst>
            </p:cNvPr>
            <p:cNvSpPr txBox="1"/>
            <p:nvPr/>
          </p:nvSpPr>
          <p:spPr>
            <a:xfrm>
              <a:off x="6063053" y="3339326"/>
              <a:ext cx="322445"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d</a:t>
              </a:r>
              <a:r>
                <a:rPr lang="en-US" sz="1200" b="0" i="0" dirty="0">
                  <a:solidFill>
                    <a:srgbClr val="111111"/>
                  </a:solidFill>
                  <a:effectLst/>
                  <a:latin typeface="Roboto"/>
                </a:rPr>
                <a:t>′</a:t>
              </a:r>
              <a:endParaRPr lang="en-US" sz="825" dirty="0">
                <a:solidFill>
                  <a:schemeClr val="tx1"/>
                </a:solidFill>
              </a:endParaRPr>
            </a:p>
          </p:txBody>
        </p:sp>
      </p:grpSp>
      <p:sp>
        <p:nvSpPr>
          <p:cNvPr id="29" name="TextBox 19">
            <a:extLst>
              <a:ext uri="{FF2B5EF4-FFF2-40B4-BE49-F238E27FC236}">
                <a16:creationId xmlns:a16="http://schemas.microsoft.com/office/drawing/2014/main" id="{11037527-A5B5-4B9A-AEB1-26128320BC22}"/>
              </a:ext>
            </a:extLst>
          </p:cNvPr>
          <p:cNvSpPr txBox="1"/>
          <p:nvPr/>
        </p:nvSpPr>
        <p:spPr>
          <a:xfrm rot="16200000">
            <a:off x="7634511" y="3362094"/>
            <a:ext cx="847640" cy="21929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825" dirty="0">
                <a:solidFill>
                  <a:schemeClr val="tx1"/>
                </a:solidFill>
              </a:rPr>
              <a:t>Uplink Traffic</a:t>
            </a:r>
          </a:p>
        </p:txBody>
      </p:sp>
      <p:sp>
        <p:nvSpPr>
          <p:cNvPr id="31" name="Slide Number Placeholder 5">
            <a:extLst>
              <a:ext uri="{FF2B5EF4-FFF2-40B4-BE49-F238E27FC236}">
                <a16:creationId xmlns:a16="http://schemas.microsoft.com/office/drawing/2014/main" id="{4D22ACD6-F44B-40D1-B00C-708AB07747F5}"/>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4</a:t>
            </a:fld>
            <a:endParaRPr lang="en-GB" dirty="0">
              <a:latin typeface="+mn-lt"/>
            </a:endParaRPr>
          </a:p>
        </p:txBody>
      </p:sp>
    </p:spTree>
    <p:extLst>
      <p:ext uri="{BB962C8B-B14F-4D97-AF65-F5344CB8AC3E}">
        <p14:creationId xmlns:p14="http://schemas.microsoft.com/office/powerpoint/2010/main" val="142868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EF76F-28C9-435E-9AAB-2E20D67E6023}"/>
              </a:ext>
            </a:extLst>
          </p:cNvPr>
          <p:cNvSpPr>
            <a:spLocks noGrp="1"/>
          </p:cNvSpPr>
          <p:nvPr>
            <p:ph type="title"/>
          </p:nvPr>
        </p:nvSpPr>
        <p:spPr/>
        <p:txBody>
          <a:bodyPr/>
          <a:lstStyle/>
          <a:p>
            <a:r>
              <a:rPr lang="en-US" dirty="0"/>
              <a:t>Runtime Configuration</a:t>
            </a:r>
          </a:p>
        </p:txBody>
      </p:sp>
      <p:sp>
        <p:nvSpPr>
          <p:cNvPr id="5" name="Content Placeholder 4">
            <a:extLst>
              <a:ext uri="{FF2B5EF4-FFF2-40B4-BE49-F238E27FC236}">
                <a16:creationId xmlns:a16="http://schemas.microsoft.com/office/drawing/2014/main" id="{80B6C2AB-9884-4F0E-8041-EEE18E7DBD7C}"/>
              </a:ext>
            </a:extLst>
          </p:cNvPr>
          <p:cNvSpPr>
            <a:spLocks noGrp="1"/>
          </p:cNvSpPr>
          <p:nvPr>
            <p:ph idx="1"/>
          </p:nvPr>
        </p:nvSpPr>
        <p:spPr/>
        <p:txBody>
          <a:bodyPr/>
          <a:lstStyle/>
          <a:p>
            <a:pPr marL="0" indent="0"/>
            <a:r>
              <a:rPr lang="en-US" dirty="0"/>
              <a:t>Both BSS systems model the 802.11ax PHY</a:t>
            </a:r>
          </a:p>
          <a:p>
            <a:pPr lvl="2">
              <a:buFont typeface="Arial" panose="020B0604020202020204" pitchFamily="34" charset="0"/>
              <a:buChar char="•"/>
            </a:pPr>
            <a:r>
              <a:rPr lang="en-US" dirty="0"/>
              <a:t>on a common 20 MHz channel</a:t>
            </a:r>
          </a:p>
          <a:p>
            <a:pPr lvl="2">
              <a:buFont typeface="Arial" panose="020B0604020202020204" pitchFamily="34" charset="0"/>
              <a:buChar char="•"/>
            </a:pPr>
            <a:r>
              <a:rPr lang="en-US" dirty="0"/>
              <a:t>with a single spatial stream</a:t>
            </a:r>
          </a:p>
          <a:p>
            <a:pPr lvl="2">
              <a:buFont typeface="Arial" panose="020B0604020202020204" pitchFamily="34" charset="0"/>
              <a:buChar char="•"/>
            </a:pPr>
            <a:r>
              <a:rPr lang="en-US" dirty="0"/>
              <a:t>and maximum MCS index of 11</a:t>
            </a:r>
          </a:p>
          <a:p>
            <a:pPr lvl="2">
              <a:buFont typeface="Arial" panose="020B0604020202020204" pitchFamily="34" charset="0"/>
              <a:buChar char="•"/>
            </a:pPr>
            <a:r>
              <a:rPr lang="en-US" dirty="0"/>
              <a:t>802.11be MCSs 12 and 13 (4096 QAM with coding rates 3/4 and 5/6) are not modelled</a:t>
            </a:r>
          </a:p>
          <a:p>
            <a:pPr marL="0" indent="0"/>
            <a:r>
              <a:rPr lang="en-US" dirty="0"/>
              <a:t>Traffic model: </a:t>
            </a:r>
          </a:p>
          <a:p>
            <a:pPr lvl="2">
              <a:buFont typeface="Arial" panose="020B0604020202020204" pitchFamily="34" charset="0"/>
              <a:buChar char="•"/>
            </a:pPr>
            <a:r>
              <a:rPr lang="en-US" dirty="0"/>
              <a:t>Uplink traffic only</a:t>
            </a:r>
          </a:p>
          <a:p>
            <a:pPr lvl="2">
              <a:buFont typeface="Arial" panose="020B0604020202020204" pitchFamily="34" charset="0"/>
              <a:buChar char="•"/>
            </a:pPr>
            <a:r>
              <a:rPr lang="en-US" dirty="0"/>
              <a:t>1500 MSDU full buffer BE UDP</a:t>
            </a:r>
          </a:p>
          <a:p>
            <a:pPr marL="0" indent="0"/>
            <a:r>
              <a:rPr lang="en-US" dirty="0"/>
              <a:t>AP Tx power = STA Tx power = 18 dBm</a:t>
            </a:r>
          </a:p>
          <a:p>
            <a:pPr marL="0" indent="0"/>
            <a:r>
              <a:rPr lang="en-US" dirty="0"/>
              <a:t>Each stage of the simulation is run for 30 seconds in real time</a:t>
            </a:r>
          </a:p>
          <a:p>
            <a:endParaRPr lang="en-US" dirty="0"/>
          </a:p>
        </p:txBody>
      </p:sp>
      <p:sp>
        <p:nvSpPr>
          <p:cNvPr id="4" name="Footer Placeholder 3">
            <a:extLst>
              <a:ext uri="{FF2B5EF4-FFF2-40B4-BE49-F238E27FC236}">
                <a16:creationId xmlns:a16="http://schemas.microsoft.com/office/drawing/2014/main" id="{BFD72AC3-A533-40EF-ABFA-8548EC4A12B6}"/>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6" name="Slide Number Placeholder 5">
            <a:extLst>
              <a:ext uri="{FF2B5EF4-FFF2-40B4-BE49-F238E27FC236}">
                <a16:creationId xmlns:a16="http://schemas.microsoft.com/office/drawing/2014/main" id="{39431631-AB96-4574-8002-65CDF08F59AE}"/>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5</a:t>
            </a:fld>
            <a:endParaRPr lang="en-GB" dirty="0">
              <a:latin typeface="+mn-lt"/>
            </a:endParaRPr>
          </a:p>
        </p:txBody>
      </p:sp>
    </p:spTree>
    <p:extLst>
      <p:ext uri="{BB962C8B-B14F-4D97-AF65-F5344CB8AC3E}">
        <p14:creationId xmlns:p14="http://schemas.microsoft.com/office/powerpoint/2010/main" val="59741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A9F4F-F471-C14F-813E-EFC2A6A9CC12}"/>
              </a:ext>
            </a:extLst>
          </p:cNvPr>
          <p:cNvSpPr>
            <a:spLocks noGrp="1"/>
          </p:cNvSpPr>
          <p:nvPr>
            <p:ph type="title"/>
          </p:nvPr>
        </p:nvSpPr>
        <p:spPr/>
        <p:txBody>
          <a:bodyPr/>
          <a:lstStyle/>
          <a:p>
            <a:r>
              <a:rPr lang="en-US" dirty="0"/>
              <a:t>Simulation Scenarios</a:t>
            </a:r>
          </a:p>
        </p:txBody>
      </p:sp>
      <p:sp>
        <p:nvSpPr>
          <p:cNvPr id="7" name="Content Placeholder 2">
            <a:extLst>
              <a:ext uri="{FF2B5EF4-FFF2-40B4-BE49-F238E27FC236}">
                <a16:creationId xmlns:a16="http://schemas.microsoft.com/office/drawing/2014/main" id="{D81EBE61-F902-2249-A8FB-106A317D863B}"/>
              </a:ext>
            </a:extLst>
          </p:cNvPr>
          <p:cNvSpPr>
            <a:spLocks noGrp="1"/>
          </p:cNvSpPr>
          <p:nvPr>
            <p:ph idx="1"/>
          </p:nvPr>
        </p:nvSpPr>
        <p:spPr>
          <a:xfrm>
            <a:off x="696912" y="1371600"/>
            <a:ext cx="7770813" cy="4113213"/>
          </a:xfrm>
        </p:spPr>
        <p:txBody>
          <a:bodyPr/>
          <a:lstStyle/>
          <a:p>
            <a:pPr>
              <a:buFont typeface="Arial" panose="020B0604020202020204" pitchFamily="34" charset="0"/>
              <a:buChar char="•"/>
            </a:pPr>
            <a:r>
              <a:rPr lang="en-US" sz="1200" b="0" dirty="0"/>
              <a:t>Scenario A establishes a baseline in which both BSS systems employ a common ED threshold of -62 dBm and PD of -82 dBm (as between current 802.11 equipment)</a:t>
            </a:r>
          </a:p>
          <a:p>
            <a:pPr>
              <a:buFont typeface="Arial" panose="020B0604020202020204" pitchFamily="34" charset="0"/>
              <a:buChar char="•"/>
            </a:pPr>
            <a:r>
              <a:rPr lang="en-US" sz="1200" b="0" dirty="0"/>
              <a:t>Scenario B considers the effects of reducing the ED threshold of one BSS system to -72 dBm while keeping ED threshold of -62 dBm for the other BSS (as between an 802.11be and legacy 802.11 equipment)</a:t>
            </a:r>
          </a:p>
          <a:p>
            <a:pPr>
              <a:buFont typeface="Arial" panose="020B0604020202020204" pitchFamily="34" charset="0"/>
              <a:buChar char="•"/>
            </a:pPr>
            <a:r>
              <a:rPr lang="en-US" sz="1200" b="0" dirty="0"/>
              <a:t>Scenario C considers the effects of reducing the ED threshold of both BSS systems to -72 dBm (as between systems operating in the 6 GHz band)</a:t>
            </a:r>
          </a:p>
          <a:p>
            <a:pPr>
              <a:buFont typeface="Arial" panose="020B0604020202020204" pitchFamily="34" charset="0"/>
              <a:buChar char="•"/>
            </a:pPr>
            <a:r>
              <a:rPr lang="en-US" sz="1200" b="0" dirty="0"/>
              <a:t>Inter-BSS distances are varied to measure throughput when each BSS hears the other at levels below PD, between PD and ED, between differing ED thresholds, and above all applicable ED thresholds</a:t>
            </a:r>
          </a:p>
          <a:p>
            <a:pPr>
              <a:buFont typeface="Arial" panose="020B0604020202020204" pitchFamily="34" charset="0"/>
              <a:buChar char="•"/>
            </a:pPr>
            <a:r>
              <a:rPr lang="en-US" sz="1200" b="0" dirty="0"/>
              <a:t>Intra-BSS distances are varied to assess the impact of interference at various SNR levels</a:t>
            </a:r>
          </a:p>
          <a:p>
            <a:endParaRPr lang="en-US" sz="1100" dirty="0"/>
          </a:p>
        </p:txBody>
      </p:sp>
      <p:graphicFrame>
        <p:nvGraphicFramePr>
          <p:cNvPr id="8" name="Table 7">
            <a:extLst>
              <a:ext uri="{FF2B5EF4-FFF2-40B4-BE49-F238E27FC236}">
                <a16:creationId xmlns:a16="http://schemas.microsoft.com/office/drawing/2014/main" id="{1B80B20F-1E5A-F046-B07C-EC487C0533C9}"/>
              </a:ext>
            </a:extLst>
          </p:cNvPr>
          <p:cNvGraphicFramePr>
            <a:graphicFrameLocks noGrp="1"/>
          </p:cNvGraphicFramePr>
          <p:nvPr>
            <p:extLst>
              <p:ext uri="{D42A27DB-BD31-4B8C-83A1-F6EECF244321}">
                <p14:modId xmlns:p14="http://schemas.microsoft.com/office/powerpoint/2010/main" val="1883420055"/>
              </p:ext>
            </p:extLst>
          </p:nvPr>
        </p:nvGraphicFramePr>
        <p:xfrm>
          <a:off x="457537" y="3733116"/>
          <a:ext cx="8152729" cy="2591484"/>
        </p:xfrm>
        <a:graphic>
          <a:graphicData uri="http://schemas.openxmlformats.org/drawingml/2006/table">
            <a:tbl>
              <a:tblPr>
                <a:tableStyleId>{5C22544A-7EE6-4342-B048-85BDC9FD1C3A}</a:tableStyleId>
              </a:tblPr>
              <a:tblGrid>
                <a:gridCol w="593725">
                  <a:extLst>
                    <a:ext uri="{9D8B030D-6E8A-4147-A177-3AD203B41FA5}">
                      <a16:colId xmlns:a16="http://schemas.microsoft.com/office/drawing/2014/main" val="423902640"/>
                    </a:ext>
                  </a:extLst>
                </a:gridCol>
                <a:gridCol w="1082338">
                  <a:extLst>
                    <a:ext uri="{9D8B030D-6E8A-4147-A177-3AD203B41FA5}">
                      <a16:colId xmlns:a16="http://schemas.microsoft.com/office/drawing/2014/main" val="1502494919"/>
                    </a:ext>
                  </a:extLst>
                </a:gridCol>
                <a:gridCol w="685800">
                  <a:extLst>
                    <a:ext uri="{9D8B030D-6E8A-4147-A177-3AD203B41FA5}">
                      <a16:colId xmlns:a16="http://schemas.microsoft.com/office/drawing/2014/main" val="1956425344"/>
                    </a:ext>
                  </a:extLst>
                </a:gridCol>
                <a:gridCol w="676028">
                  <a:extLst>
                    <a:ext uri="{9D8B030D-6E8A-4147-A177-3AD203B41FA5}">
                      <a16:colId xmlns:a16="http://schemas.microsoft.com/office/drawing/2014/main" val="978630691"/>
                    </a:ext>
                  </a:extLst>
                </a:gridCol>
                <a:gridCol w="734038">
                  <a:extLst>
                    <a:ext uri="{9D8B030D-6E8A-4147-A177-3AD203B41FA5}">
                      <a16:colId xmlns:a16="http://schemas.microsoft.com/office/drawing/2014/main" val="642298172"/>
                    </a:ext>
                  </a:extLst>
                </a:gridCol>
                <a:gridCol w="780891">
                  <a:extLst>
                    <a:ext uri="{9D8B030D-6E8A-4147-A177-3AD203B41FA5}">
                      <a16:colId xmlns:a16="http://schemas.microsoft.com/office/drawing/2014/main" val="380489661"/>
                    </a:ext>
                  </a:extLst>
                </a:gridCol>
                <a:gridCol w="1553973">
                  <a:extLst>
                    <a:ext uri="{9D8B030D-6E8A-4147-A177-3AD203B41FA5}">
                      <a16:colId xmlns:a16="http://schemas.microsoft.com/office/drawing/2014/main" val="2608601963"/>
                    </a:ext>
                  </a:extLst>
                </a:gridCol>
                <a:gridCol w="2045936">
                  <a:extLst>
                    <a:ext uri="{9D8B030D-6E8A-4147-A177-3AD203B41FA5}">
                      <a16:colId xmlns:a16="http://schemas.microsoft.com/office/drawing/2014/main" val="2373266144"/>
                    </a:ext>
                  </a:extLst>
                </a:gridCol>
              </a:tblGrid>
              <a:tr h="223828">
                <a:tc rowSpan="2">
                  <a:txBody>
                    <a:bodyPr/>
                    <a:lstStyle/>
                    <a:p>
                      <a:pPr algn="ctr" fontAlgn="b"/>
                      <a:r>
                        <a:rPr lang="en-US" sz="1100" b="1" i="1" u="none" strike="noStrike" dirty="0">
                          <a:effectLst/>
                        </a:rPr>
                        <a:t>Scenario</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1100" b="1" i="1" u="none" strike="noStrike" dirty="0">
                          <a:effectLst/>
                        </a:rPr>
                        <a:t>Description</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US" sz="1100" b="1" i="1" u="none" strike="noStrike" dirty="0">
                          <a:effectLst/>
                        </a:rPr>
                        <a:t>BSS 1</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100" b="1" i="1" u="none" strike="noStrike" dirty="0">
                          <a:effectLst/>
                        </a:rPr>
                        <a:t>BSS 2</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2">
                  <a:txBody>
                    <a:bodyPr/>
                    <a:lstStyle/>
                    <a:p>
                      <a:pPr algn="ctr" fontAlgn="b"/>
                      <a:r>
                        <a:rPr lang="en-US" sz="1100" b="1" i="1" u="none" strike="noStrike" dirty="0">
                          <a:effectLst/>
                        </a:rPr>
                        <a:t>BSS2 hears BSS1</a:t>
                      </a:r>
                    </a:p>
                    <a:p>
                      <a:pPr algn="ctr" fontAlgn="b"/>
                      <a:r>
                        <a:rPr lang="en-US" sz="1100" b="1" i="1" u="none" strike="noStrike" dirty="0">
                          <a:effectLst/>
                        </a:rPr>
                        <a:t> (inter-BSS)</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b"/>
                      <a:r>
                        <a:rPr lang="en-US" sz="1100" b="1" i="1" u="none" strike="noStrike" dirty="0">
                          <a:effectLst/>
                        </a:rPr>
                        <a:t>Each AP hears own STA </a:t>
                      </a:r>
                    </a:p>
                    <a:p>
                      <a:pPr algn="ctr" fontAlgn="b"/>
                      <a:r>
                        <a:rPr lang="en-US" sz="1100" b="1" i="1" u="none" strike="noStrike" dirty="0">
                          <a:effectLst/>
                        </a:rPr>
                        <a:t>(intra-BSS)</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6146764"/>
                  </a:ext>
                </a:extLst>
              </a:tr>
              <a:tr h="223828">
                <a:tc vMerge="1">
                  <a:txBody>
                    <a:bodyPr/>
                    <a:lstStyle/>
                    <a:p>
                      <a:endParaRPr lang="en-US"/>
                    </a:p>
                  </a:txBody>
                  <a:tcPr/>
                </a:tc>
                <a:tc vMerge="1">
                  <a:txBody>
                    <a:bodyPr/>
                    <a:lstStyle/>
                    <a:p>
                      <a:endParaRPr lang="en-US"/>
                    </a:p>
                  </a:txBody>
                  <a:tcPr/>
                </a:tc>
                <a:tc>
                  <a:txBody>
                    <a:bodyPr/>
                    <a:lstStyle/>
                    <a:p>
                      <a:pPr algn="ctr" fontAlgn="b"/>
                      <a:r>
                        <a:rPr lang="en-US" sz="1100" b="1" i="1" u="none" strike="noStrike" dirty="0">
                          <a:effectLst/>
                        </a:rPr>
                        <a:t>PD</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1" u="none" strike="noStrike" dirty="0">
                          <a:effectLst/>
                        </a:rPr>
                        <a:t>ED</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1" u="none" strike="noStrike" dirty="0">
                          <a:effectLst/>
                        </a:rPr>
                        <a:t>PD</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1" u="none" strike="noStrike" dirty="0">
                          <a:effectLst/>
                        </a:rPr>
                        <a:t>ED</a:t>
                      </a:r>
                      <a:endParaRPr lang="en-US" sz="1100" b="1" i="1"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492936073"/>
                  </a:ext>
                </a:extLst>
              </a:tr>
              <a:tr h="618462">
                <a:tc>
                  <a:txBody>
                    <a:bodyPr/>
                    <a:lstStyle/>
                    <a:p>
                      <a:pPr algn="ctr" fontAlgn="b"/>
                      <a:r>
                        <a:rPr lang="en-US" sz="1100" u="none" strike="noStrike" dirty="0">
                          <a:effectLst/>
                          <a:latin typeface="+mn-lt"/>
                        </a:rPr>
                        <a:t>A</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Baseline using current 5 GHz framework</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-62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-62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-57 to -89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-57 to -77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7005604"/>
                  </a:ext>
                </a:extLst>
              </a:tr>
              <a:tr h="762683">
                <a:tc>
                  <a:txBody>
                    <a:bodyPr/>
                    <a:lstStyle/>
                    <a:p>
                      <a:pPr algn="ctr" fontAlgn="b"/>
                      <a:r>
                        <a:rPr lang="en-US" sz="1100" b="0" i="0" u="none" strike="noStrike" dirty="0">
                          <a:solidFill>
                            <a:srgbClr val="000000"/>
                          </a:solidFill>
                          <a:effectLst/>
                          <a:latin typeface="+mn-lt"/>
                        </a:rPr>
                        <a:t>B</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Future 5 GHz framework</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-62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-82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u="none" strike="noStrike" dirty="0">
                          <a:effectLst/>
                          <a:latin typeface="+mn-lt"/>
                        </a:rPr>
                        <a:t>-72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-57 to -89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latin typeface="+mn-lt"/>
                        </a:rPr>
                        <a:t>-57 to -77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278410"/>
                  </a:ext>
                </a:extLst>
              </a:tr>
              <a:tr h="762683">
                <a:tc>
                  <a:txBody>
                    <a:bodyPr/>
                    <a:lstStyle/>
                    <a:p>
                      <a:pPr algn="ctr" fontAlgn="b"/>
                      <a:r>
                        <a:rPr lang="en-US" sz="1100" b="0" i="0" u="none" strike="noStrike" dirty="0">
                          <a:solidFill>
                            <a:srgbClr val="000000"/>
                          </a:solidFill>
                          <a:effectLst/>
                          <a:latin typeface="+mn-lt"/>
                        </a:rPr>
                        <a:t>C</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n-lt"/>
                        </a:rPr>
                        <a:t>Future 6 GHz framework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u="none" strike="noStrike" dirty="0">
                          <a:effectLst/>
                          <a:latin typeface="+mn-lt"/>
                        </a:rPr>
                        <a:t>-82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n-lt"/>
                        </a:rPr>
                        <a:t>-72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u="none" strike="noStrike" dirty="0">
                          <a:effectLst/>
                          <a:latin typeface="+mn-lt"/>
                        </a:rPr>
                        <a:t>-82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n-lt"/>
                        </a:rPr>
                        <a:t>-72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u="none" strike="noStrike" dirty="0">
                          <a:effectLst/>
                          <a:latin typeface="+mn-lt"/>
                        </a:rPr>
                        <a:t>-57 to -89 dBm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u="none" strike="noStrike" dirty="0">
                          <a:effectLst/>
                          <a:latin typeface="+mn-lt"/>
                        </a:rPr>
                        <a:t>-57 to -77 dBm</a:t>
                      </a:r>
                      <a:endParaRPr lang="en-US" sz="1100" b="0" i="0" u="none" strike="noStrike" dirty="0">
                        <a:solidFill>
                          <a:srgbClr val="000000"/>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5703854"/>
                  </a:ext>
                </a:extLst>
              </a:tr>
            </a:tbl>
          </a:graphicData>
        </a:graphic>
      </p:graphicFrame>
      <p:sp>
        <p:nvSpPr>
          <p:cNvPr id="6" name="Footer Placeholder 3">
            <a:extLst>
              <a:ext uri="{FF2B5EF4-FFF2-40B4-BE49-F238E27FC236}">
                <a16:creationId xmlns:a16="http://schemas.microsoft.com/office/drawing/2014/main" id="{034116C9-4372-45EB-9BE6-DADD62E98423}"/>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9" name="Slide Number Placeholder 5">
            <a:extLst>
              <a:ext uri="{FF2B5EF4-FFF2-40B4-BE49-F238E27FC236}">
                <a16:creationId xmlns:a16="http://schemas.microsoft.com/office/drawing/2014/main" id="{0B5A2639-BE00-4C32-98BF-219B83B38F7C}"/>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6</a:t>
            </a:fld>
            <a:endParaRPr lang="en-GB" dirty="0">
              <a:latin typeface="+mn-lt"/>
            </a:endParaRPr>
          </a:p>
        </p:txBody>
      </p:sp>
    </p:spTree>
    <p:extLst>
      <p:ext uri="{BB962C8B-B14F-4D97-AF65-F5344CB8AC3E}">
        <p14:creationId xmlns:p14="http://schemas.microsoft.com/office/powerpoint/2010/main" val="4062872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575F8EC-A3E1-4843-870E-96AF6CC2BCAB}"/>
              </a:ext>
            </a:extLst>
          </p:cNvPr>
          <p:cNvSpPr>
            <a:spLocks noGrp="1"/>
          </p:cNvSpPr>
          <p:nvPr>
            <p:ph type="title"/>
          </p:nvPr>
        </p:nvSpPr>
        <p:spPr/>
        <p:txBody>
          <a:bodyPr wrap="square" anchor="ctr">
            <a:normAutofit/>
          </a:bodyPr>
          <a:lstStyle/>
          <a:p>
            <a:pPr>
              <a:lnSpc>
                <a:spcPct val="90000"/>
              </a:lnSpc>
            </a:pPr>
            <a:r>
              <a:rPr lang="en-US" sz="2400" dirty="0"/>
              <a:t>Baseline for the Common ED Threshold of -62 dBm</a:t>
            </a:r>
          </a:p>
        </p:txBody>
      </p:sp>
      <p:sp>
        <p:nvSpPr>
          <p:cNvPr id="14" name="Content Placeholder 7">
            <a:extLst>
              <a:ext uri="{FF2B5EF4-FFF2-40B4-BE49-F238E27FC236}">
                <a16:creationId xmlns:a16="http://schemas.microsoft.com/office/drawing/2014/main" id="{A4ACCCB8-9DD5-4782-B314-30ECCAD191BC}"/>
              </a:ext>
            </a:extLst>
          </p:cNvPr>
          <p:cNvSpPr>
            <a:spLocks noGrp="1"/>
          </p:cNvSpPr>
          <p:nvPr>
            <p:ph idx="1"/>
          </p:nvPr>
        </p:nvSpPr>
        <p:spPr/>
        <p:txBody>
          <a:bodyPr wrap="square" anchor="t">
            <a:normAutofit/>
          </a:bodyPr>
          <a:lstStyle/>
          <a:p>
            <a:pPr>
              <a:lnSpc>
                <a:spcPct val="90000"/>
              </a:lnSpc>
              <a:buFont typeface="Arial" panose="020B0604020202020204" pitchFamily="34" charset="0"/>
              <a:buChar char="•"/>
            </a:pPr>
            <a:r>
              <a:rPr lang="en-US" sz="1500" b="0" dirty="0"/>
              <a:t>Efficient sharing of medium above common ED threshold</a:t>
            </a:r>
          </a:p>
          <a:p>
            <a:pPr>
              <a:lnSpc>
                <a:spcPct val="90000"/>
              </a:lnSpc>
              <a:buFont typeface="Arial" panose="020B0604020202020204" pitchFamily="34" charset="0"/>
              <a:buChar char="•"/>
            </a:pPr>
            <a:r>
              <a:rPr lang="en-US" sz="1500" b="0" dirty="0"/>
              <a:t>Reduced throughput below common ED threshold at strong wanted signal levels and at ~5 dB C/I for weaker wanted signals</a:t>
            </a:r>
          </a:p>
          <a:p>
            <a:pPr>
              <a:lnSpc>
                <a:spcPct val="90000"/>
              </a:lnSpc>
              <a:buFont typeface="Arial" panose="020B0604020202020204" pitchFamily="34" charset="0"/>
              <a:buChar char="•"/>
            </a:pPr>
            <a:r>
              <a:rPr lang="en-US" sz="1500" b="0" dirty="0"/>
              <a:t>Significant spatial re-use below PD threshold for strong to moderate wanted signal levels</a:t>
            </a:r>
          </a:p>
        </p:txBody>
      </p:sp>
      <p:grpSp>
        <p:nvGrpSpPr>
          <p:cNvPr id="20" name="Group 19">
            <a:extLst>
              <a:ext uri="{FF2B5EF4-FFF2-40B4-BE49-F238E27FC236}">
                <a16:creationId xmlns:a16="http://schemas.microsoft.com/office/drawing/2014/main" id="{995A24DA-5D54-4F21-912A-D1149685B7DD}"/>
              </a:ext>
            </a:extLst>
          </p:cNvPr>
          <p:cNvGrpSpPr/>
          <p:nvPr/>
        </p:nvGrpSpPr>
        <p:grpSpPr>
          <a:xfrm>
            <a:off x="189706" y="3886200"/>
            <a:ext cx="8763000" cy="1796493"/>
            <a:chOff x="228600" y="3276598"/>
            <a:chExt cx="8763000" cy="1796493"/>
          </a:xfrm>
        </p:grpSpPr>
        <p:pic>
          <p:nvPicPr>
            <p:cNvPr id="2" name="Picture 1">
              <a:extLst>
                <a:ext uri="{FF2B5EF4-FFF2-40B4-BE49-F238E27FC236}">
                  <a16:creationId xmlns:a16="http://schemas.microsoft.com/office/drawing/2014/main" id="{9837B128-599F-453A-BD2C-D5507F88189D}"/>
                </a:ext>
              </a:extLst>
            </p:cNvPr>
            <p:cNvPicPr>
              <a:picLocks noChangeAspect="1"/>
            </p:cNvPicPr>
            <p:nvPr/>
          </p:nvPicPr>
          <p:blipFill>
            <a:blip r:embed="rId2"/>
            <a:stretch>
              <a:fillRect/>
            </a:stretch>
          </p:blipFill>
          <p:spPr>
            <a:xfrm>
              <a:off x="228600" y="3276600"/>
              <a:ext cx="3592982" cy="1796491"/>
            </a:xfrm>
            <a:prstGeom prst="rect">
              <a:avLst/>
            </a:prstGeom>
            <a:noFill/>
          </p:spPr>
        </p:pic>
        <p:pic>
          <p:nvPicPr>
            <p:cNvPr id="3" name="Picture 2">
              <a:extLst>
                <a:ext uri="{FF2B5EF4-FFF2-40B4-BE49-F238E27FC236}">
                  <a16:creationId xmlns:a16="http://schemas.microsoft.com/office/drawing/2014/main" id="{7D9A80D6-1AAA-4ED8-9192-E4AB40358D30}"/>
                </a:ext>
              </a:extLst>
            </p:cNvPr>
            <p:cNvPicPr>
              <a:picLocks noChangeAspect="1"/>
            </p:cNvPicPr>
            <p:nvPr/>
          </p:nvPicPr>
          <p:blipFill>
            <a:blip r:embed="rId3"/>
            <a:stretch>
              <a:fillRect/>
            </a:stretch>
          </p:blipFill>
          <p:spPr>
            <a:xfrm>
              <a:off x="2825532" y="3276599"/>
              <a:ext cx="3581058" cy="1796491"/>
            </a:xfrm>
            <a:prstGeom prst="rect">
              <a:avLst/>
            </a:prstGeom>
          </p:spPr>
        </p:pic>
        <p:pic>
          <p:nvPicPr>
            <p:cNvPr id="16" name="Picture 15">
              <a:extLst>
                <a:ext uri="{FF2B5EF4-FFF2-40B4-BE49-F238E27FC236}">
                  <a16:creationId xmlns:a16="http://schemas.microsoft.com/office/drawing/2014/main" id="{D3771DFF-3604-4D19-8294-B427FAA7912A}"/>
                </a:ext>
              </a:extLst>
            </p:cNvPr>
            <p:cNvPicPr>
              <a:picLocks noChangeAspect="1"/>
            </p:cNvPicPr>
            <p:nvPr/>
          </p:nvPicPr>
          <p:blipFill>
            <a:blip r:embed="rId4"/>
            <a:stretch>
              <a:fillRect/>
            </a:stretch>
          </p:blipFill>
          <p:spPr>
            <a:xfrm>
              <a:off x="5410540" y="3276598"/>
              <a:ext cx="3581060" cy="1796492"/>
            </a:xfrm>
            <a:prstGeom prst="rect">
              <a:avLst/>
            </a:prstGeom>
          </p:spPr>
        </p:pic>
        <p:sp>
          <p:nvSpPr>
            <p:cNvPr id="17" name="Rectangle 16">
              <a:extLst>
                <a:ext uri="{FF2B5EF4-FFF2-40B4-BE49-F238E27FC236}">
                  <a16:creationId xmlns:a16="http://schemas.microsoft.com/office/drawing/2014/main" id="{2DAB557D-C8BF-4923-8C7E-8C79CAAAE9B7}"/>
                </a:ext>
              </a:extLst>
            </p:cNvPr>
            <p:cNvSpPr/>
            <p:nvPr/>
          </p:nvSpPr>
          <p:spPr bwMode="auto">
            <a:xfrm>
              <a:off x="5394960" y="3282696"/>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39C0C98-4DC7-41B0-B0C5-1CCFA8CBEB8C}"/>
                </a:ext>
              </a:extLst>
            </p:cNvPr>
            <p:cNvSpPr/>
            <p:nvPr/>
          </p:nvSpPr>
          <p:spPr bwMode="auto">
            <a:xfrm>
              <a:off x="2809950" y="3282696"/>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23" name="Rectangular Callout 12">
            <a:extLst>
              <a:ext uri="{FF2B5EF4-FFF2-40B4-BE49-F238E27FC236}">
                <a16:creationId xmlns:a16="http://schemas.microsoft.com/office/drawing/2014/main" id="{9630437B-A169-47A9-988D-1092BBD6657D}"/>
              </a:ext>
            </a:extLst>
          </p:cNvPr>
          <p:cNvSpPr/>
          <p:nvPr/>
        </p:nvSpPr>
        <p:spPr bwMode="auto">
          <a:xfrm>
            <a:off x="3711476" y="4189110"/>
            <a:ext cx="1143000" cy="230490"/>
          </a:xfrm>
          <a:prstGeom prst="wedgeRectCallout">
            <a:avLst>
              <a:gd name="adj1" fmla="val -52980"/>
              <a:gd name="adj2" fmla="val 264821"/>
            </a:avLst>
          </a:prstGeom>
          <a:ln w="3175">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-82 dBm PD threshold</a:t>
            </a:r>
          </a:p>
        </p:txBody>
      </p:sp>
      <p:cxnSp>
        <p:nvCxnSpPr>
          <p:cNvPr id="28" name="Straight Connector 27">
            <a:extLst>
              <a:ext uri="{FF2B5EF4-FFF2-40B4-BE49-F238E27FC236}">
                <a16:creationId xmlns:a16="http://schemas.microsoft.com/office/drawing/2014/main" id="{D8543B87-CFCE-4309-B089-677ABB17BFCF}"/>
              </a:ext>
            </a:extLst>
          </p:cNvPr>
          <p:cNvCxnSpPr>
            <a:cxnSpLocks/>
          </p:cNvCxnSpPr>
          <p:nvPr/>
        </p:nvCxnSpPr>
        <p:spPr bwMode="auto">
          <a:xfrm>
            <a:off x="611063" y="4725952"/>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sp>
        <p:nvSpPr>
          <p:cNvPr id="24" name="TextBox 23">
            <a:extLst>
              <a:ext uri="{FF2B5EF4-FFF2-40B4-BE49-F238E27FC236}">
                <a16:creationId xmlns:a16="http://schemas.microsoft.com/office/drawing/2014/main" id="{688D5ECE-D875-42F9-9B57-2FEFDF1F0E40}"/>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25" name="TextBox 24">
            <a:extLst>
              <a:ext uri="{FF2B5EF4-FFF2-40B4-BE49-F238E27FC236}">
                <a16:creationId xmlns:a16="http://schemas.microsoft.com/office/drawing/2014/main" id="{05BE0F0A-9FE7-48CC-9ABC-C9C971097E12}"/>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69.8 Mbps</a:t>
            </a:r>
          </a:p>
        </p:txBody>
      </p:sp>
      <p:sp>
        <p:nvSpPr>
          <p:cNvPr id="26" name="TextBox 25">
            <a:extLst>
              <a:ext uri="{FF2B5EF4-FFF2-40B4-BE49-F238E27FC236}">
                <a16:creationId xmlns:a16="http://schemas.microsoft.com/office/drawing/2014/main" id="{7097194E-D6E3-4634-92AA-02DB26E25C3B}"/>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40.65 Mbps</a:t>
            </a:r>
          </a:p>
        </p:txBody>
      </p:sp>
      <p:sp>
        <p:nvSpPr>
          <p:cNvPr id="21" name="Rectangular Callout 10">
            <a:extLst>
              <a:ext uri="{FF2B5EF4-FFF2-40B4-BE49-F238E27FC236}">
                <a16:creationId xmlns:a16="http://schemas.microsoft.com/office/drawing/2014/main" id="{BAF9A2D7-78B1-4297-81E4-68C04D390B4C}"/>
              </a:ext>
            </a:extLst>
          </p:cNvPr>
          <p:cNvSpPr/>
          <p:nvPr/>
        </p:nvSpPr>
        <p:spPr bwMode="auto">
          <a:xfrm>
            <a:off x="1066800" y="4191002"/>
            <a:ext cx="1193008" cy="228590"/>
          </a:xfrm>
          <a:prstGeom prst="wedgeRectCallout">
            <a:avLst>
              <a:gd name="adj1" fmla="val 58060"/>
              <a:gd name="adj2" fmla="val 185603"/>
            </a:avLst>
          </a:prstGeom>
          <a:ln w="3175">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-62 dBm ED Threshold</a:t>
            </a:r>
          </a:p>
        </p:txBody>
      </p:sp>
      <p:sp>
        <p:nvSpPr>
          <p:cNvPr id="22" name="Rectangular Callout 11">
            <a:extLst>
              <a:ext uri="{FF2B5EF4-FFF2-40B4-BE49-F238E27FC236}">
                <a16:creationId xmlns:a16="http://schemas.microsoft.com/office/drawing/2014/main" id="{4072A162-FFF0-4D09-8111-3E64D5452E1E}"/>
              </a:ext>
            </a:extLst>
          </p:cNvPr>
          <p:cNvSpPr/>
          <p:nvPr/>
        </p:nvSpPr>
        <p:spPr bwMode="auto">
          <a:xfrm>
            <a:off x="6176436" y="4189110"/>
            <a:ext cx="1055820" cy="230482"/>
          </a:xfrm>
          <a:prstGeom prst="wedgeRectCallout">
            <a:avLst>
              <a:gd name="adj1" fmla="val -54967"/>
              <a:gd name="adj2" fmla="val 336854"/>
            </a:avLst>
          </a:prstGeom>
          <a:ln w="3175">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i="1" dirty="0">
                <a:solidFill>
                  <a:schemeClr val="tx1"/>
                </a:solidFill>
                <a:latin typeface="Times New Roman" pitchFamily="16" charset="0"/>
                <a:ea typeface="MS Gothic" charset="-128"/>
              </a:rPr>
              <a:t>C/I trough below PD</a:t>
            </a:r>
            <a:endParaRPr kumimoji="0" lang="en-US" sz="800" b="0" i="1" u="none" strike="noStrike" cap="none" normalizeH="0" baseline="0" dirty="0">
              <a:ln>
                <a:noFill/>
              </a:ln>
              <a:solidFill>
                <a:schemeClr val="tx1"/>
              </a:solidFill>
              <a:effectLst/>
              <a:latin typeface="Times New Roman" pitchFamily="16" charset="0"/>
              <a:ea typeface="MS Gothic" charset="-128"/>
            </a:endParaRPr>
          </a:p>
        </p:txBody>
      </p:sp>
      <p:cxnSp>
        <p:nvCxnSpPr>
          <p:cNvPr id="30" name="Straight Connector 29">
            <a:extLst>
              <a:ext uri="{FF2B5EF4-FFF2-40B4-BE49-F238E27FC236}">
                <a16:creationId xmlns:a16="http://schemas.microsoft.com/office/drawing/2014/main" id="{688019AF-0E3C-4132-BD70-90CFF6CB4E8B}"/>
              </a:ext>
            </a:extLst>
          </p:cNvPr>
          <p:cNvCxnSpPr>
            <a:cxnSpLocks/>
          </p:cNvCxnSpPr>
          <p:nvPr/>
        </p:nvCxnSpPr>
        <p:spPr bwMode="auto">
          <a:xfrm>
            <a:off x="3200400" y="493590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1" name="Straight Connector 30">
            <a:extLst>
              <a:ext uri="{FF2B5EF4-FFF2-40B4-BE49-F238E27FC236}">
                <a16:creationId xmlns:a16="http://schemas.microsoft.com/office/drawing/2014/main" id="{6475518B-3991-4520-B729-83F04818D2EE}"/>
              </a:ext>
            </a:extLst>
          </p:cNvPr>
          <p:cNvCxnSpPr>
            <a:cxnSpLocks/>
          </p:cNvCxnSpPr>
          <p:nvPr/>
        </p:nvCxnSpPr>
        <p:spPr bwMode="auto">
          <a:xfrm>
            <a:off x="5791200" y="50867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2" name="Straight Connector 31">
            <a:extLst>
              <a:ext uri="{FF2B5EF4-FFF2-40B4-BE49-F238E27FC236}">
                <a16:creationId xmlns:a16="http://schemas.microsoft.com/office/drawing/2014/main" id="{DAEC0A01-001E-4F56-83E6-DF88D9AA884A}"/>
              </a:ext>
            </a:extLst>
          </p:cNvPr>
          <p:cNvCxnSpPr>
            <a:cxnSpLocks/>
          </p:cNvCxnSpPr>
          <p:nvPr/>
        </p:nvCxnSpPr>
        <p:spPr bwMode="auto">
          <a:xfrm flipV="1">
            <a:off x="1065240" y="4599496"/>
            <a:ext cx="0" cy="70340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6" name="Straight Connector 35">
            <a:extLst>
              <a:ext uri="{FF2B5EF4-FFF2-40B4-BE49-F238E27FC236}">
                <a16:creationId xmlns:a16="http://schemas.microsoft.com/office/drawing/2014/main" id="{52B1C50C-9E60-4C9B-98EC-D5C69533F924}"/>
              </a:ext>
            </a:extLst>
          </p:cNvPr>
          <p:cNvCxnSpPr>
            <a:cxnSpLocks/>
          </p:cNvCxnSpPr>
          <p:nvPr/>
        </p:nvCxnSpPr>
        <p:spPr bwMode="auto">
          <a:xfrm flipV="1">
            <a:off x="2391740" y="4733728"/>
            <a:ext cx="0" cy="569168"/>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8" name="Straight Connector 37">
            <a:extLst>
              <a:ext uri="{FF2B5EF4-FFF2-40B4-BE49-F238E27FC236}">
                <a16:creationId xmlns:a16="http://schemas.microsoft.com/office/drawing/2014/main" id="{A160382D-21D7-41FF-8F19-8E6D10771707}"/>
              </a:ext>
            </a:extLst>
          </p:cNvPr>
          <p:cNvCxnSpPr>
            <a:cxnSpLocks/>
          </p:cNvCxnSpPr>
          <p:nvPr/>
        </p:nvCxnSpPr>
        <p:spPr bwMode="auto">
          <a:xfrm flipV="1">
            <a:off x="3657600" y="4937456"/>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0" name="Straight Connector 39">
            <a:extLst>
              <a:ext uri="{FF2B5EF4-FFF2-40B4-BE49-F238E27FC236}">
                <a16:creationId xmlns:a16="http://schemas.microsoft.com/office/drawing/2014/main" id="{41E11B35-D3B7-441E-8B23-30F2A68DC51B}"/>
              </a:ext>
            </a:extLst>
          </p:cNvPr>
          <p:cNvCxnSpPr>
            <a:cxnSpLocks/>
          </p:cNvCxnSpPr>
          <p:nvPr/>
        </p:nvCxnSpPr>
        <p:spPr bwMode="auto">
          <a:xfrm flipV="1">
            <a:off x="4984100" y="4937456"/>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1" name="Straight Connector 40">
            <a:extLst>
              <a:ext uri="{FF2B5EF4-FFF2-40B4-BE49-F238E27FC236}">
                <a16:creationId xmlns:a16="http://schemas.microsoft.com/office/drawing/2014/main" id="{CFBE17D8-5274-49B2-858E-B5EFBC96D0E7}"/>
              </a:ext>
            </a:extLst>
          </p:cNvPr>
          <p:cNvCxnSpPr>
            <a:cxnSpLocks/>
          </p:cNvCxnSpPr>
          <p:nvPr/>
        </p:nvCxnSpPr>
        <p:spPr bwMode="auto">
          <a:xfrm flipV="1">
            <a:off x="6248400" y="5086740"/>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3" name="Straight Connector 42">
            <a:extLst>
              <a:ext uri="{FF2B5EF4-FFF2-40B4-BE49-F238E27FC236}">
                <a16:creationId xmlns:a16="http://schemas.microsoft.com/office/drawing/2014/main" id="{23110091-49BE-4FDD-B1D7-97FEB8AC12F2}"/>
              </a:ext>
            </a:extLst>
          </p:cNvPr>
          <p:cNvCxnSpPr>
            <a:cxnSpLocks/>
          </p:cNvCxnSpPr>
          <p:nvPr/>
        </p:nvCxnSpPr>
        <p:spPr bwMode="auto">
          <a:xfrm flipV="1">
            <a:off x="7564020" y="5086740"/>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sp>
        <p:nvSpPr>
          <p:cNvPr id="44" name="Rectangular Callout 11">
            <a:extLst>
              <a:ext uri="{FF2B5EF4-FFF2-40B4-BE49-F238E27FC236}">
                <a16:creationId xmlns:a16="http://schemas.microsoft.com/office/drawing/2014/main" id="{8596F87C-8E7E-429D-BCD9-634FCE43DC92}"/>
              </a:ext>
            </a:extLst>
          </p:cNvPr>
          <p:cNvSpPr/>
          <p:nvPr/>
        </p:nvSpPr>
        <p:spPr bwMode="auto">
          <a:xfrm>
            <a:off x="4417360" y="4496353"/>
            <a:ext cx="598901" cy="230482"/>
          </a:xfrm>
          <a:prstGeom prst="wedgeRectCallout">
            <a:avLst>
              <a:gd name="adj1" fmla="val -54967"/>
              <a:gd name="adj2" fmla="val 126342"/>
            </a:avLst>
          </a:prstGeom>
          <a:ln w="3175">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~5 dB C/I</a:t>
            </a:r>
          </a:p>
        </p:txBody>
      </p:sp>
      <p:sp>
        <p:nvSpPr>
          <p:cNvPr id="27" name="Footer Placeholder 3">
            <a:extLst>
              <a:ext uri="{FF2B5EF4-FFF2-40B4-BE49-F238E27FC236}">
                <a16:creationId xmlns:a16="http://schemas.microsoft.com/office/drawing/2014/main" id="{DB0CC818-D99E-484D-93CD-446079292088}"/>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29" name="Slide Number Placeholder 5">
            <a:extLst>
              <a:ext uri="{FF2B5EF4-FFF2-40B4-BE49-F238E27FC236}">
                <a16:creationId xmlns:a16="http://schemas.microsoft.com/office/drawing/2014/main" id="{57CDBE74-5475-4F45-9C23-92071281D945}"/>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7</a:t>
            </a:fld>
            <a:endParaRPr lang="en-GB" dirty="0">
              <a:latin typeface="+mn-lt"/>
            </a:endParaRPr>
          </a:p>
        </p:txBody>
      </p:sp>
    </p:spTree>
    <p:extLst>
      <p:ext uri="{BB962C8B-B14F-4D97-AF65-F5344CB8AC3E}">
        <p14:creationId xmlns:p14="http://schemas.microsoft.com/office/powerpoint/2010/main" val="3379057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575F8EC-A3E1-4843-870E-96AF6CC2BCAB}"/>
              </a:ext>
            </a:extLst>
          </p:cNvPr>
          <p:cNvSpPr>
            <a:spLocks noGrp="1"/>
          </p:cNvSpPr>
          <p:nvPr>
            <p:ph type="title"/>
          </p:nvPr>
        </p:nvSpPr>
        <p:spPr/>
        <p:txBody>
          <a:bodyPr wrap="square" anchor="ctr">
            <a:normAutofit/>
          </a:bodyPr>
          <a:lstStyle/>
          <a:p>
            <a:pPr>
              <a:lnSpc>
                <a:spcPct val="90000"/>
              </a:lnSpc>
            </a:pPr>
            <a:r>
              <a:rPr lang="en-US" sz="2400" dirty="0"/>
              <a:t>Systems Operating at Different ED Thresholds</a:t>
            </a:r>
          </a:p>
        </p:txBody>
      </p:sp>
      <p:sp>
        <p:nvSpPr>
          <p:cNvPr id="52" name="Content Placeholder 51">
            <a:extLst>
              <a:ext uri="{FF2B5EF4-FFF2-40B4-BE49-F238E27FC236}">
                <a16:creationId xmlns:a16="http://schemas.microsoft.com/office/drawing/2014/main" id="{9A457F59-9059-4BBD-A7F8-319D252284DB}"/>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sz="1400" b="0" dirty="0"/>
              <a:t>Compared with the baseline results, reducing the ED of one BSS to -72 dBm while holding the ED of the other to -62 dBm has little observable effect across all levels of wanted signals when the competing signals are strong (above -62 dBm) or weak (below -72 dBm)</a:t>
            </a:r>
          </a:p>
          <a:p>
            <a:pPr>
              <a:buFont typeface="Arial" panose="020B0604020202020204" pitchFamily="34" charset="0"/>
              <a:buChar char="•"/>
            </a:pPr>
            <a:r>
              <a:rPr lang="en-US" sz="1400" b="0" dirty="0"/>
              <a:t>When the ED of one BSS is reduced to -72 dBm and the wanted signals of both BSS systems is strong (-57 dBm), the throughput of both systems is improved throughout the intermediate intra-BSS range between their respective ED thresholds</a:t>
            </a:r>
          </a:p>
          <a:p>
            <a:pPr>
              <a:buFont typeface="Arial" panose="020B0604020202020204" pitchFamily="34" charset="0"/>
              <a:buChar char="•"/>
            </a:pPr>
            <a:r>
              <a:rPr lang="en-US" sz="1400" b="0" dirty="0"/>
              <a:t>When the wanted signals are moderate (-67 dBm) or weak (-72 dBm), the system with the lower ED threshold of -72 dBm has an apparent advantage, achieving higher throughput than the system with the higher ED threshold of -62 dBm.</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endParaRPr lang="en-US" dirty="0"/>
          </a:p>
        </p:txBody>
      </p:sp>
      <p:grpSp>
        <p:nvGrpSpPr>
          <p:cNvPr id="11" name="Group 10">
            <a:extLst>
              <a:ext uri="{FF2B5EF4-FFF2-40B4-BE49-F238E27FC236}">
                <a16:creationId xmlns:a16="http://schemas.microsoft.com/office/drawing/2014/main" id="{0F0FE1E5-34E1-4734-97D0-F4793CCD3800}"/>
              </a:ext>
            </a:extLst>
          </p:cNvPr>
          <p:cNvGrpSpPr/>
          <p:nvPr/>
        </p:nvGrpSpPr>
        <p:grpSpPr>
          <a:xfrm>
            <a:off x="191294" y="3886200"/>
            <a:ext cx="8771132" cy="1801368"/>
            <a:chOff x="191294" y="3886200"/>
            <a:chExt cx="8771132" cy="1801368"/>
          </a:xfrm>
        </p:grpSpPr>
        <p:pic>
          <p:nvPicPr>
            <p:cNvPr id="8" name="Picture 7">
              <a:extLst>
                <a:ext uri="{FF2B5EF4-FFF2-40B4-BE49-F238E27FC236}">
                  <a16:creationId xmlns:a16="http://schemas.microsoft.com/office/drawing/2014/main" id="{16ED31E1-61D3-4FB5-A2D9-7D545F366BB9}"/>
                </a:ext>
              </a:extLst>
            </p:cNvPr>
            <p:cNvPicPr>
              <a:picLocks noChangeAspect="1"/>
            </p:cNvPicPr>
            <p:nvPr/>
          </p:nvPicPr>
          <p:blipFill>
            <a:blip r:embed="rId2"/>
            <a:stretch>
              <a:fillRect/>
            </a:stretch>
          </p:blipFill>
          <p:spPr>
            <a:xfrm>
              <a:off x="191294" y="3886200"/>
              <a:ext cx="3590780" cy="1801368"/>
            </a:xfrm>
            <a:prstGeom prst="rect">
              <a:avLst/>
            </a:prstGeom>
          </p:spPr>
        </p:pic>
        <p:pic>
          <p:nvPicPr>
            <p:cNvPr id="9" name="Picture 8">
              <a:extLst>
                <a:ext uri="{FF2B5EF4-FFF2-40B4-BE49-F238E27FC236}">
                  <a16:creationId xmlns:a16="http://schemas.microsoft.com/office/drawing/2014/main" id="{1EE5A3B7-22FC-49FC-89D3-049392E147D8}"/>
                </a:ext>
              </a:extLst>
            </p:cNvPr>
            <p:cNvPicPr>
              <a:picLocks noChangeAspect="1"/>
            </p:cNvPicPr>
            <p:nvPr/>
          </p:nvPicPr>
          <p:blipFill>
            <a:blip r:embed="rId3"/>
            <a:stretch>
              <a:fillRect/>
            </a:stretch>
          </p:blipFill>
          <p:spPr>
            <a:xfrm>
              <a:off x="2808986" y="3886200"/>
              <a:ext cx="3590780" cy="1801368"/>
            </a:xfrm>
            <a:prstGeom prst="rect">
              <a:avLst/>
            </a:prstGeom>
          </p:spPr>
        </p:pic>
        <p:sp>
          <p:nvSpPr>
            <p:cNvPr id="19" name="Rectangle 18">
              <a:extLst>
                <a:ext uri="{FF2B5EF4-FFF2-40B4-BE49-F238E27FC236}">
                  <a16:creationId xmlns:a16="http://schemas.microsoft.com/office/drawing/2014/main" id="{A39C0C98-4DC7-41B0-B0C5-1CCFA8CBEB8C}"/>
                </a:ext>
              </a:extLst>
            </p:cNvPr>
            <p:cNvSpPr/>
            <p:nvPr/>
          </p:nvSpPr>
          <p:spPr bwMode="auto">
            <a:xfrm>
              <a:off x="277105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10" name="Picture 9">
              <a:extLst>
                <a:ext uri="{FF2B5EF4-FFF2-40B4-BE49-F238E27FC236}">
                  <a16:creationId xmlns:a16="http://schemas.microsoft.com/office/drawing/2014/main" id="{D4D3B05B-D6D7-43C3-BCA2-FBE42A45D509}"/>
                </a:ext>
              </a:extLst>
            </p:cNvPr>
            <p:cNvPicPr>
              <a:picLocks noChangeAspect="1"/>
            </p:cNvPicPr>
            <p:nvPr/>
          </p:nvPicPr>
          <p:blipFill>
            <a:blip r:embed="rId4"/>
            <a:stretch>
              <a:fillRect/>
            </a:stretch>
          </p:blipFill>
          <p:spPr>
            <a:xfrm>
              <a:off x="5371646" y="3886200"/>
              <a:ext cx="3590780" cy="1801368"/>
            </a:xfrm>
            <a:prstGeom prst="rect">
              <a:avLst/>
            </a:prstGeom>
          </p:spPr>
        </p:pic>
        <p:sp>
          <p:nvSpPr>
            <p:cNvPr id="17" name="Rectangle 16">
              <a:extLst>
                <a:ext uri="{FF2B5EF4-FFF2-40B4-BE49-F238E27FC236}">
                  <a16:creationId xmlns:a16="http://schemas.microsoft.com/office/drawing/2014/main" id="{2DAB557D-C8BF-4923-8C7E-8C79CAAAE9B7}"/>
                </a:ext>
              </a:extLst>
            </p:cNvPr>
            <p:cNvSpPr/>
            <p:nvPr/>
          </p:nvSpPr>
          <p:spPr bwMode="auto">
            <a:xfrm>
              <a:off x="535606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cxnSp>
        <p:nvCxnSpPr>
          <p:cNvPr id="13" name="Straight Connector 12">
            <a:extLst>
              <a:ext uri="{FF2B5EF4-FFF2-40B4-BE49-F238E27FC236}">
                <a16:creationId xmlns:a16="http://schemas.microsoft.com/office/drawing/2014/main" id="{656FF7E2-84A1-4B54-8194-340FAEEC5141}"/>
              </a:ext>
            </a:extLst>
          </p:cNvPr>
          <p:cNvCxnSpPr>
            <a:cxnSpLocks/>
          </p:cNvCxnSpPr>
          <p:nvPr/>
        </p:nvCxnSpPr>
        <p:spPr bwMode="auto">
          <a:xfrm>
            <a:off x="1676400" y="4648200"/>
            <a:ext cx="0" cy="365760"/>
          </a:xfrm>
          <a:prstGeom prst="line">
            <a:avLst/>
          </a:prstGeom>
          <a:solidFill>
            <a:srgbClr val="00B8FF"/>
          </a:solidFill>
          <a:ln w="6350" cap="flat" cmpd="sng" algn="ctr">
            <a:solidFill>
              <a:schemeClr val="tx1"/>
            </a:solidFill>
            <a:prstDash val="sysDot"/>
            <a:round/>
            <a:headEnd type="none" w="med" len="med"/>
            <a:tailEnd type="none" w="med" len="med"/>
          </a:ln>
          <a:effectLst/>
        </p:spPr>
      </p:cxnSp>
      <p:cxnSp>
        <p:nvCxnSpPr>
          <p:cNvPr id="24" name="Straight Connector 23">
            <a:extLst>
              <a:ext uri="{FF2B5EF4-FFF2-40B4-BE49-F238E27FC236}">
                <a16:creationId xmlns:a16="http://schemas.microsoft.com/office/drawing/2014/main" id="{97661720-5C99-440E-A27A-B26099C695BD}"/>
              </a:ext>
            </a:extLst>
          </p:cNvPr>
          <p:cNvCxnSpPr>
            <a:cxnSpLocks/>
          </p:cNvCxnSpPr>
          <p:nvPr/>
        </p:nvCxnSpPr>
        <p:spPr bwMode="auto">
          <a:xfrm>
            <a:off x="2298440" y="4648200"/>
            <a:ext cx="0" cy="365760"/>
          </a:xfrm>
          <a:prstGeom prst="line">
            <a:avLst/>
          </a:prstGeom>
          <a:solidFill>
            <a:srgbClr val="00B8FF"/>
          </a:solidFill>
          <a:ln w="6350" cap="flat" cmpd="sng" algn="ctr">
            <a:solidFill>
              <a:schemeClr val="tx1"/>
            </a:solidFill>
            <a:prstDash val="sysDot"/>
            <a:round/>
            <a:headEnd type="none" w="med" len="med"/>
            <a:tailEnd type="none" w="med" len="med"/>
          </a:ln>
          <a:effectLst/>
        </p:spPr>
      </p:cxnSp>
      <p:cxnSp>
        <p:nvCxnSpPr>
          <p:cNvPr id="18" name="Straight Arrow Connector 17">
            <a:extLst>
              <a:ext uri="{FF2B5EF4-FFF2-40B4-BE49-F238E27FC236}">
                <a16:creationId xmlns:a16="http://schemas.microsoft.com/office/drawing/2014/main" id="{022CF083-EA30-4D92-8257-F8B147769BCD}"/>
              </a:ext>
            </a:extLst>
          </p:cNvPr>
          <p:cNvCxnSpPr/>
          <p:nvPr/>
        </p:nvCxnSpPr>
        <p:spPr bwMode="auto">
          <a:xfrm>
            <a:off x="1676400" y="4648200"/>
            <a:ext cx="609600" cy="0"/>
          </a:xfrm>
          <a:prstGeom prst="straightConnector1">
            <a:avLst/>
          </a:prstGeom>
          <a:solidFill>
            <a:srgbClr val="00B8FF"/>
          </a:solidFill>
          <a:ln w="6350" cap="flat" cmpd="sng" algn="ctr">
            <a:solidFill>
              <a:schemeClr val="tx1"/>
            </a:solidFill>
            <a:prstDash val="solid"/>
            <a:round/>
            <a:headEnd type="arrow" w="sm" len="sm"/>
            <a:tailEnd type="arrow" w="sm" len="sm"/>
          </a:ln>
          <a:effectLst/>
        </p:spPr>
      </p:cxnSp>
      <p:sp>
        <p:nvSpPr>
          <p:cNvPr id="26" name="TextBox 25">
            <a:extLst>
              <a:ext uri="{FF2B5EF4-FFF2-40B4-BE49-F238E27FC236}">
                <a16:creationId xmlns:a16="http://schemas.microsoft.com/office/drawing/2014/main" id="{0C5BFBEE-6E2C-4680-9752-ABAEDFBDA81E}"/>
              </a:ext>
            </a:extLst>
          </p:cNvPr>
          <p:cNvSpPr txBox="1"/>
          <p:nvPr/>
        </p:nvSpPr>
        <p:spPr>
          <a:xfrm>
            <a:off x="1562100" y="4432755"/>
            <a:ext cx="838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-72 to -62 dBm</a:t>
            </a:r>
          </a:p>
        </p:txBody>
      </p:sp>
      <p:sp>
        <p:nvSpPr>
          <p:cNvPr id="27" name="TextBox 26">
            <a:extLst>
              <a:ext uri="{FF2B5EF4-FFF2-40B4-BE49-F238E27FC236}">
                <a16:creationId xmlns:a16="http://schemas.microsoft.com/office/drawing/2014/main" id="{61EC44A4-6288-44A2-ABB7-90DD9BFEE6D2}"/>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28" name="TextBox 27">
            <a:extLst>
              <a:ext uri="{FF2B5EF4-FFF2-40B4-BE49-F238E27FC236}">
                <a16:creationId xmlns:a16="http://schemas.microsoft.com/office/drawing/2014/main" id="{CBC07580-7EE4-46D5-AD5B-A5E2273E7730}"/>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69.8 Mbps</a:t>
            </a:r>
          </a:p>
        </p:txBody>
      </p:sp>
      <p:sp>
        <p:nvSpPr>
          <p:cNvPr id="29" name="TextBox 28">
            <a:extLst>
              <a:ext uri="{FF2B5EF4-FFF2-40B4-BE49-F238E27FC236}">
                <a16:creationId xmlns:a16="http://schemas.microsoft.com/office/drawing/2014/main" id="{2210AA29-A781-4552-835C-57762EE68772}"/>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40.65 Mbps</a:t>
            </a:r>
          </a:p>
        </p:txBody>
      </p:sp>
      <p:cxnSp>
        <p:nvCxnSpPr>
          <p:cNvPr id="33" name="Straight Connector 32">
            <a:extLst>
              <a:ext uri="{FF2B5EF4-FFF2-40B4-BE49-F238E27FC236}">
                <a16:creationId xmlns:a16="http://schemas.microsoft.com/office/drawing/2014/main" id="{06745B38-AA3A-463C-AD2C-9A5644C88059}"/>
              </a:ext>
            </a:extLst>
          </p:cNvPr>
          <p:cNvCxnSpPr>
            <a:cxnSpLocks/>
          </p:cNvCxnSpPr>
          <p:nvPr/>
        </p:nvCxnSpPr>
        <p:spPr bwMode="auto">
          <a:xfrm>
            <a:off x="611063" y="4725952"/>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4" name="Straight Connector 33">
            <a:extLst>
              <a:ext uri="{FF2B5EF4-FFF2-40B4-BE49-F238E27FC236}">
                <a16:creationId xmlns:a16="http://schemas.microsoft.com/office/drawing/2014/main" id="{4199526B-A999-4422-91F2-38DE03CE98B0}"/>
              </a:ext>
            </a:extLst>
          </p:cNvPr>
          <p:cNvCxnSpPr>
            <a:cxnSpLocks/>
          </p:cNvCxnSpPr>
          <p:nvPr/>
        </p:nvCxnSpPr>
        <p:spPr bwMode="auto">
          <a:xfrm>
            <a:off x="3200400" y="493590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5" name="Straight Connector 34">
            <a:extLst>
              <a:ext uri="{FF2B5EF4-FFF2-40B4-BE49-F238E27FC236}">
                <a16:creationId xmlns:a16="http://schemas.microsoft.com/office/drawing/2014/main" id="{3B889EF1-2B97-4611-9BCC-1A0E85539A43}"/>
              </a:ext>
            </a:extLst>
          </p:cNvPr>
          <p:cNvCxnSpPr>
            <a:cxnSpLocks/>
          </p:cNvCxnSpPr>
          <p:nvPr/>
        </p:nvCxnSpPr>
        <p:spPr bwMode="auto">
          <a:xfrm>
            <a:off x="5791200" y="50867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6" name="Straight Connector 35">
            <a:extLst>
              <a:ext uri="{FF2B5EF4-FFF2-40B4-BE49-F238E27FC236}">
                <a16:creationId xmlns:a16="http://schemas.microsoft.com/office/drawing/2014/main" id="{7D1C32DE-662C-4316-8746-7009B5326B75}"/>
              </a:ext>
            </a:extLst>
          </p:cNvPr>
          <p:cNvCxnSpPr>
            <a:cxnSpLocks/>
          </p:cNvCxnSpPr>
          <p:nvPr/>
        </p:nvCxnSpPr>
        <p:spPr bwMode="auto">
          <a:xfrm flipV="1">
            <a:off x="1046580" y="4599496"/>
            <a:ext cx="0" cy="70340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7" name="Straight Connector 36">
            <a:extLst>
              <a:ext uri="{FF2B5EF4-FFF2-40B4-BE49-F238E27FC236}">
                <a16:creationId xmlns:a16="http://schemas.microsoft.com/office/drawing/2014/main" id="{0AB231B3-39AD-461A-8AFF-F52CF97E6DC6}"/>
              </a:ext>
            </a:extLst>
          </p:cNvPr>
          <p:cNvCxnSpPr>
            <a:cxnSpLocks/>
          </p:cNvCxnSpPr>
          <p:nvPr/>
        </p:nvCxnSpPr>
        <p:spPr bwMode="auto">
          <a:xfrm flipV="1">
            <a:off x="2295340" y="4733728"/>
            <a:ext cx="0" cy="569168"/>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8" name="Straight Connector 37">
            <a:extLst>
              <a:ext uri="{FF2B5EF4-FFF2-40B4-BE49-F238E27FC236}">
                <a16:creationId xmlns:a16="http://schemas.microsoft.com/office/drawing/2014/main" id="{4A759B53-EDB6-4A21-860F-67E4CC1C177E}"/>
              </a:ext>
            </a:extLst>
          </p:cNvPr>
          <p:cNvCxnSpPr>
            <a:cxnSpLocks/>
          </p:cNvCxnSpPr>
          <p:nvPr/>
        </p:nvCxnSpPr>
        <p:spPr bwMode="auto">
          <a:xfrm flipV="1">
            <a:off x="3657600" y="4937456"/>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9" name="Straight Connector 38">
            <a:extLst>
              <a:ext uri="{FF2B5EF4-FFF2-40B4-BE49-F238E27FC236}">
                <a16:creationId xmlns:a16="http://schemas.microsoft.com/office/drawing/2014/main" id="{A4F43EA3-DD73-49DB-93CB-FAE14D7005DA}"/>
              </a:ext>
            </a:extLst>
          </p:cNvPr>
          <p:cNvCxnSpPr>
            <a:cxnSpLocks/>
          </p:cNvCxnSpPr>
          <p:nvPr/>
        </p:nvCxnSpPr>
        <p:spPr bwMode="auto">
          <a:xfrm flipV="1">
            <a:off x="4921900" y="4937456"/>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0" name="Straight Connector 39">
            <a:extLst>
              <a:ext uri="{FF2B5EF4-FFF2-40B4-BE49-F238E27FC236}">
                <a16:creationId xmlns:a16="http://schemas.microsoft.com/office/drawing/2014/main" id="{EEC32F86-7CAC-40B6-881F-A84A6CD826DA}"/>
              </a:ext>
            </a:extLst>
          </p:cNvPr>
          <p:cNvCxnSpPr>
            <a:cxnSpLocks/>
          </p:cNvCxnSpPr>
          <p:nvPr/>
        </p:nvCxnSpPr>
        <p:spPr bwMode="auto">
          <a:xfrm flipV="1">
            <a:off x="6223520" y="5086740"/>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1" name="Straight Connector 40">
            <a:extLst>
              <a:ext uri="{FF2B5EF4-FFF2-40B4-BE49-F238E27FC236}">
                <a16:creationId xmlns:a16="http://schemas.microsoft.com/office/drawing/2014/main" id="{0C5B1F2D-93B3-4662-8181-00A793758C52}"/>
              </a:ext>
            </a:extLst>
          </p:cNvPr>
          <p:cNvCxnSpPr>
            <a:cxnSpLocks/>
          </p:cNvCxnSpPr>
          <p:nvPr/>
        </p:nvCxnSpPr>
        <p:spPr bwMode="auto">
          <a:xfrm flipV="1">
            <a:off x="7483160" y="5086740"/>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9" name="Straight Connector 48">
            <a:extLst>
              <a:ext uri="{FF2B5EF4-FFF2-40B4-BE49-F238E27FC236}">
                <a16:creationId xmlns:a16="http://schemas.microsoft.com/office/drawing/2014/main" id="{9CC31663-9A07-47AD-AF4C-7E0B89B0CFF6}"/>
              </a:ext>
            </a:extLst>
          </p:cNvPr>
          <p:cNvCxnSpPr>
            <a:cxnSpLocks/>
          </p:cNvCxnSpPr>
          <p:nvPr/>
        </p:nvCxnSpPr>
        <p:spPr bwMode="auto">
          <a:xfrm flipV="1">
            <a:off x="1670180" y="4733728"/>
            <a:ext cx="0" cy="569168"/>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0" name="Straight Connector 49">
            <a:extLst>
              <a:ext uri="{FF2B5EF4-FFF2-40B4-BE49-F238E27FC236}">
                <a16:creationId xmlns:a16="http://schemas.microsoft.com/office/drawing/2014/main" id="{DD11D4DF-7A3D-485A-B73D-EEA93226EB33}"/>
              </a:ext>
            </a:extLst>
          </p:cNvPr>
          <p:cNvCxnSpPr>
            <a:cxnSpLocks/>
          </p:cNvCxnSpPr>
          <p:nvPr/>
        </p:nvCxnSpPr>
        <p:spPr bwMode="auto">
          <a:xfrm flipV="1">
            <a:off x="4293640" y="4937456"/>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51" name="Straight Connector 50">
            <a:extLst>
              <a:ext uri="{FF2B5EF4-FFF2-40B4-BE49-F238E27FC236}">
                <a16:creationId xmlns:a16="http://schemas.microsoft.com/office/drawing/2014/main" id="{F1A0ED42-BFF1-49C4-A899-A1EF0816420A}"/>
              </a:ext>
            </a:extLst>
          </p:cNvPr>
          <p:cNvCxnSpPr>
            <a:cxnSpLocks/>
          </p:cNvCxnSpPr>
          <p:nvPr/>
        </p:nvCxnSpPr>
        <p:spPr bwMode="auto">
          <a:xfrm flipV="1">
            <a:off x="6853340" y="5086740"/>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sp>
        <p:nvSpPr>
          <p:cNvPr id="30" name="Footer Placeholder 3">
            <a:extLst>
              <a:ext uri="{FF2B5EF4-FFF2-40B4-BE49-F238E27FC236}">
                <a16:creationId xmlns:a16="http://schemas.microsoft.com/office/drawing/2014/main" id="{67A9CE23-082C-41D7-A95A-088C544D81E3}"/>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31" name="Slide Number Placeholder 5">
            <a:extLst>
              <a:ext uri="{FF2B5EF4-FFF2-40B4-BE49-F238E27FC236}">
                <a16:creationId xmlns:a16="http://schemas.microsoft.com/office/drawing/2014/main" id="{010E03D4-BDD6-4733-B8A8-0DFCCE8B1777}"/>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8</a:t>
            </a:fld>
            <a:endParaRPr lang="en-GB" dirty="0">
              <a:latin typeface="+mn-lt"/>
            </a:endParaRPr>
          </a:p>
        </p:txBody>
      </p:sp>
    </p:spTree>
    <p:extLst>
      <p:ext uri="{BB962C8B-B14F-4D97-AF65-F5344CB8AC3E}">
        <p14:creationId xmlns:p14="http://schemas.microsoft.com/office/powerpoint/2010/main" val="2670432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DEB496-4145-4E9A-BC0F-843DEA5F2046}"/>
              </a:ext>
            </a:extLst>
          </p:cNvPr>
          <p:cNvPicPr>
            <a:picLocks noChangeAspect="1"/>
          </p:cNvPicPr>
          <p:nvPr/>
        </p:nvPicPr>
        <p:blipFill>
          <a:blip r:embed="rId2"/>
          <a:stretch>
            <a:fillRect/>
          </a:stretch>
        </p:blipFill>
        <p:spPr>
          <a:xfrm>
            <a:off x="191294" y="3886200"/>
            <a:ext cx="3590780" cy="1801368"/>
          </a:xfrm>
          <a:prstGeom prst="rect">
            <a:avLst/>
          </a:prstGeom>
        </p:spPr>
      </p:pic>
      <p:pic>
        <p:nvPicPr>
          <p:cNvPr id="3" name="Picture 2">
            <a:extLst>
              <a:ext uri="{FF2B5EF4-FFF2-40B4-BE49-F238E27FC236}">
                <a16:creationId xmlns:a16="http://schemas.microsoft.com/office/drawing/2014/main" id="{FDA45426-464F-489E-A619-D47AFAABFAA5}"/>
              </a:ext>
            </a:extLst>
          </p:cNvPr>
          <p:cNvPicPr>
            <a:picLocks noChangeAspect="1"/>
          </p:cNvPicPr>
          <p:nvPr/>
        </p:nvPicPr>
        <p:blipFill>
          <a:blip r:embed="rId3"/>
          <a:stretch>
            <a:fillRect/>
          </a:stretch>
        </p:blipFill>
        <p:spPr>
          <a:xfrm>
            <a:off x="2810020" y="3886200"/>
            <a:ext cx="3590780" cy="1801368"/>
          </a:xfrm>
          <a:prstGeom prst="rect">
            <a:avLst/>
          </a:prstGeom>
        </p:spPr>
      </p:pic>
      <p:pic>
        <p:nvPicPr>
          <p:cNvPr id="12" name="Picture 11">
            <a:extLst>
              <a:ext uri="{FF2B5EF4-FFF2-40B4-BE49-F238E27FC236}">
                <a16:creationId xmlns:a16="http://schemas.microsoft.com/office/drawing/2014/main" id="{6A6BB843-C1DA-4463-8E10-B3AFCB873895}"/>
              </a:ext>
            </a:extLst>
          </p:cNvPr>
          <p:cNvPicPr>
            <a:picLocks noChangeAspect="1"/>
          </p:cNvPicPr>
          <p:nvPr/>
        </p:nvPicPr>
        <p:blipFill>
          <a:blip r:embed="rId4"/>
          <a:stretch>
            <a:fillRect/>
          </a:stretch>
        </p:blipFill>
        <p:spPr>
          <a:xfrm>
            <a:off x="5371646" y="3886200"/>
            <a:ext cx="3590780" cy="1801368"/>
          </a:xfrm>
          <a:prstGeom prst="rect">
            <a:avLst/>
          </a:prstGeom>
        </p:spPr>
      </p:pic>
      <p:sp>
        <p:nvSpPr>
          <p:cNvPr id="7" name="Title 1">
            <a:extLst>
              <a:ext uri="{FF2B5EF4-FFF2-40B4-BE49-F238E27FC236}">
                <a16:creationId xmlns:a16="http://schemas.microsoft.com/office/drawing/2014/main" id="{8575F8EC-A3E1-4843-870E-96AF6CC2BCAB}"/>
              </a:ext>
            </a:extLst>
          </p:cNvPr>
          <p:cNvSpPr>
            <a:spLocks noGrp="1"/>
          </p:cNvSpPr>
          <p:nvPr>
            <p:ph type="title"/>
          </p:nvPr>
        </p:nvSpPr>
        <p:spPr/>
        <p:txBody>
          <a:bodyPr wrap="square" anchor="ctr">
            <a:normAutofit/>
          </a:bodyPr>
          <a:lstStyle/>
          <a:p>
            <a:pPr>
              <a:lnSpc>
                <a:spcPct val="90000"/>
              </a:lnSpc>
            </a:pPr>
            <a:r>
              <a:rPr lang="en-US" sz="2000" dirty="0"/>
              <a:t>Systems Operating at a Common ED Threshold of -72 dBm</a:t>
            </a:r>
          </a:p>
        </p:txBody>
      </p:sp>
      <p:sp>
        <p:nvSpPr>
          <p:cNvPr id="15" name="Content Placeholder 14">
            <a:extLst>
              <a:ext uri="{FF2B5EF4-FFF2-40B4-BE49-F238E27FC236}">
                <a16:creationId xmlns:a16="http://schemas.microsoft.com/office/drawing/2014/main" id="{DD697B7E-EE91-444A-ABCD-C0A0C4742737}"/>
              </a:ext>
            </a:extLst>
          </p:cNvPr>
          <p:cNvSpPr>
            <a:spLocks noGrp="1"/>
          </p:cNvSpPr>
          <p:nvPr>
            <p:ph idx="1"/>
          </p:nvPr>
        </p:nvSpPr>
        <p:spPr/>
        <p:txBody>
          <a:bodyPr/>
          <a:lstStyle/>
          <a:p>
            <a:pPr marL="0" indent="0"/>
            <a:r>
              <a:rPr lang="en-US" b="0" dirty="0"/>
              <a:t>When both systems share a common ED threshold of -72 dBm, results resemble the disparate (-62/-72 dBm) ED scenario when wanted signals are strong and resemble the baseline scenario when signals are weaker </a:t>
            </a:r>
          </a:p>
          <a:p>
            <a:endParaRPr lang="en-US" dirty="0"/>
          </a:p>
        </p:txBody>
      </p:sp>
      <p:sp>
        <p:nvSpPr>
          <p:cNvPr id="19" name="Rectangle 18">
            <a:extLst>
              <a:ext uri="{FF2B5EF4-FFF2-40B4-BE49-F238E27FC236}">
                <a16:creationId xmlns:a16="http://schemas.microsoft.com/office/drawing/2014/main" id="{A39C0C98-4DC7-41B0-B0C5-1CCFA8CBEB8C}"/>
              </a:ext>
            </a:extLst>
          </p:cNvPr>
          <p:cNvSpPr/>
          <p:nvPr/>
        </p:nvSpPr>
        <p:spPr bwMode="auto">
          <a:xfrm>
            <a:off x="277105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2DAB557D-C8BF-4923-8C7E-8C79CAAAE9B7}"/>
              </a:ext>
            </a:extLst>
          </p:cNvPr>
          <p:cNvSpPr/>
          <p:nvPr/>
        </p:nvSpPr>
        <p:spPr bwMode="auto">
          <a:xfrm>
            <a:off x="5356066" y="3892298"/>
            <a:ext cx="75860" cy="1783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5" name="TextBox 24">
            <a:extLst>
              <a:ext uri="{FF2B5EF4-FFF2-40B4-BE49-F238E27FC236}">
                <a16:creationId xmlns:a16="http://schemas.microsoft.com/office/drawing/2014/main" id="{4387BC30-2CB4-4694-8ED1-FD5BBE6EA7DF}"/>
              </a:ext>
            </a:extLst>
          </p:cNvPr>
          <p:cNvSpPr txBox="1"/>
          <p:nvPr/>
        </p:nvSpPr>
        <p:spPr>
          <a:xfrm>
            <a:off x="64372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111 Mbps</a:t>
            </a:r>
          </a:p>
        </p:txBody>
      </p:sp>
      <p:sp>
        <p:nvSpPr>
          <p:cNvPr id="27" name="TextBox 26">
            <a:extLst>
              <a:ext uri="{FF2B5EF4-FFF2-40B4-BE49-F238E27FC236}">
                <a16:creationId xmlns:a16="http://schemas.microsoft.com/office/drawing/2014/main" id="{ADF8B3A1-4BAD-409E-B3B6-2E68DF9D2740}"/>
              </a:ext>
            </a:extLst>
          </p:cNvPr>
          <p:cNvSpPr txBox="1"/>
          <p:nvPr/>
        </p:nvSpPr>
        <p:spPr>
          <a:xfrm>
            <a:off x="3503613"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69.8 Mbps</a:t>
            </a:r>
          </a:p>
        </p:txBody>
      </p:sp>
      <p:sp>
        <p:nvSpPr>
          <p:cNvPr id="28" name="TextBox 27">
            <a:extLst>
              <a:ext uri="{FF2B5EF4-FFF2-40B4-BE49-F238E27FC236}">
                <a16:creationId xmlns:a16="http://schemas.microsoft.com/office/drawing/2014/main" id="{1E7A27C2-9BCA-463D-9D76-95AD3309055F}"/>
              </a:ext>
            </a:extLst>
          </p:cNvPr>
          <p:cNvSpPr txBox="1"/>
          <p:nvPr/>
        </p:nvSpPr>
        <p:spPr>
          <a:xfrm>
            <a:off x="6176436" y="5638800"/>
            <a:ext cx="1981200" cy="215444"/>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1" u="none" strike="noStrike" cap="none" normalizeH="0" baseline="0" dirty="0">
                <a:ln>
                  <a:noFill/>
                </a:ln>
                <a:solidFill>
                  <a:schemeClr val="tx1"/>
                </a:solidFill>
                <a:effectLst/>
                <a:latin typeface="Times New Roman" pitchFamily="16" charset="0"/>
                <a:ea typeface="MS Gothic" charset="-128"/>
              </a:rPr>
              <a:t>Max Single-BSS Throughput: 40.65 Mbps</a:t>
            </a:r>
          </a:p>
        </p:txBody>
      </p:sp>
      <p:cxnSp>
        <p:nvCxnSpPr>
          <p:cNvPr id="34" name="Straight Connector 33">
            <a:extLst>
              <a:ext uri="{FF2B5EF4-FFF2-40B4-BE49-F238E27FC236}">
                <a16:creationId xmlns:a16="http://schemas.microsoft.com/office/drawing/2014/main" id="{6DC03375-2F1E-46AF-9F3F-96B7E1E776A9}"/>
              </a:ext>
            </a:extLst>
          </p:cNvPr>
          <p:cNvCxnSpPr>
            <a:cxnSpLocks/>
          </p:cNvCxnSpPr>
          <p:nvPr/>
        </p:nvCxnSpPr>
        <p:spPr bwMode="auto">
          <a:xfrm>
            <a:off x="611063" y="4725952"/>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5" name="Straight Connector 34">
            <a:extLst>
              <a:ext uri="{FF2B5EF4-FFF2-40B4-BE49-F238E27FC236}">
                <a16:creationId xmlns:a16="http://schemas.microsoft.com/office/drawing/2014/main" id="{0EEBE655-7EA9-4803-8A16-16D6AF518D0B}"/>
              </a:ext>
            </a:extLst>
          </p:cNvPr>
          <p:cNvCxnSpPr>
            <a:cxnSpLocks/>
          </p:cNvCxnSpPr>
          <p:nvPr/>
        </p:nvCxnSpPr>
        <p:spPr bwMode="auto">
          <a:xfrm>
            <a:off x="3200400" y="493590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6" name="Straight Connector 35">
            <a:extLst>
              <a:ext uri="{FF2B5EF4-FFF2-40B4-BE49-F238E27FC236}">
                <a16:creationId xmlns:a16="http://schemas.microsoft.com/office/drawing/2014/main" id="{CC2DD1A5-B568-46BD-8554-6B2F96DB78EF}"/>
              </a:ext>
            </a:extLst>
          </p:cNvPr>
          <p:cNvCxnSpPr>
            <a:cxnSpLocks/>
          </p:cNvCxnSpPr>
          <p:nvPr/>
        </p:nvCxnSpPr>
        <p:spPr bwMode="auto">
          <a:xfrm>
            <a:off x="5791200" y="5086740"/>
            <a:ext cx="2057400" cy="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7" name="Straight Connector 36">
            <a:extLst>
              <a:ext uri="{FF2B5EF4-FFF2-40B4-BE49-F238E27FC236}">
                <a16:creationId xmlns:a16="http://schemas.microsoft.com/office/drawing/2014/main" id="{166AEA24-3CF2-43E9-B089-D3FB26778D80}"/>
              </a:ext>
            </a:extLst>
          </p:cNvPr>
          <p:cNvCxnSpPr>
            <a:cxnSpLocks/>
          </p:cNvCxnSpPr>
          <p:nvPr/>
        </p:nvCxnSpPr>
        <p:spPr bwMode="auto">
          <a:xfrm flipV="1">
            <a:off x="1046580" y="4599496"/>
            <a:ext cx="0" cy="70340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8" name="Straight Connector 37">
            <a:extLst>
              <a:ext uri="{FF2B5EF4-FFF2-40B4-BE49-F238E27FC236}">
                <a16:creationId xmlns:a16="http://schemas.microsoft.com/office/drawing/2014/main" id="{58D4A7F1-807F-4718-B01E-35DDA394C114}"/>
              </a:ext>
            </a:extLst>
          </p:cNvPr>
          <p:cNvCxnSpPr>
            <a:cxnSpLocks/>
          </p:cNvCxnSpPr>
          <p:nvPr/>
        </p:nvCxnSpPr>
        <p:spPr bwMode="auto">
          <a:xfrm flipV="1">
            <a:off x="1670180" y="4733728"/>
            <a:ext cx="0" cy="569168"/>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39" name="Straight Connector 38">
            <a:extLst>
              <a:ext uri="{FF2B5EF4-FFF2-40B4-BE49-F238E27FC236}">
                <a16:creationId xmlns:a16="http://schemas.microsoft.com/office/drawing/2014/main" id="{5E960C2F-E427-4589-A713-2D5699861581}"/>
              </a:ext>
            </a:extLst>
          </p:cNvPr>
          <p:cNvCxnSpPr>
            <a:cxnSpLocks/>
          </p:cNvCxnSpPr>
          <p:nvPr/>
        </p:nvCxnSpPr>
        <p:spPr bwMode="auto">
          <a:xfrm flipV="1">
            <a:off x="3657600" y="4937456"/>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0" name="Straight Connector 39">
            <a:extLst>
              <a:ext uri="{FF2B5EF4-FFF2-40B4-BE49-F238E27FC236}">
                <a16:creationId xmlns:a16="http://schemas.microsoft.com/office/drawing/2014/main" id="{4C471E3E-3987-45A8-A8E0-6499581D84BD}"/>
              </a:ext>
            </a:extLst>
          </p:cNvPr>
          <p:cNvCxnSpPr>
            <a:cxnSpLocks/>
          </p:cNvCxnSpPr>
          <p:nvPr/>
        </p:nvCxnSpPr>
        <p:spPr bwMode="auto">
          <a:xfrm flipV="1">
            <a:off x="4293640" y="4937456"/>
            <a:ext cx="0" cy="365440"/>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1" name="Straight Connector 40">
            <a:extLst>
              <a:ext uri="{FF2B5EF4-FFF2-40B4-BE49-F238E27FC236}">
                <a16:creationId xmlns:a16="http://schemas.microsoft.com/office/drawing/2014/main" id="{94D37ED3-B9D4-412A-8D9A-04BAF258963E}"/>
              </a:ext>
            </a:extLst>
          </p:cNvPr>
          <p:cNvCxnSpPr>
            <a:cxnSpLocks/>
          </p:cNvCxnSpPr>
          <p:nvPr/>
        </p:nvCxnSpPr>
        <p:spPr bwMode="auto">
          <a:xfrm flipV="1">
            <a:off x="6223520" y="5086740"/>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cxnSp>
        <p:nvCxnSpPr>
          <p:cNvPr id="42" name="Straight Connector 41">
            <a:extLst>
              <a:ext uri="{FF2B5EF4-FFF2-40B4-BE49-F238E27FC236}">
                <a16:creationId xmlns:a16="http://schemas.microsoft.com/office/drawing/2014/main" id="{8E36A24B-5119-4905-A5C9-1FB112E0A811}"/>
              </a:ext>
            </a:extLst>
          </p:cNvPr>
          <p:cNvCxnSpPr>
            <a:cxnSpLocks/>
          </p:cNvCxnSpPr>
          <p:nvPr/>
        </p:nvCxnSpPr>
        <p:spPr bwMode="auto">
          <a:xfrm flipV="1">
            <a:off x="6853340" y="5086740"/>
            <a:ext cx="0" cy="216156"/>
          </a:xfrm>
          <a:prstGeom prst="line">
            <a:avLst/>
          </a:prstGeom>
          <a:solidFill>
            <a:srgbClr val="00B8FF"/>
          </a:solidFill>
          <a:ln w="6350" cap="flat" cmpd="sng" algn="ctr">
            <a:solidFill>
              <a:schemeClr val="tx1"/>
            </a:solidFill>
            <a:prstDash val="dashDot"/>
            <a:round/>
            <a:headEnd type="none" w="med" len="med"/>
            <a:tailEnd type="none" w="med" len="med"/>
          </a:ln>
          <a:effectLst/>
        </p:spPr>
      </p:cxnSp>
      <p:sp>
        <p:nvSpPr>
          <p:cNvPr id="23" name="Footer Placeholder 3">
            <a:extLst>
              <a:ext uri="{FF2B5EF4-FFF2-40B4-BE49-F238E27FC236}">
                <a16:creationId xmlns:a16="http://schemas.microsoft.com/office/drawing/2014/main" id="{34D33182-192B-4ED4-B27A-98E3468B542A}"/>
              </a:ext>
            </a:extLst>
          </p:cNvPr>
          <p:cNvSpPr>
            <a:spLocks noGrp="1"/>
          </p:cNvSpPr>
          <p:nvPr>
            <p:ph type="ftr" sz="quarter" idx="10"/>
          </p:nvPr>
        </p:nvSpPr>
        <p:spPr>
          <a:xfrm>
            <a:off x="5486400" y="6475413"/>
            <a:ext cx="3057525" cy="306387"/>
          </a:xfrm>
        </p:spPr>
        <p:txBody>
          <a:bodyPr/>
          <a:lstStyle/>
          <a:p>
            <a:pPr>
              <a:defRPr/>
            </a:pPr>
            <a:r>
              <a:rPr lang="en-US" dirty="0"/>
              <a:t>Patwardhan, Perahia, and Strickland, HPE</a:t>
            </a:r>
          </a:p>
        </p:txBody>
      </p:sp>
      <p:sp>
        <p:nvSpPr>
          <p:cNvPr id="24" name="Slide Number Placeholder 5">
            <a:extLst>
              <a:ext uri="{FF2B5EF4-FFF2-40B4-BE49-F238E27FC236}">
                <a16:creationId xmlns:a16="http://schemas.microsoft.com/office/drawing/2014/main" id="{A4406013-E3C1-406A-8C3D-81981C954694}"/>
              </a:ext>
            </a:extLst>
          </p:cNvPr>
          <p:cNvSpPr txBox="1">
            <a:spLocks/>
          </p:cNvSpPr>
          <p:nvPr/>
        </p:nvSpPr>
        <p:spPr bwMode="auto">
          <a:xfrm>
            <a:off x="4267994" y="6475413"/>
            <a:ext cx="60801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atin typeface="+mn-lt"/>
              </a:rPr>
              <a:t>Slide </a:t>
            </a:r>
            <a:fld id="{440F5867-744E-4AA6-B0ED-4C44D2DFBB7B}" type="slidenum">
              <a:rPr lang="en-GB" smtClean="0">
                <a:latin typeface="+mn-lt"/>
              </a:rPr>
              <a:pPr/>
              <a:t>9</a:t>
            </a:fld>
            <a:endParaRPr lang="en-GB" dirty="0">
              <a:latin typeface="+mn-lt"/>
            </a:endParaRPr>
          </a:p>
        </p:txBody>
      </p:sp>
    </p:spTree>
    <p:extLst>
      <p:ext uri="{BB962C8B-B14F-4D97-AF65-F5344CB8AC3E}">
        <p14:creationId xmlns:p14="http://schemas.microsoft.com/office/powerpoint/2010/main" val="16985023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E645426CC3C3348B900E57479C898EF" ma:contentTypeVersion="7" ma:contentTypeDescription="Create a new document." ma:contentTypeScope="" ma:versionID="20581ac4d4e1cf06b882b2090646b5db">
  <xsd:schema xmlns:xsd="http://www.w3.org/2001/XMLSchema" xmlns:xs="http://www.w3.org/2001/XMLSchema" xmlns:p="http://schemas.microsoft.com/office/2006/metadata/properties" xmlns:ns3="cc328e4a-acc5-4db9-8edf-03a7e14d7082" xmlns:ns4="5a361508-a8bd-49ac-aae1-a5acde08ec86" targetNamespace="http://schemas.microsoft.com/office/2006/metadata/properties" ma:root="true" ma:fieldsID="d210bc8034f12f17859d2536c7ebacac" ns3:_="" ns4:_="">
    <xsd:import namespace="cc328e4a-acc5-4db9-8edf-03a7e14d7082"/>
    <xsd:import namespace="5a361508-a8bd-49ac-aae1-a5acde08ec8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28e4a-acc5-4db9-8edf-03a7e14d70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a361508-a8bd-49ac-aae1-a5acde08ec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20A1CA-E773-4E8B-B272-7C4819948743}">
  <ds:schemaRefs>
    <ds:schemaRef ds:uri="http://purl.org/dc/dcmitype/"/>
    <ds:schemaRef ds:uri="5a361508-a8bd-49ac-aae1-a5acde08ec86"/>
    <ds:schemaRef ds:uri="http://purl.org/dc/terms/"/>
    <ds:schemaRef ds:uri="http://schemas.microsoft.com/office/2006/metadata/propertie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cc328e4a-acc5-4db9-8edf-03a7e14d7082"/>
  </ds:schemaRefs>
</ds:datastoreItem>
</file>

<file path=customXml/itemProps2.xml><?xml version="1.0" encoding="utf-8"?>
<ds:datastoreItem xmlns:ds="http://schemas.openxmlformats.org/officeDocument/2006/customXml" ds:itemID="{2A38C53E-8796-4535-A3A8-9DA00DBD6D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328e4a-acc5-4db9-8edf-03a7e14d7082"/>
    <ds:schemaRef ds:uri="5a361508-a8bd-49ac-aae1-a5acde08ec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FAB900-7467-4130-B404-E9BDBB9A20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2468</Words>
  <Application>Microsoft Macintosh PowerPoint</Application>
  <PresentationFormat>On-screen Show (4:3)</PresentationFormat>
  <Paragraphs>328</Paragraphs>
  <Slides>20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Roboto</vt:lpstr>
      <vt:lpstr>Times New Roman</vt:lpstr>
      <vt:lpstr>Wingdings</vt:lpstr>
      <vt:lpstr>802-11-Submission</vt:lpstr>
      <vt:lpstr>Simulation and evaluation of the impact of varying ED threshold on performance of 802.11</vt:lpstr>
      <vt:lpstr>Context and Motivation</vt:lpstr>
      <vt:lpstr>Simulation Objectives</vt:lpstr>
      <vt:lpstr>Topology #1: Simple Coexistence Scenario</vt:lpstr>
      <vt:lpstr>Runtime Configuration</vt:lpstr>
      <vt:lpstr>Simulation Scenarios</vt:lpstr>
      <vt:lpstr>Baseline for the Common ED Threshold of -62 dBm</vt:lpstr>
      <vt:lpstr>Systems Operating at Different ED Thresholds</vt:lpstr>
      <vt:lpstr>Systems Operating at a Common ED Threshold of -72 dBm</vt:lpstr>
      <vt:lpstr>Accounting for Observed Behavior</vt:lpstr>
      <vt:lpstr>Enabling RTS/CTS Fully Mitigates Effects in Simple Coexistence Scenarios</vt:lpstr>
      <vt:lpstr>Topology #2: Complex Coexistence Scenario</vt:lpstr>
      <vt:lpstr>Runtime configuration</vt:lpstr>
      <vt:lpstr>Simulation Scenarios</vt:lpstr>
      <vt:lpstr>Baseline for 3 Systems Using Common ED Threshold</vt:lpstr>
      <vt:lpstr>Multiple System Operating at Different ED Thresholds</vt:lpstr>
      <vt:lpstr>A Closer Look as the Wanted Signal Declines</vt:lpstr>
      <vt:lpstr>Enabling RTS/CTS Partially Mitigates Effects in Complex Coexistence Scenarios</vt:lpstr>
      <vt:lpstr>Distributions of Wanted and Interfering Signals in Enterprise Network Environments</vt:lpstr>
      <vt:lpstr>Conclusions/Next Steps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2021-05-12T18:59:59Z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0x0101008E645426CC3C3348B900E57479C898EF</vt:lpwstr>
  </property>
</Properties>
</file>