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55" r:id="rId20"/>
    <p:sldId id="361" r:id="rId21"/>
    <p:sldId id="362" r:id="rId22"/>
    <p:sldId id="358" r:id="rId23"/>
    <p:sldId id="359" r:id="rId24"/>
    <p:sldId id="357" r:id="rId25"/>
    <p:sldId id="360" r:id="rId26"/>
    <p:sldId id="356" r:id="rId27"/>
    <p:sldId id="351" r:id="rId28"/>
    <p:sldId id="346" r:id="rId29"/>
    <p:sldId id="347" r:id="rId30"/>
    <p:sldId id="344" r:id="rId31"/>
    <p:sldId id="333" r:id="rId32"/>
    <p:sldId id="322" r:id="rId33"/>
    <p:sldId id="320" r:id="rId34"/>
    <p:sldId id="327" r:id="rId3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802.11-21/0704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April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802.11-21/0704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April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802.11-21/0704</a:t>
            </a:r>
            <a:endParaRPr lang="en-US"/>
          </a:p>
        </p:txBody>
      </p:sp>
      <p:sp>
        <p:nvSpPr>
          <p:cNvPr id="5" name="Rectangle 3"/>
          <p:cNvSpPr>
            <a:spLocks noGrp="1" noChangeArrowheads="1"/>
          </p:cNvSpPr>
          <p:nvPr>
            <p:ph type="dt"/>
          </p:nvPr>
        </p:nvSpPr>
        <p:spPr>
          <a:ln/>
        </p:spPr>
        <p:txBody>
          <a:bodyPr/>
          <a:lstStyle/>
          <a:p>
            <a:r>
              <a:rPr lang="en-GB"/>
              <a:t>April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802.11-21/0704</a:t>
            </a:r>
            <a:endParaRPr lang="en-US"/>
          </a:p>
        </p:txBody>
      </p:sp>
      <p:sp>
        <p:nvSpPr>
          <p:cNvPr id="5" name="Rectangle 3"/>
          <p:cNvSpPr>
            <a:spLocks noGrp="1" noChangeArrowheads="1"/>
          </p:cNvSpPr>
          <p:nvPr>
            <p:ph type="dt"/>
          </p:nvPr>
        </p:nvSpPr>
        <p:spPr>
          <a:ln/>
        </p:spPr>
        <p:txBody>
          <a:bodyPr/>
          <a:lstStyle/>
          <a:p>
            <a:r>
              <a:rPr lang="en-GB"/>
              <a:t>April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April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April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April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April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802.11-21/0704r0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1/11-21-0698-01-00bc-editorial-resolutions-cls-9-lb252.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April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April 27,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2021-04-27</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378"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D1.02</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a:xfrm>
            <a:off x="685801" y="1203598"/>
            <a:ext cx="7770813" cy="3084910"/>
          </a:xfrm>
        </p:spPr>
        <p:txBody>
          <a:bodyPr/>
          <a:lstStyle/>
          <a:p>
            <a:pPr marL="285750" indent="-285750">
              <a:buFont typeface="Arial" panose="020B0604020202020204" pitchFamily="34" charset="0"/>
              <a:buChar char="•"/>
            </a:pPr>
            <a:r>
              <a:rPr lang="en-US" dirty="0"/>
              <a:t>D1.02 is available in the members area.</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Resolution for remaining </a:t>
            </a:r>
            <a:r>
              <a:rPr lang="en-US" dirty="0" err="1"/>
              <a:t>Cls</a:t>
            </a:r>
            <a:r>
              <a:rPr lang="en-US" dirty="0"/>
              <a:t>. 9 Editorial comments </a:t>
            </a:r>
          </a:p>
          <a:p>
            <a:pPr marL="585788" lvl="1" indent="-285750">
              <a:buFont typeface="Arial" panose="020B0604020202020204" pitchFamily="34" charset="0"/>
              <a:buChar char="•"/>
            </a:pPr>
            <a:r>
              <a:rPr lang="en-US" dirty="0"/>
              <a:t>available in </a:t>
            </a:r>
            <a:r>
              <a:rPr lang="en-US" dirty="0">
                <a:hlinkClick r:id="rId2"/>
              </a:rPr>
              <a:t>https://mentor.ieee.org/802.11/dcn/21/11-21-0698-01-00bc-editorial-resolutions-cls-9-lb252.docx</a:t>
            </a:r>
            <a:r>
              <a:rPr lang="en-US" dirty="0"/>
              <a:t> </a:t>
            </a:r>
          </a:p>
          <a:p>
            <a:pPr marL="585788" lvl="1" indent="-285750">
              <a:buFont typeface="Arial" panose="020B0604020202020204" pitchFamily="34" charset="0"/>
              <a:buChar char="•"/>
            </a:pPr>
            <a:r>
              <a:rPr lang="en-US" dirty="0"/>
              <a:t>No further change / discussion request.  Resolutions have been included in motion table for next week</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9678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April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April 20,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err="1"/>
              <a:t>DiscussIon</a:t>
            </a:r>
            <a:r>
              <a:rPr lang="en-US" dirty="0"/>
              <a:t> – Extension of Telco time</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554110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A936B-332E-834E-8595-259BD17CFA52}"/>
              </a:ext>
            </a:extLst>
          </p:cNvPr>
          <p:cNvSpPr>
            <a:spLocks noGrp="1"/>
          </p:cNvSpPr>
          <p:nvPr>
            <p:ph type="title"/>
          </p:nvPr>
        </p:nvSpPr>
        <p:spPr/>
        <p:txBody>
          <a:bodyPr/>
          <a:lstStyle/>
          <a:p>
            <a:r>
              <a:rPr lang="en-US" dirty="0"/>
              <a:t>New extended Telco Time</a:t>
            </a:r>
          </a:p>
        </p:txBody>
      </p:sp>
      <p:sp>
        <p:nvSpPr>
          <p:cNvPr id="3" name="Content Placeholder 2">
            <a:extLst>
              <a:ext uri="{FF2B5EF4-FFF2-40B4-BE49-F238E27FC236}">
                <a16:creationId xmlns:a16="http://schemas.microsoft.com/office/drawing/2014/main" id="{2C9E9FBC-CDF2-0A48-82A2-EAD7C8C7A472}"/>
              </a:ext>
            </a:extLst>
          </p:cNvPr>
          <p:cNvSpPr>
            <a:spLocks noGrp="1"/>
          </p:cNvSpPr>
          <p:nvPr>
            <p:ph idx="1"/>
          </p:nvPr>
        </p:nvSpPr>
        <p:spPr/>
        <p:txBody>
          <a:bodyPr/>
          <a:lstStyle/>
          <a:p>
            <a:r>
              <a:rPr lang="en-US" u="sng" dirty="0"/>
              <a:t>Starting</a:t>
            </a:r>
            <a:r>
              <a:rPr lang="en-US" dirty="0"/>
              <a:t> from next week, i.e., </a:t>
            </a:r>
            <a:r>
              <a:rPr lang="en-US" u="sng" dirty="0"/>
              <a:t>May 4</a:t>
            </a:r>
            <a:r>
              <a:rPr lang="en-US" dirty="0"/>
              <a:t>, </a:t>
            </a:r>
            <a:r>
              <a:rPr lang="en-US" dirty="0" err="1"/>
              <a:t>TGbc</a:t>
            </a:r>
            <a:r>
              <a:rPr lang="en-US" dirty="0"/>
              <a:t> will have a </a:t>
            </a:r>
            <a:r>
              <a:rPr lang="en-US" u="sng" dirty="0"/>
              <a:t>2-hour telco</a:t>
            </a:r>
          </a:p>
          <a:p>
            <a:endParaRPr lang="en-US" dirty="0"/>
          </a:p>
          <a:p>
            <a:endParaRPr lang="en-US" dirty="0"/>
          </a:p>
          <a:p>
            <a:pPr algn="ctr"/>
            <a:r>
              <a:rPr lang="en-US" dirty="0"/>
              <a:t>Extend the </a:t>
            </a:r>
            <a:r>
              <a:rPr lang="en-US" dirty="0" err="1"/>
              <a:t>TGbc</a:t>
            </a:r>
            <a:r>
              <a:rPr lang="en-US" dirty="0"/>
              <a:t> telco time to</a:t>
            </a:r>
          </a:p>
          <a:p>
            <a:pPr algn="ctr"/>
            <a:r>
              <a:rPr lang="en-US" dirty="0"/>
              <a:t>2 hours, Tuesdays, 9:30 – 11:30h ET</a:t>
            </a:r>
          </a:p>
          <a:p>
            <a:pPr algn="ctr"/>
            <a:endParaRPr lang="en-US" dirty="0"/>
          </a:p>
          <a:p>
            <a:endParaRPr lang="en-US" dirty="0"/>
          </a:p>
          <a:p>
            <a:r>
              <a:rPr lang="en-US" dirty="0"/>
              <a:t>May the 4</a:t>
            </a:r>
            <a:r>
              <a:rPr lang="en-US" baseline="30000" dirty="0"/>
              <a:t>th</a:t>
            </a:r>
            <a:r>
              <a:rPr lang="en-US" dirty="0"/>
              <a:t> be with us to make good progress in comment resolution ;-)</a:t>
            </a:r>
          </a:p>
        </p:txBody>
      </p:sp>
      <p:sp>
        <p:nvSpPr>
          <p:cNvPr id="4" name="Slide Number Placeholder 3">
            <a:extLst>
              <a:ext uri="{FF2B5EF4-FFF2-40B4-BE49-F238E27FC236}">
                <a16:creationId xmlns:a16="http://schemas.microsoft.com/office/drawing/2014/main" id="{D1AFACC4-3C37-6C4C-BB6A-586FBAB631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6B7A96B-056A-1646-96CE-F78C98E57DF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F5BCD0E-BFCC-A343-90FE-C854C28295E8}"/>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2646149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on comment assignment</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p:txBody>
          <a:bodyPr/>
          <a:lstStyle/>
          <a:p>
            <a:pPr marL="285750" indent="-285750">
              <a:buFont typeface="Arial" panose="020B0604020202020204" pitchFamily="34" charset="0"/>
              <a:buChar char="•"/>
            </a:pPr>
            <a:r>
              <a:rPr lang="en-US" dirty="0"/>
              <a:t>All </a:t>
            </a:r>
            <a:r>
              <a:rPr lang="en-US" dirty="0" err="1"/>
              <a:t>Cls</a:t>
            </a:r>
            <a:r>
              <a:rPr lang="en-US" dirty="0"/>
              <a:t>. 9 comments are assigned</a:t>
            </a:r>
          </a:p>
          <a:p>
            <a:pPr marL="285750" indent="-285750">
              <a:buFont typeface="Arial" panose="020B0604020202020204" pitchFamily="34" charset="0"/>
              <a:buChar char="•"/>
            </a:pPr>
            <a:r>
              <a:rPr lang="en-US" dirty="0"/>
              <a:t>47 Unassigned comments in the other clauses</a:t>
            </a:r>
          </a:p>
          <a:p>
            <a:pPr marL="585788" lvl="1" indent="-285750">
              <a:buFont typeface="Arial" panose="020B0604020202020204" pitchFamily="34" charset="0"/>
              <a:buChar char="•"/>
            </a:pPr>
            <a:r>
              <a:rPr lang="en-US" dirty="0"/>
              <a:t>Please check the “unassigned” tab of 11-19/1985r25 to check if you can volunteer to provide a suggested resolution for some of them.</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364170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April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Join the </a:t>
            </a:r>
            <a:r>
              <a:rPr lang="en-GB" sz="1350" dirty="0" err="1"/>
              <a:t>Webex</a:t>
            </a:r>
            <a:r>
              <a:rPr lang="en-GB" sz="1350" dirty="0"/>
              <a:t> meeting here:</a:t>
            </a:r>
          </a:p>
          <a:p>
            <a:r>
              <a:rPr lang="en-GB" sz="1350" dirty="0"/>
              <a:t>https://</a:t>
            </a:r>
            <a:r>
              <a:rPr lang="en-GB" sz="1350" dirty="0" err="1"/>
              <a:t>ieeesa.webex.com</a:t>
            </a:r>
            <a:r>
              <a:rPr lang="en-GB" sz="1350" dirty="0"/>
              <a:t>/</a:t>
            </a:r>
            <a:r>
              <a:rPr lang="en-GB" sz="1350" dirty="0" err="1"/>
              <a:t>ieeesa</a:t>
            </a:r>
            <a:r>
              <a:rPr lang="en-GB" sz="1350" dirty="0"/>
              <a:t>/</a:t>
            </a:r>
            <a:r>
              <a:rPr lang="en-GB" sz="1350" dirty="0" err="1"/>
              <a:t>j.php?MTID</a:t>
            </a:r>
            <a:r>
              <a:rPr lang="en-GB" sz="1350" dirty="0"/>
              <a:t>=m46a983d281e0389b5129c4ae9f4b2b93</a:t>
            </a:r>
          </a:p>
          <a:p>
            <a:endParaRPr lang="en-GB" sz="1350" dirty="0"/>
          </a:p>
          <a:p>
            <a:r>
              <a:rPr lang="en-GB" sz="1350" dirty="0"/>
              <a:t>Meeting number: 129 818 8359</a:t>
            </a:r>
          </a:p>
          <a:p>
            <a:r>
              <a:rPr lang="en-GB" sz="1350" dirty="0"/>
              <a:t>Meeting password: wireless (94735377 from phones and video systems)</a:t>
            </a:r>
          </a:p>
          <a:p>
            <a:endParaRPr lang="en-GB" sz="1100" dirty="0"/>
          </a:p>
          <a:p>
            <a:endParaRPr lang="en-GB" sz="4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April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32</a:t>
            </a:fld>
            <a:endParaRPr lang="en-GB"/>
          </a:p>
        </p:txBody>
      </p:sp>
    </p:spTree>
    <p:extLst>
      <p:ext uri="{BB962C8B-B14F-4D97-AF65-F5344CB8AC3E}">
        <p14:creationId xmlns:p14="http://schemas.microsoft.com/office/powerpoint/2010/main" val="3438742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Motions</a:t>
            </a:r>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dirty="0"/>
              <a:t>Discussion – Extension of telco duration</a:t>
            </a:r>
          </a:p>
          <a:p>
            <a:pPr>
              <a:buFont typeface="Arial" panose="020B0604020202020204" pitchFamily="34" charset="0"/>
              <a:buChar char="•"/>
            </a:pPr>
            <a:r>
              <a:rPr lang="en-US" sz="1200" strike="sngStrike" dirty="0"/>
              <a:t>Status Comment Assignment &amp; Resolution</a:t>
            </a:r>
          </a:p>
          <a:p>
            <a:pPr>
              <a:buFont typeface="Arial" panose="020B0604020202020204" pitchFamily="34" charset="0"/>
              <a:buChar char="•"/>
            </a:pPr>
            <a:r>
              <a:rPr lang="en-US" sz="1200" strike="sngStrike" dirty="0"/>
              <a:t>Plan for upcoming </a:t>
            </a:r>
            <a:r>
              <a:rPr lang="en-US" sz="1200" strike="sngStrike" dirty="0" err="1"/>
              <a:t>telcos</a:t>
            </a:r>
            <a:endParaRPr lang="en-US" sz="1200" strike="sngStrike" dirty="0"/>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April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5ECF2948-8BD3-D148-B408-16FBE73A1EA5}"/>
              </a:ext>
            </a:extLst>
          </p:cNvPr>
          <p:cNvGraphicFramePr>
            <a:graphicFrameLocks noGrp="1"/>
          </p:cNvGraphicFramePr>
          <p:nvPr>
            <p:extLst>
              <p:ext uri="{D42A27DB-BD31-4B8C-83A1-F6EECF244321}">
                <p14:modId xmlns:p14="http://schemas.microsoft.com/office/powerpoint/2010/main" val="3022997033"/>
              </p:ext>
            </p:extLst>
          </p:nvPr>
        </p:nvGraphicFramePr>
        <p:xfrm>
          <a:off x="1173957" y="1174775"/>
          <a:ext cx="6794501" cy="3340100"/>
        </p:xfrm>
        <a:graphic>
          <a:graphicData uri="http://schemas.openxmlformats.org/drawingml/2006/table">
            <a:tbl>
              <a:tblPr>
                <a:tableStyleId>{5C22544A-7EE6-4342-B048-85BDC9FD1C3A}</a:tableStyleId>
              </a:tblPr>
              <a:tblGrid>
                <a:gridCol w="616394">
                  <a:extLst>
                    <a:ext uri="{9D8B030D-6E8A-4147-A177-3AD203B41FA5}">
                      <a16:colId xmlns:a16="http://schemas.microsoft.com/office/drawing/2014/main" val="392448829"/>
                    </a:ext>
                  </a:extLst>
                </a:gridCol>
                <a:gridCol w="321186">
                  <a:extLst>
                    <a:ext uri="{9D8B030D-6E8A-4147-A177-3AD203B41FA5}">
                      <a16:colId xmlns:a16="http://schemas.microsoft.com/office/drawing/2014/main" val="3663008023"/>
                    </a:ext>
                  </a:extLst>
                </a:gridCol>
                <a:gridCol w="321186">
                  <a:extLst>
                    <a:ext uri="{9D8B030D-6E8A-4147-A177-3AD203B41FA5}">
                      <a16:colId xmlns:a16="http://schemas.microsoft.com/office/drawing/2014/main" val="1931699484"/>
                    </a:ext>
                  </a:extLst>
                </a:gridCol>
                <a:gridCol w="321186">
                  <a:extLst>
                    <a:ext uri="{9D8B030D-6E8A-4147-A177-3AD203B41FA5}">
                      <a16:colId xmlns:a16="http://schemas.microsoft.com/office/drawing/2014/main" val="2776306799"/>
                    </a:ext>
                  </a:extLst>
                </a:gridCol>
                <a:gridCol w="1738183">
                  <a:extLst>
                    <a:ext uri="{9D8B030D-6E8A-4147-A177-3AD203B41FA5}">
                      <a16:colId xmlns:a16="http://schemas.microsoft.com/office/drawing/2014/main" val="4186707369"/>
                    </a:ext>
                  </a:extLst>
                </a:gridCol>
                <a:gridCol w="1738183">
                  <a:extLst>
                    <a:ext uri="{9D8B030D-6E8A-4147-A177-3AD203B41FA5}">
                      <a16:colId xmlns:a16="http://schemas.microsoft.com/office/drawing/2014/main" val="911115442"/>
                    </a:ext>
                  </a:extLst>
                </a:gridCol>
                <a:gridCol w="1738183">
                  <a:extLst>
                    <a:ext uri="{9D8B030D-6E8A-4147-A177-3AD203B41FA5}">
                      <a16:colId xmlns:a16="http://schemas.microsoft.com/office/drawing/2014/main" val="3969900048"/>
                    </a:ext>
                  </a:extLst>
                </a:gridCol>
              </a:tblGrid>
              <a:tr h="165100">
                <a:tc>
                  <a:txBody>
                    <a:bodyPr/>
                    <a:lstStyle/>
                    <a:p>
                      <a:pPr algn="ctr" fontAlgn="b"/>
                      <a:r>
                        <a:rPr lang="en-GB" sz="1000" b="0" i="0" u="none" strike="sngStrike" dirty="0">
                          <a:effectLst/>
                          <a:latin typeface="Arial" panose="020B0604020202020204" pitchFamily="34" charset="0"/>
                        </a:rPr>
                        <a:t>1</a:t>
                      </a:r>
                    </a:p>
                  </a:txBody>
                  <a:tcPr marL="9525" marR="9525" marT="9525" marB="0" anchor="b"/>
                </a:tc>
                <a:tc>
                  <a:txBody>
                    <a:bodyPr/>
                    <a:lstStyle/>
                    <a:p>
                      <a:pPr algn="r" fontAlgn="b"/>
                      <a:endParaRPr lang="en-GB" sz="1000" b="0" i="0" u="none" strike="sngStrike" dirty="0">
                        <a:effectLst/>
                        <a:latin typeface="Arial" panose="020B0604020202020204" pitchFamily="34" charset="0"/>
                      </a:endParaRPr>
                    </a:p>
                  </a:txBody>
                  <a:tcPr marL="9525" marR="9525" marT="9525" marB="0" anchor="b"/>
                </a:tc>
                <a:tc>
                  <a:txBody>
                    <a:bodyPr/>
                    <a:lstStyle/>
                    <a:p>
                      <a:pPr marL="0" marR="0" lvl="0" indent="0" algn="r" defTabSz="685800" rtl="0" eaLnBrk="1" fontAlgn="b" latinLnBrk="0" hangingPunct="1">
                        <a:lnSpc>
                          <a:spcPct val="100000"/>
                        </a:lnSpc>
                        <a:spcBef>
                          <a:spcPts val="0"/>
                        </a:spcBef>
                        <a:spcAft>
                          <a:spcPts val="0"/>
                        </a:spcAft>
                        <a:buClrTx/>
                        <a:buSzTx/>
                        <a:buFontTx/>
                        <a:buNone/>
                        <a:tabLst/>
                        <a:defRPr/>
                      </a:pPr>
                      <a:endParaRPr lang="en-GB" sz="1000" b="0" i="0" u="none" strike="sngStrike" dirty="0">
                        <a:effectLst/>
                        <a:latin typeface="Arial" panose="020B0604020202020204" pitchFamily="34" charset="0"/>
                      </a:endParaRPr>
                    </a:p>
                  </a:txBody>
                  <a:tcPr marL="9525" marR="9525" marT="9525" marB="0" anchor="b"/>
                </a:tc>
                <a:tc>
                  <a:txBody>
                    <a:bodyPr/>
                    <a:lstStyle/>
                    <a:p>
                      <a:pPr algn="r" fontAlgn="b"/>
                      <a:endParaRPr lang="en-GB" sz="1000" b="0" i="0" u="none" strike="sngStrike" dirty="0">
                        <a:effectLst/>
                        <a:latin typeface="Arial" panose="020B0604020202020204" pitchFamily="34" charset="0"/>
                      </a:endParaRP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GB" sz="1000" b="0" i="0" u="none" strike="sngStrike" dirty="0">
                          <a:effectLst/>
                          <a:latin typeface="Arial" panose="020B0604020202020204" pitchFamily="34" charset="0"/>
                        </a:rPr>
                        <a:t>Chair comment database</a:t>
                      </a:r>
                    </a:p>
                    <a:p>
                      <a:pPr algn="l" fontAlgn="b"/>
                      <a:r>
                        <a:rPr lang="en-GB" sz="1000" b="0" i="0" u="none" strike="sngStrike" dirty="0">
                          <a:effectLst/>
                          <a:latin typeface="Arial" panose="020B0604020202020204" pitchFamily="34" charset="0"/>
                        </a:rPr>
                        <a:t> -- CID 1063 &amp; 1066</a:t>
                      </a:r>
                    </a:p>
                  </a:txBody>
                  <a:tcPr marL="9525" marR="9525" marT="9525" marB="0" anchor="b"/>
                </a:tc>
                <a:tc>
                  <a:txBody>
                    <a:bodyPr/>
                    <a:lstStyle/>
                    <a:p>
                      <a:pPr algn="l" fontAlgn="b"/>
                      <a:r>
                        <a:rPr lang="en-GB" sz="1000" b="0" i="0" u="none" strike="sngStrike" dirty="0">
                          <a:effectLst/>
                          <a:latin typeface="Arial" panose="020B0604020202020204" pitchFamily="34" charset="0"/>
                        </a:rPr>
                        <a:t>Chair</a:t>
                      </a:r>
                    </a:p>
                  </a:txBody>
                  <a:tcPr marL="9525" marR="9525" marT="9525" marB="0" anchor="b"/>
                </a:tc>
                <a:tc>
                  <a:txBody>
                    <a:bodyPr/>
                    <a:lstStyle/>
                    <a:p>
                      <a:pPr algn="l" fontAlgn="b"/>
                      <a:r>
                        <a:rPr lang="en-GB" sz="1000" b="0" i="0" u="none" strike="noStrike" dirty="0">
                          <a:effectLst/>
                          <a:latin typeface="Arial" panose="020B0604020202020204" pitchFamily="34" charset="0"/>
                        </a:rPr>
                        <a:t>done</a:t>
                      </a:r>
                    </a:p>
                  </a:txBody>
                  <a:tcPr marL="9525" marR="9525" marT="9525" marB="0" anchor="b"/>
                </a:tc>
                <a:extLst>
                  <a:ext uri="{0D108BD9-81ED-4DB2-BD59-A6C34878D82A}">
                    <a16:rowId xmlns:a16="http://schemas.microsoft.com/office/drawing/2014/main" val="2221022350"/>
                  </a:ext>
                </a:extLst>
              </a:tr>
              <a:tr h="165100">
                <a:tc>
                  <a:txBody>
                    <a:bodyPr/>
                    <a:lstStyle/>
                    <a:p>
                      <a:pPr algn="ctr" fontAlgn="b"/>
                      <a:r>
                        <a:rPr lang="en-GB" sz="1000" u="none" strike="sngStrike" dirty="0">
                          <a:effectLst/>
                        </a:rPr>
                        <a:t>10</a:t>
                      </a:r>
                      <a:endParaRPr lang="en-GB" sz="1000" b="0" i="0" u="none" strike="sngStrike" dirty="0">
                        <a:effectLst/>
                        <a:latin typeface="Arial" panose="020B0604020202020204" pitchFamily="34" charset="0"/>
                      </a:endParaRPr>
                    </a:p>
                  </a:txBody>
                  <a:tcPr marL="9525" marR="9525" marT="9525" marB="0" anchor="b"/>
                </a:tc>
                <a:tc>
                  <a:txBody>
                    <a:bodyPr/>
                    <a:lstStyle/>
                    <a:p>
                      <a:pPr algn="r" fontAlgn="b"/>
                      <a:r>
                        <a:rPr lang="en-GB" sz="1000" u="none" strike="sngStrike" dirty="0">
                          <a:effectLst/>
                        </a:rPr>
                        <a:t>2021</a:t>
                      </a:r>
                      <a:endParaRPr lang="en-GB" sz="1000" b="0" i="0" u="none" strike="sngStrike" dirty="0">
                        <a:effectLst/>
                        <a:latin typeface="Arial" panose="020B0604020202020204" pitchFamily="34" charset="0"/>
                      </a:endParaRPr>
                    </a:p>
                  </a:txBody>
                  <a:tcPr marL="9525" marR="9525" marT="9525" marB="0" anchor="b"/>
                </a:tc>
                <a:tc>
                  <a:txBody>
                    <a:bodyPr/>
                    <a:lstStyle/>
                    <a:p>
                      <a:pPr algn="r" fontAlgn="b"/>
                      <a:r>
                        <a:rPr lang="en-GB" sz="1000" u="none" strike="sngStrike" dirty="0">
                          <a:effectLst/>
                        </a:rPr>
                        <a:t>581</a:t>
                      </a:r>
                      <a:endParaRPr lang="en-GB" sz="1000" b="0" i="0" u="none" strike="sngStrike" dirty="0">
                        <a:effectLst/>
                        <a:latin typeface="Arial" panose="020B0604020202020204" pitchFamily="34" charset="0"/>
                      </a:endParaRPr>
                    </a:p>
                  </a:txBody>
                  <a:tcPr marL="9525" marR="9525" marT="9525" marB="0" anchor="b"/>
                </a:tc>
                <a:tc>
                  <a:txBody>
                    <a:bodyPr/>
                    <a:lstStyle/>
                    <a:p>
                      <a:pPr algn="r" fontAlgn="b"/>
                      <a:r>
                        <a:rPr lang="en-GB" sz="1000" u="none" strike="sngStrike" dirty="0">
                          <a:effectLst/>
                        </a:rPr>
                        <a:t>3</a:t>
                      </a:r>
                      <a:endParaRPr lang="en-GB" sz="1000" b="0" i="0" u="none" strike="sngStrike" dirty="0">
                        <a:effectLst/>
                        <a:latin typeface="Arial" panose="020B0604020202020204" pitchFamily="34" charset="0"/>
                      </a:endParaRPr>
                    </a:p>
                  </a:txBody>
                  <a:tcPr marL="9525" marR="9525" marT="9525" marB="0" anchor="b"/>
                </a:tc>
                <a:tc>
                  <a:txBody>
                    <a:bodyPr/>
                    <a:lstStyle/>
                    <a:p>
                      <a:pPr algn="l" fontAlgn="b"/>
                      <a:r>
                        <a:rPr lang="en-GB" sz="1000" u="none" strike="sngStrike">
                          <a:effectLst/>
                        </a:rPr>
                        <a:t>Conflict_1091_1451</a:t>
                      </a:r>
                      <a:endParaRPr lang="en-GB" sz="1000" b="0" i="0" u="none" strike="sngStrike">
                        <a:effectLst/>
                        <a:latin typeface="Arial" panose="020B0604020202020204" pitchFamily="34" charset="0"/>
                      </a:endParaRPr>
                    </a:p>
                  </a:txBody>
                  <a:tcPr marL="9525" marR="9525" marT="9525" marB="0" anchor="b"/>
                </a:tc>
                <a:tc>
                  <a:txBody>
                    <a:bodyPr/>
                    <a:lstStyle/>
                    <a:p>
                      <a:pPr algn="l" fontAlgn="b"/>
                      <a:r>
                        <a:rPr lang="en-GB" sz="1000" u="none" strike="sngStrike">
                          <a:effectLst/>
                        </a:rPr>
                        <a:t>Antonio de la Oliva (InterDigital, UC3M)</a:t>
                      </a:r>
                      <a:endParaRPr lang="en-GB" sz="1000" b="0" i="0" u="none" strike="sngStrike">
                        <a:effectLst/>
                        <a:latin typeface="Arial" panose="020B0604020202020204" pitchFamily="34" charset="0"/>
                      </a:endParaRPr>
                    </a:p>
                  </a:txBody>
                  <a:tcPr marL="9525" marR="9525" marT="9525" marB="0" anchor="b"/>
                </a:tc>
                <a:tc>
                  <a:txBody>
                    <a:bodyPr/>
                    <a:lstStyle/>
                    <a:p>
                      <a:pPr algn="l" fontAlgn="b"/>
                      <a:r>
                        <a:rPr lang="en-GB" sz="1000" b="0" i="0" u="none" strike="noStrike" dirty="0">
                          <a:effectLst/>
                          <a:latin typeface="Arial" panose="020B0604020202020204" pitchFamily="34" charset="0"/>
                        </a:rPr>
                        <a:t>Revisit (see below)</a:t>
                      </a:r>
                    </a:p>
                  </a:txBody>
                  <a:tcPr marL="9525" marR="9525" marT="9525" marB="0" anchor="b"/>
                </a:tc>
                <a:extLst>
                  <a:ext uri="{0D108BD9-81ED-4DB2-BD59-A6C34878D82A}">
                    <a16:rowId xmlns:a16="http://schemas.microsoft.com/office/drawing/2014/main" val="1655881828"/>
                  </a:ext>
                </a:extLst>
              </a:tr>
              <a:tr h="165100">
                <a:tc>
                  <a:txBody>
                    <a:bodyPr/>
                    <a:lstStyle/>
                    <a:p>
                      <a:pPr algn="ctr" fontAlgn="b"/>
                      <a:r>
                        <a:rPr lang="en-GB" sz="1000" u="none" strike="sngStrike">
                          <a:effectLst/>
                        </a:rPr>
                        <a:t>11</a:t>
                      </a:r>
                      <a:endParaRPr lang="en-GB" sz="1000" b="0" i="0" u="none" strike="sngStrike">
                        <a:effectLst/>
                        <a:latin typeface="Arial" panose="020B0604020202020204" pitchFamily="34" charset="0"/>
                      </a:endParaRPr>
                    </a:p>
                  </a:txBody>
                  <a:tcPr marL="9525" marR="9525" marT="9525" marB="0" anchor="b"/>
                </a:tc>
                <a:tc>
                  <a:txBody>
                    <a:bodyPr/>
                    <a:lstStyle/>
                    <a:p>
                      <a:pPr algn="r" fontAlgn="b"/>
                      <a:r>
                        <a:rPr lang="en-GB" sz="1000" u="none" strike="sngStrike">
                          <a:effectLst/>
                        </a:rPr>
                        <a:t>2021</a:t>
                      </a:r>
                      <a:endParaRPr lang="en-GB" sz="1000" b="0" i="0" u="none" strike="sngStrike">
                        <a:effectLst/>
                        <a:latin typeface="Arial" panose="020B0604020202020204" pitchFamily="34" charset="0"/>
                      </a:endParaRPr>
                    </a:p>
                  </a:txBody>
                  <a:tcPr marL="9525" marR="9525" marT="9525" marB="0" anchor="b"/>
                </a:tc>
                <a:tc>
                  <a:txBody>
                    <a:bodyPr/>
                    <a:lstStyle/>
                    <a:p>
                      <a:pPr algn="r" fontAlgn="b"/>
                      <a:r>
                        <a:rPr lang="en-GB" sz="1000" u="none" strike="sngStrike">
                          <a:effectLst/>
                        </a:rPr>
                        <a:t>661</a:t>
                      </a:r>
                      <a:endParaRPr lang="en-GB" sz="1000" b="0" i="0" u="none" strike="sngStrike">
                        <a:effectLst/>
                        <a:latin typeface="Arial" panose="020B0604020202020204" pitchFamily="34" charset="0"/>
                      </a:endParaRPr>
                    </a:p>
                  </a:txBody>
                  <a:tcPr marL="9525" marR="9525" marT="9525" marB="0" anchor="b"/>
                </a:tc>
                <a:tc>
                  <a:txBody>
                    <a:bodyPr/>
                    <a:lstStyle/>
                    <a:p>
                      <a:pPr algn="r" fontAlgn="b"/>
                      <a:r>
                        <a:rPr lang="en-GB" sz="1000" u="none" strike="sngStrike" dirty="0">
                          <a:effectLst/>
                        </a:rPr>
                        <a:t>1</a:t>
                      </a:r>
                      <a:endParaRPr lang="en-GB" sz="1000" b="0" i="0" u="none" strike="sngStrike" dirty="0">
                        <a:effectLst/>
                        <a:latin typeface="Arial" panose="020B0604020202020204" pitchFamily="34" charset="0"/>
                      </a:endParaRPr>
                    </a:p>
                  </a:txBody>
                  <a:tcPr marL="9525" marR="9525" marT="9525" marB="0" anchor="b"/>
                </a:tc>
                <a:tc>
                  <a:txBody>
                    <a:bodyPr/>
                    <a:lstStyle/>
                    <a:p>
                      <a:pPr algn="l" fontAlgn="b"/>
                      <a:r>
                        <a:rPr lang="en-GB" sz="1000" u="none" strike="sngStrike" dirty="0">
                          <a:effectLst/>
                        </a:rPr>
                        <a:t>CR_1091</a:t>
                      </a:r>
                      <a:endParaRPr lang="en-GB" sz="1000" b="0" i="0" u="none" strike="sngStrike" dirty="0">
                        <a:effectLst/>
                        <a:latin typeface="Arial" panose="020B0604020202020204" pitchFamily="34" charset="0"/>
                      </a:endParaRPr>
                    </a:p>
                  </a:txBody>
                  <a:tcPr marL="9525" marR="9525" marT="9525" marB="0" anchor="b"/>
                </a:tc>
                <a:tc>
                  <a:txBody>
                    <a:bodyPr/>
                    <a:lstStyle/>
                    <a:p>
                      <a:pPr algn="l" fontAlgn="b"/>
                      <a:r>
                        <a:rPr lang="en-GB" sz="1000" u="none" strike="sngStrike" dirty="0">
                          <a:effectLst/>
                        </a:rPr>
                        <a:t>Antonio de la Oliva (</a:t>
                      </a:r>
                      <a:r>
                        <a:rPr lang="en-GB" sz="1000" u="none" strike="sngStrike" dirty="0" err="1">
                          <a:effectLst/>
                        </a:rPr>
                        <a:t>InterDigital</a:t>
                      </a:r>
                      <a:r>
                        <a:rPr lang="en-GB" sz="1000" u="none" strike="sngStrike" dirty="0">
                          <a:effectLst/>
                        </a:rPr>
                        <a:t>, UC3M)</a:t>
                      </a:r>
                      <a:endParaRPr lang="en-GB" sz="1000" b="0" i="0" u="none" strike="sngStrike" dirty="0">
                        <a:effectLst/>
                        <a:latin typeface="Arial" panose="020B0604020202020204" pitchFamily="34" charset="0"/>
                      </a:endParaRPr>
                    </a:p>
                  </a:txBody>
                  <a:tcPr marL="9525" marR="9525" marT="9525" marB="0" anchor="b"/>
                </a:tc>
                <a:tc>
                  <a:txBody>
                    <a:bodyPr/>
                    <a:lstStyle/>
                    <a:p>
                      <a:pPr algn="l" fontAlgn="b"/>
                      <a:r>
                        <a:rPr lang="en-GB" sz="1000" b="0" i="0" u="none" strike="noStrike" dirty="0">
                          <a:effectLst/>
                          <a:latin typeface="Arial" panose="020B0604020202020204" pitchFamily="34" charset="0"/>
                        </a:rPr>
                        <a:t>Revisit (see below)</a:t>
                      </a:r>
                    </a:p>
                  </a:txBody>
                  <a:tcPr marL="9525" marR="9525" marT="9525" marB="0" anchor="b"/>
                </a:tc>
                <a:extLst>
                  <a:ext uri="{0D108BD9-81ED-4DB2-BD59-A6C34878D82A}">
                    <a16:rowId xmlns:a16="http://schemas.microsoft.com/office/drawing/2014/main" val="988563444"/>
                  </a:ext>
                </a:extLst>
              </a:tr>
              <a:tr h="165100">
                <a:tc>
                  <a:txBody>
                    <a:bodyPr/>
                    <a:lstStyle/>
                    <a:p>
                      <a:pPr algn="ctr" fontAlgn="b"/>
                      <a:r>
                        <a:rPr lang="en-GB" sz="1000" u="none" strike="noStrike">
                          <a:effectLst/>
                        </a:rPr>
                        <a:t>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579</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Resolutions for Clause 9</a:t>
                      </a:r>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b="0" i="0" u="none" strike="noStrike" dirty="0">
                          <a:effectLst/>
                          <a:latin typeface="Arial" panose="020B0604020202020204" pitchFamily="34" charset="0"/>
                        </a:rPr>
                        <a:t>Continued from last telco</a:t>
                      </a:r>
                    </a:p>
                  </a:txBody>
                  <a:tcPr marL="9525" marR="9525" marT="9525" marB="0" anchor="b"/>
                </a:tc>
                <a:extLst>
                  <a:ext uri="{0D108BD9-81ED-4DB2-BD59-A6C34878D82A}">
                    <a16:rowId xmlns:a16="http://schemas.microsoft.com/office/drawing/2014/main" val="2959393144"/>
                  </a:ext>
                </a:extLst>
              </a:tr>
              <a:tr h="165100">
                <a:tc>
                  <a:txBody>
                    <a:bodyPr/>
                    <a:lstStyle/>
                    <a:p>
                      <a:pPr algn="ctr" fontAlgn="b"/>
                      <a:r>
                        <a:rPr lang="en-GB" sz="1000" u="none" strike="noStrike">
                          <a:effectLst/>
                        </a:rPr>
                        <a:t>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84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8</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9.6.7.101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387540130"/>
                  </a:ext>
                </a:extLst>
              </a:tr>
              <a:tr h="165100">
                <a:tc>
                  <a:txBody>
                    <a:bodyPr/>
                    <a:lstStyle/>
                    <a:p>
                      <a:pPr algn="ctr" fontAlgn="b"/>
                      <a:r>
                        <a:rPr lang="en-GB" sz="1000" u="none" strike="noStrike">
                          <a:effectLst/>
                        </a:rPr>
                        <a:t>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596</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CID 1106</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03895904"/>
                  </a:ext>
                </a:extLst>
              </a:tr>
              <a:tr h="165100">
                <a:tc>
                  <a:txBody>
                    <a:bodyPr/>
                    <a:lstStyle/>
                    <a:p>
                      <a:pPr algn="ctr" fontAlgn="b"/>
                      <a:r>
                        <a:rPr lang="en-GB" sz="1000" u="none" strike="noStrike">
                          <a:effectLst/>
                        </a:rPr>
                        <a:t>30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666</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CR for Misc CIDs Part 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583208616"/>
                  </a:ext>
                </a:extLst>
              </a:tr>
              <a:tr h="165100">
                <a:tc>
                  <a:txBody>
                    <a:bodyPr/>
                    <a:lstStyle/>
                    <a:p>
                      <a:pPr algn="ctr" fontAlgn="b"/>
                      <a:r>
                        <a:rPr lang="en-GB" sz="1000" u="none" strike="noStrike">
                          <a:effectLst/>
                        </a:rPr>
                        <a:t>31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667</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Spec text for CR Part 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315996714"/>
                  </a:ext>
                </a:extLst>
              </a:tr>
              <a:tr h="165100">
                <a:tc>
                  <a:txBody>
                    <a:bodyPr/>
                    <a:lstStyle/>
                    <a:p>
                      <a:pPr algn="ctr" fontAlgn="b"/>
                      <a:r>
                        <a:rPr lang="en-GB" sz="1000" u="none" strike="sngStrike" kern="1200" dirty="0">
                          <a:solidFill>
                            <a:schemeClr val="dk1"/>
                          </a:solidFill>
                          <a:effectLst/>
                          <a:latin typeface="+mn-lt"/>
                          <a:ea typeface="+mn-ea"/>
                          <a:cs typeface="+mn-cs"/>
                        </a:rPr>
                        <a:t>40</a:t>
                      </a:r>
                    </a:p>
                  </a:txBody>
                  <a:tcPr marL="9525" marR="9525" marT="9525" marB="0" anchor="b"/>
                </a:tc>
                <a:tc>
                  <a:txBody>
                    <a:bodyPr/>
                    <a:lstStyle/>
                    <a:p>
                      <a:pPr algn="r" fontAlgn="b"/>
                      <a:r>
                        <a:rPr lang="en-GB" sz="1000" u="none" strike="sngStrike" kern="1200" dirty="0">
                          <a:solidFill>
                            <a:schemeClr val="dk1"/>
                          </a:solidFill>
                          <a:effectLst/>
                          <a:latin typeface="+mn-lt"/>
                          <a:ea typeface="+mn-ea"/>
                          <a:cs typeface="+mn-cs"/>
                        </a:rPr>
                        <a:t>2021</a:t>
                      </a:r>
                    </a:p>
                  </a:txBody>
                  <a:tcPr marL="9525" marR="9525" marT="9525" marB="0" anchor="b"/>
                </a:tc>
                <a:tc>
                  <a:txBody>
                    <a:bodyPr/>
                    <a:lstStyle/>
                    <a:p>
                      <a:pPr algn="r" fontAlgn="b"/>
                      <a:r>
                        <a:rPr lang="en-GB" sz="1000" u="none" strike="sngStrike" kern="1200">
                          <a:solidFill>
                            <a:schemeClr val="dk1"/>
                          </a:solidFill>
                          <a:effectLst/>
                          <a:latin typeface="+mn-lt"/>
                          <a:ea typeface="+mn-ea"/>
                          <a:cs typeface="+mn-cs"/>
                        </a:rPr>
                        <a:t>568</a:t>
                      </a:r>
                    </a:p>
                  </a:txBody>
                  <a:tcPr marL="9525" marR="9525" marT="9525" marB="0" anchor="b"/>
                </a:tc>
                <a:tc>
                  <a:txBody>
                    <a:bodyPr/>
                    <a:lstStyle/>
                    <a:p>
                      <a:pPr algn="r" fontAlgn="b"/>
                      <a:r>
                        <a:rPr lang="en-GB" sz="1000" u="none" strike="sngStrike" kern="1200" dirty="0">
                          <a:solidFill>
                            <a:schemeClr val="dk1"/>
                          </a:solidFill>
                          <a:effectLst/>
                          <a:latin typeface="+mn-lt"/>
                          <a:ea typeface="+mn-ea"/>
                          <a:cs typeface="+mn-cs"/>
                        </a:rPr>
                        <a:t>4</a:t>
                      </a:r>
                    </a:p>
                  </a:txBody>
                  <a:tcPr marL="9525" marR="9525" marT="9525" marB="0" anchor="b"/>
                </a:tc>
                <a:tc>
                  <a:txBody>
                    <a:bodyPr/>
                    <a:lstStyle/>
                    <a:p>
                      <a:pPr algn="l" fontAlgn="b"/>
                      <a:r>
                        <a:rPr lang="en-GB" sz="1000" u="none" strike="sngStrike" kern="1200" dirty="0" err="1">
                          <a:solidFill>
                            <a:schemeClr val="dk1"/>
                          </a:solidFill>
                          <a:effectLst/>
                          <a:latin typeface="+mn-lt"/>
                          <a:ea typeface="+mn-ea"/>
                          <a:cs typeface="+mn-cs"/>
                        </a:rPr>
                        <a:t>Behavior</a:t>
                      </a:r>
                      <a:r>
                        <a:rPr lang="en-GB" sz="1000" u="none" strike="sngStrike" kern="1200" dirty="0">
                          <a:solidFill>
                            <a:schemeClr val="dk1"/>
                          </a:solidFill>
                          <a:effectLst/>
                          <a:latin typeface="+mn-lt"/>
                          <a:ea typeface="+mn-ea"/>
                          <a:cs typeface="+mn-cs"/>
                        </a:rPr>
                        <a:t> at an EBCS AP that provides relaying service</a:t>
                      </a:r>
                    </a:p>
                  </a:txBody>
                  <a:tcPr marL="9525" marR="9525" marT="9525" marB="0" anchor="b"/>
                </a:tc>
                <a:tc>
                  <a:txBody>
                    <a:bodyPr/>
                    <a:lstStyle/>
                    <a:p>
                      <a:pPr algn="l" fontAlgn="b"/>
                      <a:r>
                        <a:rPr lang="en-GB" sz="1000" u="none" strike="sngStrike" kern="1200" dirty="0">
                          <a:solidFill>
                            <a:schemeClr val="dk1"/>
                          </a:solidFill>
                          <a:effectLst/>
                          <a:latin typeface="+mn-lt"/>
                          <a:ea typeface="+mn-ea"/>
                          <a:cs typeface="+mn-cs"/>
                        </a:rPr>
                        <a:t>Abhishek Patil (Qualcomm)</a:t>
                      </a:r>
                    </a:p>
                  </a:txBody>
                  <a:tcPr marL="9525" marR="9525" marT="9525" marB="0" anchor="b"/>
                </a:tc>
                <a:tc>
                  <a:txBody>
                    <a:bodyPr/>
                    <a:lstStyle/>
                    <a:p>
                      <a:pPr algn="l" fontAlgn="b"/>
                      <a:endParaRPr lang="en-GB" sz="1000" u="none" strike="sng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2953248530"/>
                  </a:ext>
                </a:extLst>
              </a:tr>
              <a:tr h="165100">
                <a:tc>
                  <a:txBody>
                    <a:bodyPr/>
                    <a:lstStyle/>
                    <a:p>
                      <a:pPr algn="ctr" fontAlgn="b"/>
                      <a:r>
                        <a:rPr lang="en-GB" sz="1000" u="none" strike="noStrike" kern="1200" dirty="0">
                          <a:solidFill>
                            <a:schemeClr val="dk1"/>
                          </a:solidFill>
                          <a:effectLst/>
                          <a:latin typeface="+mn-lt"/>
                          <a:ea typeface="+mn-ea"/>
                          <a:cs typeface="+mn-cs"/>
                        </a:rPr>
                        <a:t>41</a:t>
                      </a:r>
                    </a:p>
                  </a:txBody>
                  <a:tcPr marL="9525" marR="9525" marT="9525" marB="0" anchor="b"/>
                </a:tc>
                <a:tc>
                  <a:txBody>
                    <a:bodyPr/>
                    <a:lstStyle/>
                    <a:p>
                      <a:pPr algn="r" fontAlgn="b"/>
                      <a:r>
                        <a:rPr lang="en-GB" sz="1000" u="none" strike="noStrike" kern="1200" dirty="0">
                          <a:solidFill>
                            <a:schemeClr val="dk1"/>
                          </a:solidFill>
                          <a:effectLst/>
                          <a:latin typeface="+mn-lt"/>
                          <a:ea typeface="+mn-ea"/>
                          <a:cs typeface="+mn-cs"/>
                        </a:rPr>
                        <a:t>2021</a:t>
                      </a:r>
                    </a:p>
                  </a:txBody>
                  <a:tcPr marL="9525" marR="9525" marT="9525" marB="0" anchor="b"/>
                </a:tc>
                <a:tc>
                  <a:txBody>
                    <a:bodyPr/>
                    <a:lstStyle/>
                    <a:p>
                      <a:pPr algn="r" fontAlgn="b"/>
                      <a:r>
                        <a:rPr lang="en-GB" sz="1000" u="none" strike="noStrike" kern="1200" dirty="0">
                          <a:solidFill>
                            <a:schemeClr val="dk1"/>
                          </a:solidFill>
                          <a:effectLst/>
                          <a:latin typeface="+mn-lt"/>
                          <a:ea typeface="+mn-ea"/>
                          <a:cs typeface="+mn-cs"/>
                        </a:rPr>
                        <a:t>305</a:t>
                      </a:r>
                    </a:p>
                  </a:txBody>
                  <a:tcPr marL="9525" marR="9525" marT="9525" marB="0" anchor="b"/>
                </a:tc>
                <a:tc>
                  <a:txBody>
                    <a:bodyPr/>
                    <a:lstStyle/>
                    <a:p>
                      <a:pPr algn="r" fontAlgn="b"/>
                      <a:r>
                        <a:rPr lang="en-GB" sz="1000" u="none" strike="noStrike" kern="1200" dirty="0">
                          <a:solidFill>
                            <a:schemeClr val="dk1"/>
                          </a:solidFill>
                          <a:effectLst/>
                          <a:latin typeface="+mn-lt"/>
                          <a:ea typeface="+mn-ea"/>
                          <a:cs typeface="+mn-cs"/>
                        </a:rPr>
                        <a:t>0</a:t>
                      </a:r>
                    </a:p>
                  </a:txBody>
                  <a:tcPr marL="9525" marR="9525" marT="9525" marB="0" anchor="b"/>
                </a:tc>
                <a:tc>
                  <a:txBody>
                    <a:bodyPr/>
                    <a:lstStyle/>
                    <a:p>
                      <a:pPr algn="l" fontAlgn="b"/>
                      <a:r>
                        <a:rPr lang="en-GB" sz="1000" u="none" strike="noStrike" kern="1200" dirty="0">
                          <a:solidFill>
                            <a:schemeClr val="dk1"/>
                          </a:solidFill>
                          <a:effectLst/>
                          <a:latin typeface="+mn-lt"/>
                          <a:ea typeface="+mn-ea"/>
                          <a:cs typeface="+mn-cs"/>
                        </a:rPr>
                        <a:t>LB252 resolutions for CIDs assigned to </a:t>
                      </a:r>
                      <a:r>
                        <a:rPr lang="en-GB" sz="1000" u="none" strike="noStrike" kern="1200" dirty="0" err="1">
                          <a:solidFill>
                            <a:schemeClr val="dk1"/>
                          </a:solidFill>
                          <a:effectLst/>
                          <a:latin typeface="+mn-lt"/>
                          <a:ea typeface="+mn-ea"/>
                          <a:cs typeface="+mn-cs"/>
                        </a:rPr>
                        <a:t>Abhi</a:t>
                      </a:r>
                      <a:r>
                        <a:rPr lang="en-GB" sz="1000" u="none" strike="noStrike" kern="1200" dirty="0">
                          <a:solidFill>
                            <a:schemeClr val="dk1"/>
                          </a:solidFill>
                          <a:effectLst/>
                          <a:latin typeface="+mn-lt"/>
                          <a:ea typeface="+mn-ea"/>
                          <a:cs typeface="+mn-cs"/>
                        </a:rPr>
                        <a:t> (part 3)</a:t>
                      </a: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GB" sz="1000" u="none" strike="noStrike" kern="1200" dirty="0">
                          <a:solidFill>
                            <a:schemeClr val="dk1"/>
                          </a:solidFill>
                          <a:effectLst/>
                          <a:latin typeface="+mn-lt"/>
                          <a:ea typeface="+mn-ea"/>
                          <a:cs typeface="+mn-cs"/>
                        </a:rPr>
                        <a:t>Abhishek Patil (Qualcomm)</a:t>
                      </a: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endParaRPr lang="en-GB" sz="1000" u="none" strike="no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182077368"/>
                  </a:ext>
                </a:extLst>
              </a:tr>
              <a:tr h="165100">
                <a:tc>
                  <a:txBody>
                    <a:bodyPr/>
                    <a:lstStyle/>
                    <a:p>
                      <a:pPr algn="ctr" fontAlgn="b"/>
                      <a:r>
                        <a:rPr lang="en-GB" sz="1000" u="none" strike="noStrike" kern="1200" dirty="0">
                          <a:solidFill>
                            <a:schemeClr val="dk1"/>
                          </a:solidFill>
                          <a:effectLst/>
                          <a:latin typeface="+mn-lt"/>
                          <a:ea typeface="+mn-ea"/>
                          <a:cs typeface="+mn-cs"/>
                        </a:rPr>
                        <a:t>42</a:t>
                      </a:r>
                    </a:p>
                  </a:txBody>
                  <a:tcPr marL="9525" marR="9525" marT="9525" marB="0" anchor="b"/>
                </a:tc>
                <a:tc>
                  <a:txBody>
                    <a:bodyPr/>
                    <a:lstStyle/>
                    <a:p>
                      <a:pPr algn="r" fontAlgn="b"/>
                      <a:r>
                        <a:rPr lang="en-GB" sz="1000" u="none" strike="noStrike" kern="1200" dirty="0">
                          <a:solidFill>
                            <a:schemeClr val="dk1"/>
                          </a:solidFill>
                          <a:effectLst/>
                          <a:latin typeface="+mn-lt"/>
                          <a:ea typeface="+mn-ea"/>
                          <a:cs typeface="+mn-cs"/>
                        </a:rPr>
                        <a:t>2021</a:t>
                      </a:r>
                    </a:p>
                  </a:txBody>
                  <a:tcPr marL="9525" marR="9525" marT="9525" marB="0" anchor="b"/>
                </a:tc>
                <a:tc>
                  <a:txBody>
                    <a:bodyPr/>
                    <a:lstStyle/>
                    <a:p>
                      <a:pPr algn="r" fontAlgn="b"/>
                      <a:r>
                        <a:rPr lang="en-GB" sz="1000" u="none" strike="noStrike" kern="1200" dirty="0">
                          <a:solidFill>
                            <a:schemeClr val="dk1"/>
                          </a:solidFill>
                          <a:effectLst/>
                          <a:latin typeface="+mn-lt"/>
                          <a:ea typeface="+mn-ea"/>
                          <a:cs typeface="+mn-cs"/>
                        </a:rPr>
                        <a:t>306</a:t>
                      </a:r>
                    </a:p>
                  </a:txBody>
                  <a:tcPr marL="9525" marR="9525" marT="9525" marB="0" anchor="b"/>
                </a:tc>
                <a:tc>
                  <a:txBody>
                    <a:bodyPr/>
                    <a:lstStyle/>
                    <a:p>
                      <a:pPr algn="r" fontAlgn="b"/>
                      <a:r>
                        <a:rPr lang="en-GB" sz="1000" u="none" strike="noStrike" kern="1200" dirty="0">
                          <a:solidFill>
                            <a:schemeClr val="dk1"/>
                          </a:solidFill>
                          <a:effectLst/>
                          <a:latin typeface="+mn-lt"/>
                          <a:ea typeface="+mn-ea"/>
                          <a:cs typeface="+mn-cs"/>
                        </a:rPr>
                        <a:t>0</a:t>
                      </a:r>
                    </a:p>
                  </a:txBody>
                  <a:tcPr marL="9525" marR="9525" marT="9525" marB="0" anchor="b"/>
                </a:tc>
                <a:tc>
                  <a:txBody>
                    <a:bodyPr/>
                    <a:lstStyle/>
                    <a:p>
                      <a:pPr algn="l" fontAlgn="b"/>
                      <a:r>
                        <a:rPr lang="en-GB" sz="1000" u="none" strike="noStrike" kern="1200" dirty="0">
                          <a:solidFill>
                            <a:schemeClr val="dk1"/>
                          </a:solidFill>
                          <a:effectLst/>
                          <a:latin typeface="+mn-lt"/>
                          <a:ea typeface="+mn-ea"/>
                          <a:cs typeface="+mn-cs"/>
                        </a:rPr>
                        <a:t>Excel with resolutions assigned to </a:t>
                      </a:r>
                      <a:r>
                        <a:rPr lang="en-GB" sz="1000" u="none" strike="noStrike" kern="1200" dirty="0" err="1">
                          <a:solidFill>
                            <a:schemeClr val="dk1"/>
                          </a:solidFill>
                          <a:effectLst/>
                          <a:latin typeface="+mn-lt"/>
                          <a:ea typeface="+mn-ea"/>
                          <a:cs typeface="+mn-cs"/>
                        </a:rPr>
                        <a:t>Abhi</a:t>
                      </a:r>
                      <a:r>
                        <a:rPr lang="en-GB" sz="1000" u="none" strike="noStrike" kern="1200" dirty="0">
                          <a:solidFill>
                            <a:schemeClr val="dk1"/>
                          </a:solidFill>
                          <a:effectLst/>
                          <a:latin typeface="+mn-lt"/>
                          <a:ea typeface="+mn-ea"/>
                          <a:cs typeface="+mn-cs"/>
                        </a:rPr>
                        <a:t> - part 3</a:t>
                      </a: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GB" sz="1000" u="none" strike="noStrike" kern="1200" dirty="0">
                          <a:solidFill>
                            <a:schemeClr val="dk1"/>
                          </a:solidFill>
                          <a:effectLst/>
                          <a:latin typeface="+mn-lt"/>
                          <a:ea typeface="+mn-ea"/>
                          <a:cs typeface="+mn-cs"/>
                        </a:rPr>
                        <a:t>Abhishek Patil (Qualcomm)</a:t>
                      </a: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endParaRPr lang="en-GB" sz="1000" u="none" strike="no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64762260"/>
                  </a:ext>
                </a:extLst>
              </a:tr>
              <a:tr h="165100">
                <a:tc>
                  <a:txBody>
                    <a:bodyPr/>
                    <a:lstStyle/>
                    <a:p>
                      <a:pPr algn="ctr" fontAlgn="b"/>
                      <a:r>
                        <a:rPr lang="en-GB" sz="1000" u="none" strike="noStrike" kern="1200" dirty="0">
                          <a:solidFill>
                            <a:schemeClr val="dk1"/>
                          </a:solidFill>
                          <a:effectLst/>
                          <a:latin typeface="+mn-lt"/>
                          <a:ea typeface="+mn-ea"/>
                          <a:cs typeface="+mn-cs"/>
                        </a:rPr>
                        <a:t>1010</a:t>
                      </a:r>
                    </a:p>
                  </a:txBody>
                  <a:tcPr marL="9525" marR="9525" marT="9525" marB="0" anchor="b"/>
                </a:tc>
                <a:tc>
                  <a:txBody>
                    <a:bodyPr/>
                    <a:lstStyle/>
                    <a:p>
                      <a:pPr algn="r" fontAlgn="b"/>
                      <a:r>
                        <a:rPr lang="en-GB" sz="1000" u="none" strike="noStrike" dirty="0">
                          <a:effectLst/>
                        </a:rPr>
                        <a:t>2021</a:t>
                      </a:r>
                      <a:endParaRPr lang="en-GB" sz="1000" b="0" i="0" u="none" strike="noStrike" dirty="0">
                        <a:effectLst/>
                        <a:latin typeface="Arial" panose="020B0604020202020204" pitchFamily="34" charset="0"/>
                      </a:endParaRPr>
                    </a:p>
                  </a:txBody>
                  <a:tcPr marL="9525" marR="9525" marT="9525" marB="0" anchor="b"/>
                </a:tc>
                <a:tc>
                  <a:txBody>
                    <a:bodyPr/>
                    <a:lstStyle/>
                    <a:p>
                      <a:pPr algn="r" fontAlgn="b"/>
                      <a:r>
                        <a:rPr lang="en-GB" sz="1000" u="none" strike="noStrike" dirty="0">
                          <a:effectLst/>
                        </a:rPr>
                        <a:t>581</a:t>
                      </a:r>
                      <a:endParaRPr lang="en-GB" sz="1000" b="0" i="0" u="none" strike="noStrike" dirty="0">
                        <a:effectLst/>
                        <a:latin typeface="Arial" panose="020B0604020202020204" pitchFamily="34" charset="0"/>
                      </a:endParaRPr>
                    </a:p>
                  </a:txBody>
                  <a:tcPr marL="9525" marR="9525" marT="9525" marB="0" anchor="b"/>
                </a:tc>
                <a:tc>
                  <a:txBody>
                    <a:bodyPr/>
                    <a:lstStyle/>
                    <a:p>
                      <a:pPr algn="r" fontAlgn="b"/>
                      <a:r>
                        <a:rPr lang="en-GB" sz="1000" u="none" strike="noStrike" dirty="0">
                          <a:effectLst/>
                        </a:rPr>
                        <a:t>xxx</a:t>
                      </a:r>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u="none" strike="noStrike">
                          <a:effectLst/>
                        </a:rPr>
                        <a:t>Conflict_1091_1451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Antonio de la Oliva (InterDigital, UC3M)</a:t>
                      </a:r>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96752635"/>
                  </a:ext>
                </a:extLst>
              </a:tr>
              <a:tr h="165100">
                <a:tc>
                  <a:txBody>
                    <a:bodyPr/>
                    <a:lstStyle/>
                    <a:p>
                      <a:pPr algn="ctr" fontAlgn="b"/>
                      <a:r>
                        <a:rPr lang="en-GB" sz="1000" u="none" strike="noStrike" kern="1200" dirty="0">
                          <a:solidFill>
                            <a:schemeClr val="dk1"/>
                          </a:solidFill>
                          <a:effectLst/>
                          <a:latin typeface="+mn-lt"/>
                          <a:ea typeface="+mn-ea"/>
                          <a:cs typeface="+mn-cs"/>
                        </a:rPr>
                        <a:t>1011</a:t>
                      </a: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661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dirty="0">
                          <a:effectLst/>
                        </a:rPr>
                        <a:t>xxx</a:t>
                      </a:r>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CR_1091</a:t>
                      </a:r>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Antonio de la Oliva (</a:t>
                      </a:r>
                      <a:r>
                        <a:rPr lang="en-GB" sz="1000" u="none" strike="noStrike" dirty="0" err="1">
                          <a:effectLst/>
                        </a:rPr>
                        <a:t>InterDigital</a:t>
                      </a:r>
                      <a:r>
                        <a:rPr lang="en-GB" sz="1000" u="none" strike="noStrike" dirty="0">
                          <a:effectLst/>
                        </a:rPr>
                        <a:t>, UC3M)</a:t>
                      </a:r>
                      <a:endParaRPr lang="en-GB" sz="1000" b="0" i="0" u="none" strike="noStrike" dirty="0">
                        <a:effectLst/>
                        <a:latin typeface="Arial" panose="020B0604020202020204" pitchFamily="34" charset="0"/>
                      </a:endParaRPr>
                    </a:p>
                  </a:txBody>
                  <a:tcPr marL="9525" marR="9525" marT="9525" marB="0" anchor="b"/>
                </a:tc>
                <a:tc>
                  <a:txBody>
                    <a:bodyPr/>
                    <a:lstStyle/>
                    <a:p>
                      <a:pPr algn="l" fontAlgn="b"/>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521800079"/>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3916</TotalTime>
  <Words>2777</Words>
  <Application>Microsoft Macintosh PowerPoint</Application>
  <PresentationFormat>On-screen Show (16:9)</PresentationFormat>
  <Paragraphs>390</Paragraphs>
  <Slides>34</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Arial</vt:lpstr>
      <vt:lpstr>Calibri</vt:lpstr>
      <vt:lpstr>Monotype Sorts</vt:lpstr>
      <vt:lpstr>Times New Roman</vt:lpstr>
      <vt:lpstr>802-11-BCS-Chair-Slides-Template</vt:lpstr>
      <vt:lpstr>Document</vt:lpstr>
      <vt:lpstr>Agenda TGbc Telco April 27,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vt:lpstr>
      <vt:lpstr>Status D1.02</vt:lpstr>
      <vt:lpstr>DiscussIon – Extension of Telco time</vt:lpstr>
      <vt:lpstr>New extended Telco Time</vt:lpstr>
      <vt:lpstr>Status Comment Assignment &amp; Resolution</vt:lpstr>
      <vt:lpstr>Status on comment assignment</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236</cp:revision>
  <cp:lastPrinted>1601-01-01T00:00:00Z</cp:lastPrinted>
  <dcterms:created xsi:type="dcterms:W3CDTF">2020-02-25T15:01:23Z</dcterms:created>
  <dcterms:modified xsi:type="dcterms:W3CDTF">2021-04-20T15:03:50Z</dcterms:modified>
  <cp:category/>
</cp:coreProperties>
</file>