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61" r:id="rId21"/>
    <p:sldId id="362" r:id="rId22"/>
    <p:sldId id="358" r:id="rId23"/>
    <p:sldId id="359"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802.11-21/0694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802.11-21/0694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802.11-21/0694r1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98-01-00bc-editorial-resolutions-cls-9-lb25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20,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2021-04-20</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7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Resolution for remaining </a:t>
            </a:r>
            <a:r>
              <a:rPr lang="en-US" dirty="0" err="1"/>
              <a:t>Cls</a:t>
            </a:r>
            <a:r>
              <a:rPr lang="en-US" dirty="0"/>
              <a:t>. 9 Editorial comments </a:t>
            </a:r>
          </a:p>
          <a:p>
            <a:pPr marL="585788" lvl="1" indent="-285750">
              <a:buFont typeface="Arial" panose="020B0604020202020204" pitchFamily="34" charset="0"/>
              <a:buChar char="•"/>
            </a:pPr>
            <a:r>
              <a:rPr lang="en-US" dirty="0"/>
              <a:t>available in </a:t>
            </a:r>
            <a:r>
              <a:rPr lang="en-US" dirty="0">
                <a:hlinkClick r:id="rId2"/>
              </a:rPr>
              <a:t>https://mentor.ieee.org/802.11/dcn/21/11-21-0698-01-00bc-editorial-resolutions-cls-9-lb252.docx</a:t>
            </a:r>
            <a:r>
              <a:rPr lang="en-US" dirty="0"/>
              <a:t> </a:t>
            </a:r>
          </a:p>
          <a:p>
            <a:pPr marL="585788" lvl="1" indent="-285750">
              <a:buFont typeface="Arial" panose="020B0604020202020204" pitchFamily="34" charset="0"/>
              <a:buChar char="•"/>
            </a:pPr>
            <a:r>
              <a:rPr lang="en-US" dirty="0"/>
              <a:t>Please review and let Carol know if you would like to suggest a change to the resolution</a:t>
            </a:r>
          </a:p>
          <a:p>
            <a:pPr marL="585788" lvl="1" indent="-285750">
              <a:buFont typeface="Arial" panose="020B0604020202020204" pitchFamily="34" charset="0"/>
              <a:buChar char="•"/>
            </a:pPr>
            <a:r>
              <a:rPr lang="en-US" dirty="0"/>
              <a:t>Unless the group requests review of individual CIDs, the suggested resolutions will be included in a motion tab for final approval</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20,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err="1"/>
              <a:t>DiscussIon</a:t>
            </a:r>
            <a:r>
              <a:rPr lang="en-US" dirty="0"/>
              <a:t> – Extension of Telco time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554110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A936B-332E-834E-8595-259BD17CFA52}"/>
              </a:ext>
            </a:extLst>
          </p:cNvPr>
          <p:cNvSpPr>
            <a:spLocks noGrp="1"/>
          </p:cNvSpPr>
          <p:nvPr>
            <p:ph type="title"/>
          </p:nvPr>
        </p:nvSpPr>
        <p:spPr/>
        <p:txBody>
          <a:bodyPr/>
          <a:lstStyle/>
          <a:p>
            <a:r>
              <a:rPr lang="en-US" dirty="0"/>
              <a:t>Suggested Extension of Telco Time</a:t>
            </a:r>
          </a:p>
        </p:txBody>
      </p:sp>
      <p:sp>
        <p:nvSpPr>
          <p:cNvPr id="3" name="Content Placeholder 2">
            <a:extLst>
              <a:ext uri="{FF2B5EF4-FFF2-40B4-BE49-F238E27FC236}">
                <a16:creationId xmlns:a16="http://schemas.microsoft.com/office/drawing/2014/main" id="{2C9E9FBC-CDF2-0A48-82A2-EAD7C8C7A472}"/>
              </a:ext>
            </a:extLst>
          </p:cNvPr>
          <p:cNvSpPr>
            <a:spLocks noGrp="1"/>
          </p:cNvSpPr>
          <p:nvPr>
            <p:ph idx="1"/>
          </p:nvPr>
        </p:nvSpPr>
        <p:spPr/>
        <p:txBody>
          <a:bodyPr/>
          <a:lstStyle/>
          <a:p>
            <a:r>
              <a:rPr lang="en-US" dirty="0"/>
              <a:t>To expeditive the process of comment resolutions, we should discuss to</a:t>
            </a:r>
          </a:p>
          <a:p>
            <a:endParaRPr lang="en-US" dirty="0"/>
          </a:p>
          <a:p>
            <a:pPr algn="ctr"/>
            <a:r>
              <a:rPr lang="en-US" dirty="0"/>
              <a:t>Extend the </a:t>
            </a:r>
            <a:r>
              <a:rPr lang="en-US" dirty="0" err="1"/>
              <a:t>TGbc</a:t>
            </a:r>
            <a:r>
              <a:rPr lang="en-US" dirty="0"/>
              <a:t> telco time to</a:t>
            </a:r>
          </a:p>
          <a:p>
            <a:pPr algn="ctr"/>
            <a:r>
              <a:rPr lang="en-US" dirty="0"/>
              <a:t>2 hours, Tuesdays, 9:30 – 11:30h ET</a:t>
            </a:r>
          </a:p>
          <a:p>
            <a:pPr algn="ctr"/>
            <a:endParaRPr lang="en-US" dirty="0"/>
          </a:p>
          <a:p>
            <a:r>
              <a:rPr lang="en-US" dirty="0"/>
              <a:t>At the current speed, we might even not finish on </a:t>
            </a:r>
            <a:r>
              <a:rPr lang="en-US" dirty="0" err="1"/>
              <a:t>Cls</a:t>
            </a:r>
            <a:r>
              <a:rPr lang="en-US" dirty="0"/>
              <a:t>. 9 comments before the May meeting.  For sure, we will not meet our current TG timeline</a:t>
            </a:r>
          </a:p>
          <a:p>
            <a:endParaRPr lang="en-US" dirty="0"/>
          </a:p>
          <a:p>
            <a:r>
              <a:rPr lang="en-US" dirty="0"/>
              <a:t>View on this ….  TG agrees.  Chair to announce new times (10-day notice)</a:t>
            </a:r>
          </a:p>
        </p:txBody>
      </p:sp>
      <p:sp>
        <p:nvSpPr>
          <p:cNvPr id="4" name="Slide Number Placeholder 3">
            <a:extLst>
              <a:ext uri="{FF2B5EF4-FFF2-40B4-BE49-F238E27FC236}">
                <a16:creationId xmlns:a16="http://schemas.microsoft.com/office/drawing/2014/main" id="{D1AFACC4-3C37-6C4C-BB6A-586FBAB631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6B7A96B-056A-1646-96CE-F78C98E57DF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F5BCD0E-BFCC-A343-90FE-C854C28295E8}"/>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646149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100" dirty="0"/>
              <a:t>Join the </a:t>
            </a:r>
            <a:r>
              <a:rPr lang="en-GB" sz="1100" dirty="0" err="1"/>
              <a:t>Webex</a:t>
            </a:r>
            <a:r>
              <a:rPr lang="en-GB" sz="1100" dirty="0"/>
              <a:t> meeting here:</a:t>
            </a:r>
          </a:p>
          <a:p>
            <a:r>
              <a:rPr lang="en-GB" sz="1100" dirty="0"/>
              <a:t>https://</a:t>
            </a:r>
            <a:r>
              <a:rPr lang="en-GB" sz="1100" dirty="0" err="1"/>
              <a:t>ieeesa.webex.com</a:t>
            </a:r>
            <a:r>
              <a:rPr lang="en-GB" sz="1100" dirty="0"/>
              <a:t>/</a:t>
            </a:r>
            <a:r>
              <a:rPr lang="en-GB" sz="1100" dirty="0" err="1"/>
              <a:t>ieeesa</a:t>
            </a:r>
            <a:r>
              <a:rPr lang="en-GB" sz="1100" dirty="0"/>
              <a:t>/</a:t>
            </a:r>
            <a:r>
              <a:rPr lang="en-GB" sz="1100" dirty="0" err="1"/>
              <a:t>j.php?MTID</a:t>
            </a:r>
            <a:r>
              <a:rPr lang="en-GB" sz="1100" dirty="0"/>
              <a:t>=mec24a7efe2bca397039bf6b19719dd93</a:t>
            </a:r>
          </a:p>
          <a:p>
            <a:endParaRPr lang="en-GB" sz="1100" dirty="0"/>
          </a:p>
          <a:p>
            <a:r>
              <a:rPr lang="en-GB" sz="1100" dirty="0"/>
              <a:t>Meeting number: 129 120 2695</a:t>
            </a:r>
          </a:p>
          <a:p>
            <a:r>
              <a:rPr lang="en-GB" sz="1100" dirty="0"/>
              <a:t>Meeting password: wireless (94735377 from phones and video systems)</a:t>
            </a:r>
          </a:p>
          <a:p>
            <a:endParaRPr lang="en-GB" sz="110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Discussion – Extension of telco duration</a:t>
            </a:r>
          </a:p>
          <a:p>
            <a:pPr>
              <a:buFont typeface="Arial" panose="020B0604020202020204" pitchFamily="34" charset="0"/>
              <a:buChar char="•"/>
            </a:pPr>
            <a:r>
              <a:rPr lang="en-US" sz="1200" strike="sngStrike" dirty="0"/>
              <a:t>Status Comment Assignment &amp; Resolution</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ECF2948-8BD3-D148-B408-16FBE73A1EA5}"/>
              </a:ext>
            </a:extLst>
          </p:cNvPr>
          <p:cNvGraphicFramePr>
            <a:graphicFrameLocks noGrp="1"/>
          </p:cNvGraphicFramePr>
          <p:nvPr>
            <p:extLst>
              <p:ext uri="{D42A27DB-BD31-4B8C-83A1-F6EECF244321}">
                <p14:modId xmlns:p14="http://schemas.microsoft.com/office/powerpoint/2010/main" val="3620060534"/>
              </p:ext>
            </p:extLst>
          </p:nvPr>
        </p:nvGraphicFramePr>
        <p:xfrm>
          <a:off x="1174750" y="1526902"/>
          <a:ext cx="6794500" cy="24130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392448829"/>
                    </a:ext>
                  </a:extLst>
                </a:gridCol>
                <a:gridCol w="431598">
                  <a:extLst>
                    <a:ext uri="{9D8B030D-6E8A-4147-A177-3AD203B41FA5}">
                      <a16:colId xmlns:a16="http://schemas.microsoft.com/office/drawing/2014/main" val="3663008023"/>
                    </a:ext>
                  </a:extLst>
                </a:gridCol>
                <a:gridCol w="431598">
                  <a:extLst>
                    <a:ext uri="{9D8B030D-6E8A-4147-A177-3AD203B41FA5}">
                      <a16:colId xmlns:a16="http://schemas.microsoft.com/office/drawing/2014/main" val="1931699484"/>
                    </a:ext>
                  </a:extLst>
                </a:gridCol>
                <a:gridCol w="431598">
                  <a:extLst>
                    <a:ext uri="{9D8B030D-6E8A-4147-A177-3AD203B41FA5}">
                      <a16:colId xmlns:a16="http://schemas.microsoft.com/office/drawing/2014/main" val="2776306799"/>
                    </a:ext>
                  </a:extLst>
                </a:gridCol>
                <a:gridCol w="2335709">
                  <a:extLst>
                    <a:ext uri="{9D8B030D-6E8A-4147-A177-3AD203B41FA5}">
                      <a16:colId xmlns:a16="http://schemas.microsoft.com/office/drawing/2014/main" val="4186707369"/>
                    </a:ext>
                  </a:extLst>
                </a:gridCol>
                <a:gridCol w="2335709">
                  <a:extLst>
                    <a:ext uri="{9D8B030D-6E8A-4147-A177-3AD203B41FA5}">
                      <a16:colId xmlns:a16="http://schemas.microsoft.com/office/drawing/2014/main" val="911115442"/>
                    </a:ext>
                  </a:extLst>
                </a:gridCol>
              </a:tblGrid>
              <a:tr h="165100">
                <a:tc>
                  <a:txBody>
                    <a:bodyPr/>
                    <a:lstStyle/>
                    <a:p>
                      <a:pPr algn="ctr" fontAlgn="b"/>
                      <a:r>
                        <a:rPr lang="en-GB" sz="1000" b="0" i="0" u="none" strike="noStrike" dirty="0">
                          <a:effectLst/>
                          <a:latin typeface="Arial" panose="020B0604020202020204" pitchFamily="34" charset="0"/>
                        </a:rPr>
                        <a:t>1</a:t>
                      </a: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endParaRPr lang="en-GB" sz="1000" b="0" i="0" u="none" strike="noStrike" dirty="0">
                        <a:effectLst/>
                        <a:latin typeface="Arial" panose="020B0604020202020204" pitchFamily="34" charset="0"/>
                      </a:endParaRPr>
                    </a:p>
                  </a:txBody>
                  <a:tcPr marL="9525" marR="9525" marT="9525" marB="0" anchor="b"/>
                </a:tc>
                <a:tc>
                  <a:txBody>
                    <a:bodyPr/>
                    <a:lstStyle/>
                    <a:p>
                      <a:pPr algn="r" fontAlgn="b"/>
                      <a:endParaRPr lang="en-GB" sz="1000" b="0" i="0" u="none" strike="noStrike" dirty="0">
                        <a:effectLst/>
                        <a:latin typeface="Arial" panose="020B0604020202020204" pitchFamily="34" charset="0"/>
                      </a:endParaRP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b="0" i="0" u="none" strike="noStrike" dirty="0">
                          <a:effectLst/>
                          <a:latin typeface="Arial" panose="020B0604020202020204" pitchFamily="34" charset="0"/>
                        </a:rPr>
                        <a:t>Chair comment database</a:t>
                      </a:r>
                    </a:p>
                    <a:p>
                      <a:pPr algn="l" fontAlgn="b"/>
                      <a:r>
                        <a:rPr lang="en-GB" sz="1000" b="0" i="0" u="none" strike="noStrike" dirty="0">
                          <a:effectLst/>
                          <a:latin typeface="Arial" panose="020B0604020202020204" pitchFamily="34" charset="0"/>
                        </a:rPr>
                        <a:t> -- CID 1063 &amp; 1066</a:t>
                      </a:r>
                    </a:p>
                  </a:txBody>
                  <a:tcPr marL="9525" marR="9525" marT="9525" marB="0" anchor="b"/>
                </a:tc>
                <a:tc>
                  <a:txBody>
                    <a:bodyPr/>
                    <a:lstStyle/>
                    <a:p>
                      <a:pPr algn="l" fontAlgn="b"/>
                      <a:r>
                        <a:rPr lang="en-GB" sz="1000" b="0" i="0" u="none" strike="noStrike" dirty="0">
                          <a:effectLst/>
                          <a:latin typeface="Arial" panose="020B0604020202020204" pitchFamily="34" charset="0"/>
                        </a:rPr>
                        <a:t>Chair</a:t>
                      </a:r>
                    </a:p>
                  </a:txBody>
                  <a:tcPr marL="9525" marR="9525" marT="9525" marB="0" anchor="b"/>
                </a:tc>
                <a:extLst>
                  <a:ext uri="{0D108BD9-81ED-4DB2-BD59-A6C34878D82A}">
                    <a16:rowId xmlns:a16="http://schemas.microsoft.com/office/drawing/2014/main" val="2221022350"/>
                  </a:ext>
                </a:extLst>
              </a:tr>
              <a:tr h="165100">
                <a:tc>
                  <a:txBody>
                    <a:bodyPr/>
                    <a:lstStyle/>
                    <a:p>
                      <a:pPr algn="ct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3</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55881828"/>
                  </a:ext>
                </a:extLst>
              </a:tr>
              <a:tr h="165100">
                <a:tc>
                  <a:txBody>
                    <a:bodyPr/>
                    <a:lstStyle/>
                    <a:p>
                      <a:pPr algn="ct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1</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CR_1091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988563444"/>
                  </a:ext>
                </a:extLst>
              </a:tr>
              <a:tr h="165100">
                <a:tc>
                  <a:txBody>
                    <a:bodyPr/>
                    <a:lstStyle/>
                    <a:p>
                      <a:pPr algn="ct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59393144"/>
                  </a:ext>
                </a:extLst>
              </a:tr>
              <a:tr h="165100">
                <a:tc>
                  <a:txBody>
                    <a:bodyPr/>
                    <a:lstStyle/>
                    <a:p>
                      <a:pPr algn="ct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9.6.7.101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7540130"/>
                  </a:ext>
                </a:extLst>
              </a:tr>
              <a:tr h="165100">
                <a:tc>
                  <a:txBody>
                    <a:bodyPr/>
                    <a:lstStyle/>
                    <a:p>
                      <a:pPr algn="ctr" fontAlgn="b"/>
                      <a:r>
                        <a:rPr lang="en-GB" sz="1000" u="none" strike="noStrike">
                          <a:effectLst/>
                        </a:rPr>
                        <a:t>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596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CID 1106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03895904"/>
                  </a:ext>
                </a:extLst>
              </a:tr>
              <a:tr h="165100">
                <a:tc>
                  <a:txBody>
                    <a:bodyPr/>
                    <a:lstStyle/>
                    <a:p>
                      <a:pPr algn="ct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Misc CIDs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83208616"/>
                  </a:ext>
                </a:extLst>
              </a:tr>
              <a:tr h="165100">
                <a:tc>
                  <a:txBody>
                    <a:bodyPr/>
                    <a:lstStyle/>
                    <a:p>
                      <a:pPr algn="ct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15996714"/>
                  </a:ext>
                </a:extLst>
              </a:tr>
              <a:tr h="165100">
                <a:tc>
                  <a:txBody>
                    <a:bodyPr/>
                    <a:lstStyle/>
                    <a:p>
                      <a:pPr algn="ctr" fontAlgn="b"/>
                      <a:r>
                        <a:rPr lang="en-GB" sz="1000" u="none" strike="sngStrike" kern="1200" dirty="0">
                          <a:solidFill>
                            <a:schemeClr val="dk1"/>
                          </a:solidFill>
                          <a:effectLst/>
                          <a:latin typeface="+mn-lt"/>
                          <a:ea typeface="+mn-ea"/>
                          <a:cs typeface="+mn-cs"/>
                        </a:rPr>
                        <a:t>40</a:t>
                      </a:r>
                    </a:p>
                  </a:txBody>
                  <a:tcPr marL="9525" marR="9525" marT="9525" marB="0" anchor="b"/>
                </a:tc>
                <a:tc>
                  <a:txBody>
                    <a:bodyPr/>
                    <a:lstStyle/>
                    <a:p>
                      <a:pPr algn="r" fontAlgn="b"/>
                      <a:r>
                        <a:rPr lang="en-GB" sz="1000" u="none" strike="sng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sngStrike" kern="1200">
                          <a:solidFill>
                            <a:schemeClr val="dk1"/>
                          </a:solidFill>
                          <a:effectLst/>
                          <a:latin typeface="+mn-lt"/>
                          <a:ea typeface="+mn-ea"/>
                          <a:cs typeface="+mn-cs"/>
                        </a:rPr>
                        <a:t>568</a:t>
                      </a:r>
                    </a:p>
                  </a:txBody>
                  <a:tcPr marL="9525" marR="9525" marT="9525" marB="0" anchor="b"/>
                </a:tc>
                <a:tc>
                  <a:txBody>
                    <a:bodyPr/>
                    <a:lstStyle/>
                    <a:p>
                      <a:pPr algn="r" fontAlgn="b"/>
                      <a:r>
                        <a:rPr lang="en-GB" sz="1000" u="none" strike="sngStrike" kern="1200" dirty="0">
                          <a:solidFill>
                            <a:schemeClr val="dk1"/>
                          </a:solidFill>
                          <a:effectLst/>
                          <a:latin typeface="+mn-lt"/>
                          <a:ea typeface="+mn-ea"/>
                          <a:cs typeface="+mn-cs"/>
                        </a:rPr>
                        <a:t>4</a:t>
                      </a:r>
                    </a:p>
                  </a:txBody>
                  <a:tcPr marL="9525" marR="9525" marT="9525" marB="0" anchor="b"/>
                </a:tc>
                <a:tc>
                  <a:txBody>
                    <a:bodyPr/>
                    <a:lstStyle/>
                    <a:p>
                      <a:pPr algn="l" fontAlgn="b"/>
                      <a:r>
                        <a:rPr lang="en-GB" sz="1000" u="none" strike="sngStrike" kern="1200" dirty="0" err="1">
                          <a:solidFill>
                            <a:schemeClr val="dk1"/>
                          </a:solidFill>
                          <a:effectLst/>
                          <a:latin typeface="+mn-lt"/>
                          <a:ea typeface="+mn-ea"/>
                          <a:cs typeface="+mn-cs"/>
                        </a:rPr>
                        <a:t>Behavior</a:t>
                      </a:r>
                      <a:r>
                        <a:rPr lang="en-GB" sz="1000" u="none" strike="sngStrike" kern="1200" dirty="0">
                          <a:solidFill>
                            <a:schemeClr val="dk1"/>
                          </a:solidFill>
                          <a:effectLst/>
                          <a:latin typeface="+mn-lt"/>
                          <a:ea typeface="+mn-ea"/>
                          <a:cs typeface="+mn-cs"/>
                        </a:rPr>
                        <a:t> at an EBCS AP that provides relaying service</a:t>
                      </a:r>
                    </a:p>
                  </a:txBody>
                  <a:tcPr marL="9525" marR="9525" marT="9525" marB="0" anchor="b"/>
                </a:tc>
                <a:tc>
                  <a:txBody>
                    <a:bodyPr/>
                    <a:lstStyle/>
                    <a:p>
                      <a:pPr algn="l" fontAlgn="b"/>
                      <a:r>
                        <a:rPr lang="en-GB" sz="1000" u="none" strike="sngStrike" kern="1200" dirty="0">
                          <a:solidFill>
                            <a:schemeClr val="dk1"/>
                          </a:solidFill>
                          <a:effectLst/>
                          <a:latin typeface="+mn-lt"/>
                          <a:ea typeface="+mn-ea"/>
                          <a:cs typeface="+mn-cs"/>
                        </a:rPr>
                        <a:t>Abhishek Patil (Qualcomm)</a:t>
                      </a:r>
                    </a:p>
                  </a:txBody>
                  <a:tcPr marL="9525" marR="9525" marT="9525" marB="0" anchor="b"/>
                </a:tc>
                <a:extLst>
                  <a:ext uri="{0D108BD9-81ED-4DB2-BD59-A6C34878D82A}">
                    <a16:rowId xmlns:a16="http://schemas.microsoft.com/office/drawing/2014/main" val="2953248530"/>
                  </a:ext>
                </a:extLst>
              </a:tr>
              <a:tr h="165100">
                <a:tc>
                  <a:txBody>
                    <a:bodyPr/>
                    <a:lstStyle/>
                    <a:p>
                      <a:pPr algn="ctr" fontAlgn="b"/>
                      <a:r>
                        <a:rPr lang="en-GB" sz="1000" u="none" strike="noStrike" kern="1200" dirty="0">
                          <a:solidFill>
                            <a:schemeClr val="dk1"/>
                          </a:solidFill>
                          <a:effectLst/>
                          <a:latin typeface="+mn-lt"/>
                          <a:ea typeface="+mn-ea"/>
                          <a:cs typeface="+mn-cs"/>
                        </a:rPr>
                        <a:t>41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305</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1000" u="none" strike="noStrike" kern="1200" dirty="0">
                          <a:solidFill>
                            <a:schemeClr val="dk1"/>
                          </a:solidFill>
                          <a:effectLst/>
                          <a:latin typeface="+mn-lt"/>
                          <a:ea typeface="+mn-ea"/>
                          <a:cs typeface="+mn-cs"/>
                        </a:rPr>
                        <a:t>LB252 resolutions for CIDs assigned to </a:t>
                      </a:r>
                      <a:r>
                        <a:rPr lang="en-GB" sz="1000" u="none" strike="noStrike" kern="1200" dirty="0" err="1">
                          <a:solidFill>
                            <a:schemeClr val="dk1"/>
                          </a:solidFill>
                          <a:effectLst/>
                          <a:latin typeface="+mn-lt"/>
                          <a:ea typeface="+mn-ea"/>
                          <a:cs typeface="+mn-cs"/>
                        </a:rPr>
                        <a:t>Abhi</a:t>
                      </a:r>
                      <a:r>
                        <a:rPr lang="en-GB" sz="1000" u="none" strike="noStrike" kern="1200" dirty="0">
                          <a:solidFill>
                            <a:schemeClr val="dk1"/>
                          </a:solidFill>
                          <a:effectLst/>
                          <a:latin typeface="+mn-lt"/>
                          <a:ea typeface="+mn-ea"/>
                          <a:cs typeface="+mn-cs"/>
                        </a:rPr>
                        <a:t>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Abhishek Patil (Qualcomm)</a:t>
                      </a:r>
                    </a:p>
                  </a:txBody>
                  <a:tcPr marL="9525" marR="9525" marT="9525" marB="0" anchor="b"/>
                </a:tc>
                <a:extLst>
                  <a:ext uri="{0D108BD9-81ED-4DB2-BD59-A6C34878D82A}">
                    <a16:rowId xmlns:a16="http://schemas.microsoft.com/office/drawing/2014/main" val="182077368"/>
                  </a:ext>
                </a:extLst>
              </a:tr>
              <a:tr h="165100">
                <a:tc>
                  <a:txBody>
                    <a:bodyPr/>
                    <a:lstStyle/>
                    <a:p>
                      <a:pPr algn="ctr" fontAlgn="b"/>
                      <a:r>
                        <a:rPr lang="en-GB" sz="1000" u="none" strike="noStrike" kern="1200" dirty="0">
                          <a:solidFill>
                            <a:schemeClr val="dk1"/>
                          </a:solidFill>
                          <a:effectLst/>
                          <a:latin typeface="+mn-lt"/>
                          <a:ea typeface="+mn-ea"/>
                          <a:cs typeface="+mn-cs"/>
                        </a:rPr>
                        <a:t>42</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306</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1000" u="none" strike="noStrike" kern="1200" dirty="0">
                          <a:solidFill>
                            <a:schemeClr val="dk1"/>
                          </a:solidFill>
                          <a:effectLst/>
                          <a:latin typeface="+mn-lt"/>
                          <a:ea typeface="+mn-ea"/>
                          <a:cs typeface="+mn-cs"/>
                        </a:rPr>
                        <a:t>Excel with resolutions assigned to </a:t>
                      </a:r>
                      <a:r>
                        <a:rPr lang="en-GB" sz="1000" u="none" strike="noStrike" kern="1200" dirty="0" err="1">
                          <a:solidFill>
                            <a:schemeClr val="dk1"/>
                          </a:solidFill>
                          <a:effectLst/>
                          <a:latin typeface="+mn-lt"/>
                          <a:ea typeface="+mn-ea"/>
                          <a:cs typeface="+mn-cs"/>
                        </a:rPr>
                        <a:t>Abhi</a:t>
                      </a:r>
                      <a:r>
                        <a:rPr lang="en-GB" sz="1000" u="none" strike="noStrike" kern="1200" dirty="0">
                          <a:solidFill>
                            <a:schemeClr val="dk1"/>
                          </a:solidFill>
                          <a:effectLst/>
                          <a:latin typeface="+mn-lt"/>
                          <a:ea typeface="+mn-ea"/>
                          <a:cs typeface="+mn-cs"/>
                        </a:rPr>
                        <a:t> -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Abhishek Patil (Qualcomm)</a:t>
                      </a:r>
                    </a:p>
                  </a:txBody>
                  <a:tcPr marL="9525" marR="9525" marT="9525" marB="0" anchor="b"/>
                </a:tc>
                <a:extLst>
                  <a:ext uri="{0D108BD9-81ED-4DB2-BD59-A6C34878D82A}">
                    <a16:rowId xmlns:a16="http://schemas.microsoft.com/office/drawing/2014/main" val="64762260"/>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3887</TotalTime>
  <Words>2787</Words>
  <Application>Microsoft Macintosh PowerPoint</Application>
  <PresentationFormat>On-screen Show (16:9)</PresentationFormat>
  <Paragraphs>376</Paragraphs>
  <Slides>34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April 20,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DiscussIon – Extension of Telco time</vt:lpstr>
      <vt:lpstr>Suggested Extension of Telco Time</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229</cp:revision>
  <cp:lastPrinted>1601-01-01T00:00:00Z</cp:lastPrinted>
  <dcterms:created xsi:type="dcterms:W3CDTF">2020-02-25T15:01:23Z</dcterms:created>
  <dcterms:modified xsi:type="dcterms:W3CDTF">2021-04-20T14:30:38Z</dcterms:modified>
  <cp:category/>
</cp:coreProperties>
</file>