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90" r:id="rId4"/>
    <p:sldId id="304" r:id="rId5"/>
    <p:sldId id="301" r:id="rId6"/>
    <p:sldId id="284" r:id="rId7"/>
    <p:sldId id="303" r:id="rId8"/>
    <p:sldId id="306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284"/>
            <p14:sldId id="303"/>
            <p14:sldId id="30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EDE151-8AE6-45EC-8FBE-ECFF5F16D0C7}" v="42" dt="2022-07-07T21:33:07.0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5847" autoAdjust="0"/>
  </p:normalViewPr>
  <p:slideViewPr>
    <p:cSldViewPr>
      <p:cViewPr varScale="1">
        <p:scale>
          <a:sx n="87" d="100"/>
          <a:sy n="87" d="100"/>
        </p:scale>
        <p:origin x="72" y="15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72697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20247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r8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102387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Meeting Agenda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425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July </a:t>
            </a:r>
            <a:r>
              <a:rPr lang="en-US" altLang="en-US" sz="1800" b="1" dirty="0"/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.xlsb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Draft_Standards/11me/Draft%20P802.11REVme_D1.3.pdf" TargetMode="External"/><Relationship Id="rId7" Type="http://schemas.openxmlformats.org/officeDocument/2006/relationships/hyperlink" Target="https://mentor.ieee.org/802.11/dcn/22/11-22-0065-08-000m-revme-wg-ballot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eee802.org/11/private/Draft_Standards/11me/Figure%20Source-D1.3.zip" TargetMode="External"/><Relationship Id="rId5" Type="http://schemas.openxmlformats.org/officeDocument/2006/relationships/hyperlink" Target="https://www.ieee802.org/11/private/Draft_Standards/11me/REVme_D1.3.fm.zip" TargetMode="External"/><Relationship Id="rId4" Type="http://schemas.openxmlformats.org/officeDocument/2006/relationships/hyperlink" Target="https://www.ieee802.org/11/private/Draft_Standards/11me/Draft%20P802.11REVme_D1.3%20Redline%20Compared%20to%20D1.2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2022-July-07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2819400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Document" r:id="rId4" imgW="8265012" imgH="2794721" progId="Word.Document.8">
                  <p:embed/>
                </p:oleObj>
              </mc:Choice>
              <mc:Fallback>
                <p:oleObj name="Document" r:id="rId4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2819400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108940"/>
              </p:ext>
            </p:extLst>
          </p:nvPr>
        </p:nvGraphicFramePr>
        <p:xfrm>
          <a:off x="762000" y="1447800"/>
          <a:ext cx="9882188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Binary Worksheet" r:id="rId4" imgW="10218527" imgH="5456029" progId="Excel.SheetBinaryMacroEnabled.12">
                  <p:embed/>
                </p:oleObj>
              </mc:Choice>
              <mc:Fallback>
                <p:oleObj name="Binary Worksheet" r:id="rId4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9882188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0515599" cy="5029200"/>
          </a:xfrm>
        </p:spPr>
        <p:txBody>
          <a:bodyPr/>
          <a:lstStyle/>
          <a:p>
            <a:r>
              <a:rPr lang="en-GB" altLang="en-US" dirty="0"/>
              <a:t>Draft:  P802.11REVme D 1.3 (members’ area)</a:t>
            </a:r>
          </a:p>
          <a:p>
            <a:pPr lvl="1"/>
            <a:r>
              <a:rPr lang="en-US" dirty="0">
                <a:effectLst/>
                <a:hlinkClick r:id="rId3"/>
              </a:rPr>
              <a:t>Draft P802.11REVme_D1.3.pdf</a:t>
            </a:r>
            <a:endParaRPr lang="en-US" sz="2400" b="1" dirty="0"/>
          </a:p>
          <a:p>
            <a:pPr lvl="1"/>
            <a:r>
              <a:rPr lang="en-US" sz="20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Draft P802.11REVme_D1.3 Redline Compared to D1.2.pdf</a:t>
            </a:r>
            <a:endParaRPr lang="en-US" dirty="0">
              <a:effectLst/>
            </a:endParaRPr>
          </a:p>
          <a:p>
            <a:r>
              <a:rPr lang="en-GB" altLang="en-US" dirty="0"/>
              <a:t>D1.3 word docs and figures are also available (member’s area) for preparing submissions.</a:t>
            </a:r>
          </a:p>
          <a:p>
            <a:pPr lvl="1"/>
            <a:r>
              <a:rPr lang="fr-FR" b="0" i="0" dirty="0">
                <a:effectLst/>
                <a:latin typeface="Times New Roman" panose="02020603050405020304" pitchFamily="18" charset="0"/>
                <a:hlinkClick r:id="rId5"/>
              </a:rPr>
              <a:t>REVme_D1.3.fm.zip</a:t>
            </a:r>
            <a:br>
              <a:rPr lang="fr-FR" dirty="0"/>
            </a:br>
            <a:r>
              <a:rPr lang="fr-FR" b="0" i="0" dirty="0">
                <a:effectLst/>
                <a:latin typeface="Times New Roman" panose="02020603050405020304" pitchFamily="18" charset="0"/>
                <a:hlinkClick r:id="rId6"/>
              </a:rPr>
              <a:t>Figure Source-D1.3.zip</a:t>
            </a:r>
            <a:endParaRPr lang="fr-FR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LB258 Comments</a:t>
            </a:r>
          </a:p>
          <a:p>
            <a:pPr lvl="1"/>
            <a:r>
              <a:rPr lang="en-US" altLang="en-US" u="sng" dirty="0">
                <a:hlinkClick r:id="rId7"/>
              </a:rPr>
              <a:t>https://mentor.ieee.org/802.11/dcn/22/11-22-0065-08-000m-revme-wg-ballot-comments.xls</a:t>
            </a:r>
            <a:endParaRPr lang="en-US" altLang="en-US" u="sng" dirty="0"/>
          </a:p>
          <a:p>
            <a:pPr marL="457200" lvl="1" indent="0">
              <a:buNone/>
            </a:pPr>
            <a:endParaRPr lang="en-US" altLang="en-US" u="sng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>
                <a:highlight>
                  <a:srgbClr val="00FF00"/>
                </a:highlight>
              </a:rPr>
              <a:t>802.11-2020 – Done, D0.0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802.11ax-2021 – Done, D0.1 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802.11ay-2021 – by September 2021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802.11ba-2021 – by November 2021 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802.11az-202? – TBD </a:t>
            </a:r>
          </a:p>
          <a:p>
            <a:r>
              <a:rPr lang="en-GB" altLang="en-US" dirty="0"/>
              <a:t>802.11bd-202? – TBD </a:t>
            </a:r>
          </a:p>
          <a:p>
            <a:r>
              <a:rPr lang="en-GB" altLang="en-US" dirty="0"/>
              <a:t>802.11bb-202? – TBD </a:t>
            </a:r>
          </a:p>
          <a:p>
            <a:r>
              <a:rPr lang="en-GB" altLang="en-US" dirty="0"/>
              <a:t>802.11bc-202?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LB258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1" y="4800599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10, plus non-clause specified </a:t>
            </a:r>
            <a:r>
              <a:rPr lang="en-US" sz="1600" b="0" dirty="0"/>
              <a:t>editorial comments</a:t>
            </a:r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plus </a:t>
            </a:r>
            <a:r>
              <a:rPr lang="en-US" sz="1600" b="0" dirty="0"/>
              <a:t>non-clause specified tech comments </a:t>
            </a:r>
            <a:r>
              <a:rPr lang="en-GB" altLang="en-US" sz="1600" b="0" kern="0" dirty="0"/>
              <a:t> 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13, and Annexes.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678E536-9CDF-4E36-A3CC-79A447008B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17250"/>
              </p:ext>
            </p:extLst>
          </p:nvPr>
        </p:nvGraphicFramePr>
        <p:xfrm>
          <a:off x="1524000" y="1524000"/>
          <a:ext cx="8610600" cy="3195320"/>
        </p:xfrm>
        <a:graphic>
          <a:graphicData uri="http://schemas.openxmlformats.org/drawingml/2006/table">
            <a:tbl>
              <a:tblPr/>
              <a:tblGrid>
                <a:gridCol w="1904267">
                  <a:extLst>
                    <a:ext uri="{9D8B030D-6E8A-4147-A177-3AD203B41FA5}">
                      <a16:colId xmlns:a16="http://schemas.microsoft.com/office/drawing/2014/main" val="3774437395"/>
                    </a:ext>
                  </a:extLst>
                </a:gridCol>
                <a:gridCol w="1324708">
                  <a:extLst>
                    <a:ext uri="{9D8B030D-6E8A-4147-A177-3AD203B41FA5}">
                      <a16:colId xmlns:a16="http://schemas.microsoft.com/office/drawing/2014/main" val="343039110"/>
                    </a:ext>
                  </a:extLst>
                </a:gridCol>
                <a:gridCol w="1241913">
                  <a:extLst>
                    <a:ext uri="{9D8B030D-6E8A-4147-A177-3AD203B41FA5}">
                      <a16:colId xmlns:a16="http://schemas.microsoft.com/office/drawing/2014/main" val="3627415814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2204790965"/>
                    </a:ext>
                  </a:extLst>
                </a:gridCol>
                <a:gridCol w="1159119">
                  <a:extLst>
                    <a:ext uri="{9D8B030D-6E8A-4147-A177-3AD203B41FA5}">
                      <a16:colId xmlns:a16="http://schemas.microsoft.com/office/drawing/2014/main" val="3177989961"/>
                    </a:ext>
                  </a:extLst>
                </a:gridCol>
                <a:gridCol w="1029015">
                  <a:extLst>
                    <a:ext uri="{9D8B030D-6E8A-4147-A177-3AD203B41FA5}">
                      <a16:colId xmlns:a16="http://schemas.microsoft.com/office/drawing/2014/main" val="1260553728"/>
                    </a:ext>
                  </a:extLst>
                </a:gridCol>
                <a:gridCol w="875253">
                  <a:extLst>
                    <a:ext uri="{9D8B030D-6E8A-4147-A177-3AD203B41FA5}">
                      <a16:colId xmlns:a16="http://schemas.microsoft.com/office/drawing/2014/main" val="1789296937"/>
                    </a:ext>
                  </a:extLst>
                </a:gridCol>
              </a:tblGrid>
              <a:tr h="939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648934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822828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280991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855790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293545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855696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05476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429882"/>
                  </a:ext>
                </a:extLst>
              </a:tr>
              <a:tr h="23495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28477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Assignees by Ad-hoc Groups 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 b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CC5154-7A9C-4A27-9D3D-FB4F522E21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976311"/>
              </p:ext>
            </p:extLst>
          </p:nvPr>
        </p:nvGraphicFramePr>
        <p:xfrm>
          <a:off x="1504484" y="1696065"/>
          <a:ext cx="4339458" cy="4109014"/>
        </p:xfrm>
        <a:graphic>
          <a:graphicData uri="http://schemas.openxmlformats.org/drawingml/2006/table">
            <a:tbl>
              <a:tblPr/>
              <a:tblGrid>
                <a:gridCol w="1395248">
                  <a:extLst>
                    <a:ext uri="{9D8B030D-6E8A-4147-A177-3AD203B41FA5}">
                      <a16:colId xmlns:a16="http://schemas.microsoft.com/office/drawing/2014/main" val="3861051779"/>
                    </a:ext>
                  </a:extLst>
                </a:gridCol>
                <a:gridCol w="1135117">
                  <a:extLst>
                    <a:ext uri="{9D8B030D-6E8A-4147-A177-3AD203B41FA5}">
                      <a16:colId xmlns:a16="http://schemas.microsoft.com/office/drawing/2014/main" val="2432939905"/>
                    </a:ext>
                  </a:extLst>
                </a:gridCol>
                <a:gridCol w="331076">
                  <a:extLst>
                    <a:ext uri="{9D8B030D-6E8A-4147-A177-3AD203B41FA5}">
                      <a16:colId xmlns:a16="http://schemas.microsoft.com/office/drawing/2014/main" val="1220746958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1584801812"/>
                    </a:ext>
                  </a:extLst>
                </a:gridCol>
                <a:gridCol w="260131">
                  <a:extLst>
                    <a:ext uri="{9D8B030D-6E8A-4147-A177-3AD203B41FA5}">
                      <a16:colId xmlns:a16="http://schemas.microsoft.com/office/drawing/2014/main" val="3599689623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2443254592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3380913805"/>
                    </a:ext>
                  </a:extLst>
                </a:gridCol>
                <a:gridCol w="402021">
                  <a:extLst>
                    <a:ext uri="{9D8B030D-6E8A-4147-A177-3AD203B41FA5}">
                      <a16:colId xmlns:a16="http://schemas.microsoft.com/office/drawing/2014/main" val="2234612853"/>
                    </a:ext>
                  </a:extLst>
                </a:gridCol>
              </a:tblGrid>
              <a:tr h="34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71233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7834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32809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3694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7619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910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Jon Rosdahl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1053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27838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2999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1450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904707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40577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045226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9108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890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943970"/>
                  </a:ext>
                </a:extLst>
              </a:tr>
              <a:tr h="5627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4335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939302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Sean Coffey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77158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66102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30047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19666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1940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Andrew MYLES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6440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256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556102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20006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 SAKODA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41623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64472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5A1702-025A-49E9-8C37-C0DA4DD58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986188"/>
              </p:ext>
            </p:extLst>
          </p:nvPr>
        </p:nvGraphicFramePr>
        <p:xfrm>
          <a:off x="6186394" y="1864673"/>
          <a:ext cx="4660900" cy="3909060"/>
        </p:xfrm>
        <a:graphic>
          <a:graphicData uri="http://schemas.openxmlformats.org/drawingml/2006/table">
            <a:tbl>
              <a:tblPr/>
              <a:tblGrid>
                <a:gridCol w="1498600">
                  <a:extLst>
                    <a:ext uri="{9D8B030D-6E8A-4147-A177-3AD203B41FA5}">
                      <a16:colId xmlns:a16="http://schemas.microsoft.com/office/drawing/2014/main" val="134332285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51131685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911102245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289425285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758412994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85434909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98613446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273354711"/>
                    </a:ext>
                  </a:extLst>
                </a:gridCol>
              </a:tblGrid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79563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229567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 PATIL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91113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04503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Dave HALASZ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792224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09950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602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90114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610590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48440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ABOUL-MAGD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644132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00560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50855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732309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 la Oliva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0571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65001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248644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94176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6096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209489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430042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0537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89010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85631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562986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788147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712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84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Comments by Commenters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8</a:t>
            </a:fld>
            <a:endParaRPr lang="en-US" altLang="en-US" sz="1200" b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1BD390-9001-4BCC-A0DA-FEB0176DD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059252"/>
              </p:ext>
            </p:extLst>
          </p:nvPr>
        </p:nvGraphicFramePr>
        <p:xfrm>
          <a:off x="914399" y="1524000"/>
          <a:ext cx="4691747" cy="4800598"/>
        </p:xfrm>
        <a:graphic>
          <a:graphicData uri="http://schemas.openxmlformats.org/drawingml/2006/table">
            <a:tbl>
              <a:tblPr/>
              <a:tblGrid>
                <a:gridCol w="1354430">
                  <a:extLst>
                    <a:ext uri="{9D8B030D-6E8A-4147-A177-3AD203B41FA5}">
                      <a16:colId xmlns:a16="http://schemas.microsoft.com/office/drawing/2014/main" val="1162593802"/>
                    </a:ext>
                  </a:extLst>
                </a:gridCol>
                <a:gridCol w="910177">
                  <a:extLst>
                    <a:ext uri="{9D8B030D-6E8A-4147-A177-3AD203B41FA5}">
                      <a16:colId xmlns:a16="http://schemas.microsoft.com/office/drawing/2014/main" val="62246214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564922992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269325201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136269492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116986033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27202047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3618120621"/>
                    </a:ext>
                  </a:extLst>
                </a:gridCol>
                <a:gridCol w="390076">
                  <a:extLst>
                    <a:ext uri="{9D8B030D-6E8A-4147-A177-3AD203B41FA5}">
                      <a16:colId xmlns:a16="http://schemas.microsoft.com/office/drawing/2014/main" val="671548397"/>
                    </a:ext>
                  </a:extLst>
                </a:gridCol>
                <a:gridCol w="628456">
                  <a:extLst>
                    <a:ext uri="{9D8B030D-6E8A-4147-A177-3AD203B41FA5}">
                      <a16:colId xmlns:a16="http://schemas.microsoft.com/office/drawing/2014/main" val="142399127"/>
                    </a:ext>
                  </a:extLst>
                </a:gridCol>
              </a:tblGrid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0314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972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9792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Stephan Sand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37299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6605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60120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6908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5189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Abhishek Patil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72195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5455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Coffey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21171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6764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09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Hiroyuki Motozuka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90791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34744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09571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02980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39697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Wookbong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557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16251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Kazuto Yano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03849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5138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14752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547722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0102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18960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5573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90504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1435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5291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Shimi Shilo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3889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75E517-0937-4FFA-ACAA-CDA033F53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17930"/>
              </p:ext>
            </p:extLst>
          </p:nvPr>
        </p:nvGraphicFramePr>
        <p:xfrm>
          <a:off x="6096000" y="1600200"/>
          <a:ext cx="4724400" cy="4724405"/>
        </p:xfrm>
        <a:graphic>
          <a:graphicData uri="http://schemas.openxmlformats.org/drawingml/2006/table">
            <a:tbl>
              <a:tblPr/>
              <a:tblGrid>
                <a:gridCol w="1363856">
                  <a:extLst>
                    <a:ext uri="{9D8B030D-6E8A-4147-A177-3AD203B41FA5}">
                      <a16:colId xmlns:a16="http://schemas.microsoft.com/office/drawing/2014/main" val="2642919552"/>
                    </a:ext>
                  </a:extLst>
                </a:gridCol>
                <a:gridCol w="916511">
                  <a:extLst>
                    <a:ext uri="{9D8B030D-6E8A-4147-A177-3AD203B41FA5}">
                      <a16:colId xmlns:a16="http://schemas.microsoft.com/office/drawing/2014/main" val="1982428863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293765569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795350900"/>
                    </a:ext>
                  </a:extLst>
                </a:gridCol>
                <a:gridCol w="414613">
                  <a:extLst>
                    <a:ext uri="{9D8B030D-6E8A-4147-A177-3AD203B41FA5}">
                      <a16:colId xmlns:a16="http://schemas.microsoft.com/office/drawing/2014/main" val="2884735759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851095256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3452904692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535652587"/>
                    </a:ext>
                  </a:extLst>
                </a:gridCol>
                <a:gridCol w="392790">
                  <a:extLst>
                    <a:ext uri="{9D8B030D-6E8A-4147-A177-3AD203B41FA5}">
                      <a16:colId xmlns:a16="http://schemas.microsoft.com/office/drawing/2014/main" val="471189992"/>
                    </a:ext>
                  </a:extLst>
                </a:gridCol>
                <a:gridCol w="632830">
                  <a:extLst>
                    <a:ext uri="{9D8B030D-6E8A-4147-A177-3AD203B41FA5}">
                      <a16:colId xmlns:a16="http://schemas.microsoft.com/office/drawing/2014/main" val="2334757724"/>
                    </a:ext>
                  </a:extLst>
                </a:gridCol>
              </a:tblGrid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Tomoko Adachi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356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3384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65007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 Andersdotter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754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3267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59199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Kazuyuki Sakoda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04940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Kwok Shum Au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2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7983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08956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306016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23904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 Yee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4157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82849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61393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2189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Richard Kennedy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71742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58162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17556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Eldad Perahia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9655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99943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Verenzuela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49917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Gaurav Patwardhan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3894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DeLaOlivaDelgado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9947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Guogang Huang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5081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Roger Marks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6272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39050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CHERIAN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8301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Mahmoud Kamel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88472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Ming Gan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03510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Arik Klein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8606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41438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14819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83493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89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6396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116194</TotalTime>
  <Words>1731</Words>
  <Application>Microsoft Office PowerPoint</Application>
  <PresentationFormat>Widescreen</PresentationFormat>
  <Paragraphs>1249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LB258 Comments - Resolution Status</vt:lpstr>
      <vt:lpstr>Thank You for Your Contributions!</vt:lpstr>
      <vt:lpstr>LB258 Comments – Assignees by Ad-hoc Groups </vt:lpstr>
      <vt:lpstr>LB258 Comments – Comments by Commenters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4588</cp:revision>
  <cp:lastPrinted>2014-11-04T15:04:57Z</cp:lastPrinted>
  <dcterms:created xsi:type="dcterms:W3CDTF">2007-04-17T18:10:23Z</dcterms:created>
  <dcterms:modified xsi:type="dcterms:W3CDTF">2022-07-07T21:34:03Z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