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2"/>
  </p:notesMasterIdLst>
  <p:handoutMasterIdLst>
    <p:handoutMasterId r:id="rId13"/>
  </p:handoutMasterIdLst>
  <p:sldIdLst>
    <p:sldId id="269" r:id="rId2"/>
    <p:sldId id="611" r:id="rId3"/>
    <p:sldId id="625" r:id="rId4"/>
    <p:sldId id="627" r:id="rId5"/>
    <p:sldId id="628" r:id="rId6"/>
    <p:sldId id="629" r:id="rId7"/>
    <p:sldId id="630" r:id="rId8"/>
    <p:sldId id="631" r:id="rId9"/>
    <p:sldId id="618" r:id="rId10"/>
    <p:sldId id="312"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p:cViewPr varScale="1">
        <p:scale>
          <a:sx n="83" d="100"/>
          <a:sy n="83" d="100"/>
        </p:scale>
        <p:origin x="1406" y="6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802.11-21/0681r0</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kern="1200" dirty="0">
                <a:solidFill>
                  <a:schemeClr val="tx1"/>
                </a:solidFill>
                <a:latin typeface="Times New Roman" panose="02020603050405020304" pitchFamily="18" charset="0"/>
                <a:ea typeface="MS PGothic" panose="020B0600070205080204" pitchFamily="34" charset="-128"/>
                <a:cs typeface="+mn-cs"/>
              </a:rPr>
              <a:t>April</a:t>
            </a:r>
            <a:r>
              <a:rPr lang="en-US" altLang="en-US" sz="1800" b="1" dirty="0"/>
              <a:t> 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zh-CN" dirty="0">
                <a:latin typeface="Arial" panose="020B0604020202020204" pitchFamily="34" charset="0"/>
                <a:cs typeface="Arial" panose="020B0604020202020204" pitchFamily="34" charset="0"/>
              </a:rPr>
              <a:t>Discussion on 802.11be features </a:t>
            </a:r>
            <a:br>
              <a:rPr lang="en-US" altLang="zh-CN" dirty="0">
                <a:latin typeface="Arial" panose="020B0604020202020204" pitchFamily="34" charset="0"/>
                <a:cs typeface="Arial" panose="020B0604020202020204" pitchFamily="34" charset="0"/>
              </a:rPr>
            </a:br>
            <a:r>
              <a:rPr lang="en-US" altLang="zh-CN" dirty="0">
                <a:latin typeface="Arial" panose="020B0604020202020204" pitchFamily="34" charset="0"/>
                <a:cs typeface="Arial" panose="020B0604020202020204" pitchFamily="34" charset="0"/>
              </a:rPr>
              <a:t>to support TSN capabilities</a:t>
            </a: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2021-04-19</a:t>
            </a: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2409733391"/>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274320">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kern="0" dirty="0">
                          <a:effectLst/>
                          <a:latin typeface="Times New Roman" panose="02020603050405020304" pitchFamily="18" charset="0"/>
                          <a:sym typeface="+mn-ea"/>
                        </a:rPr>
                        <a:t>Lei Huang</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Pei Zhou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a:t>
            </a:r>
          </a:p>
        </p:txBody>
      </p:sp>
      <p:sp>
        <p:nvSpPr>
          <p:cNvPr id="3" name="Content Placeholder 2"/>
          <p:cNvSpPr>
            <a:spLocks noGrp="1"/>
          </p:cNvSpPr>
          <p:nvPr>
            <p:ph idx="1"/>
          </p:nvPr>
        </p:nvSpPr>
        <p:spPr>
          <a:xfrm>
            <a:off x="609600" y="1600199"/>
            <a:ext cx="7848600" cy="3657601"/>
          </a:xfrm>
        </p:spPr>
        <p:txBody>
          <a:bodyPr>
            <a:noAutofit/>
          </a:bodyPr>
          <a:lstStyle/>
          <a:p>
            <a:pPr marL="0" indent="0">
              <a:buNone/>
            </a:pPr>
            <a:r>
              <a:rPr lang="en-US" altLang="zh-CN" b="0" dirty="0"/>
              <a:t>[1]  IEEE 802.11be Draft 0.4</a:t>
            </a:r>
          </a:p>
          <a:p>
            <a:pPr marL="0" indent="0">
              <a:buNone/>
            </a:pPr>
            <a:r>
              <a:rPr lang="en-GB" altLang="zh-CN" b="0" dirty="0"/>
              <a:t>[2] 11-21-0087-06-00be-pdt-mac-triggered-su</a:t>
            </a:r>
          </a:p>
          <a:p>
            <a:pPr marL="0" indent="0">
              <a:buNone/>
            </a:pPr>
            <a:r>
              <a:rPr lang="en-GB" altLang="zh-CN" b="0" dirty="0"/>
              <a:t>[3] 11-19-1287-01-00be-tsn-support-in-802-11-and-potential-extensions-for-tgbe</a:t>
            </a:r>
          </a:p>
          <a:p>
            <a:pPr marL="0" indent="0">
              <a:buNone/>
            </a:pPr>
            <a:r>
              <a:rPr lang="en-GB" altLang="zh-CN" b="0" dirty="0"/>
              <a:t>[4]11-19-1298-01-00be-ieee-802-1-tsn-an-introduction</a:t>
            </a:r>
          </a:p>
          <a:p>
            <a:pPr marL="0" indent="0">
              <a:buNone/>
            </a:pPr>
            <a:r>
              <a:rPr lang="en-US" altLang="zh-CN" b="0" dirty="0"/>
              <a:t>[5]11-21-0361-00-00be-ap-assisted-multi-link-synchronous-transmission</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10</a:t>
            </a:fld>
            <a:endParaRPr lang="en-US" altLang="en-US"/>
          </a:p>
        </p:txBody>
      </p:sp>
      <p:sp>
        <p:nvSpPr>
          <p:cNvPr id="6" name="文本框 5"/>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685800" y="1981200"/>
            <a:ext cx="7772400" cy="2895600"/>
          </a:xfrm>
        </p:spPr>
        <p:txBody>
          <a:bodyPr/>
          <a:lstStyle/>
          <a:p>
            <a:pPr algn="just"/>
            <a:r>
              <a:rPr lang="en-US" altLang="zh-CN" sz="1800" b="0" dirty="0"/>
              <a:t>802.11be has specified some features, which reduce worst case latency &amp; jitter and provide more predictable latency and/or higher reliability, to support the delivery of the latency sensitive traffic as well as TSN applications.</a:t>
            </a:r>
          </a:p>
          <a:p>
            <a:pPr algn="just"/>
            <a:endParaRPr lang="en-US" altLang="zh-CN" sz="1800" b="0" dirty="0"/>
          </a:p>
          <a:p>
            <a:pPr algn="just"/>
            <a:r>
              <a:rPr lang="en-US" altLang="zh-CN" sz="1800" b="0" dirty="0"/>
              <a:t>This contribution provides an overview of the currently specified features for reduced worst case latency to support TSN capabilities and potential extensions to be considered in 802.11be. </a:t>
            </a:r>
            <a:endParaRPr lang="zh-CN" altLang="en-US" sz="1800" b="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2A302A5-2713-4CDB-9391-C4390C1B1CAA}"/>
              </a:ext>
            </a:extLst>
          </p:cNvPr>
          <p:cNvSpPr>
            <a:spLocks noGrp="1"/>
          </p:cNvSpPr>
          <p:nvPr>
            <p:ph type="title"/>
          </p:nvPr>
        </p:nvSpPr>
        <p:spPr>
          <a:xfrm>
            <a:off x="609600" y="534194"/>
            <a:ext cx="7772400" cy="1066800"/>
          </a:xfrm>
        </p:spPr>
        <p:txBody>
          <a:bodyPr/>
          <a:lstStyle/>
          <a:p>
            <a:r>
              <a:rPr lang="en-US" altLang="zh-CN" dirty="0">
                <a:latin typeface="Arial" panose="020B0604020202020204" pitchFamily="34" charset="0"/>
                <a:cs typeface="Arial" panose="020B0604020202020204" pitchFamily="34" charset="0"/>
              </a:rPr>
              <a:t>802.11be Features to support TSN</a:t>
            </a:r>
            <a:endParaRPr lang="zh-CN" altLang="en-US" dirty="0"/>
          </a:p>
        </p:txBody>
      </p:sp>
      <p:sp>
        <p:nvSpPr>
          <p:cNvPr id="3" name="页脚占位符 2">
            <a:extLst>
              <a:ext uri="{FF2B5EF4-FFF2-40B4-BE49-F238E27FC236}">
                <a16:creationId xmlns:a16="http://schemas.microsoft.com/office/drawing/2014/main" id="{030C74C6-7A62-4C20-9DC2-AA42198C320F}"/>
              </a:ext>
            </a:extLst>
          </p:cNvPr>
          <p:cNvSpPr>
            <a:spLocks noGrp="1"/>
          </p:cNvSpPr>
          <p:nvPr>
            <p:ph type="ftr" sz="quarter" idx="11"/>
          </p:nvPr>
        </p:nvSpPr>
        <p:spPr/>
        <p:txBody>
          <a:bodyPr/>
          <a:lstStyle/>
          <a:p>
            <a:pPr>
              <a:defRPr/>
            </a:pPr>
            <a:r>
              <a:rPr lang="en-US" altLang="ko-KR">
                <a:sym typeface="+mn-ea"/>
              </a:rPr>
              <a:t>Liuming Lu (OPPO)</a:t>
            </a:r>
            <a:endParaRPr lang="en-US" altLang="ko-KR" dirty="0"/>
          </a:p>
        </p:txBody>
      </p:sp>
      <p:sp>
        <p:nvSpPr>
          <p:cNvPr id="4" name="灯片编号占位符 3">
            <a:extLst>
              <a:ext uri="{FF2B5EF4-FFF2-40B4-BE49-F238E27FC236}">
                <a16:creationId xmlns:a16="http://schemas.microsoft.com/office/drawing/2014/main" id="{CF237025-32F0-45FD-902E-9B95A106B0B7}"/>
              </a:ext>
            </a:extLst>
          </p:cNvPr>
          <p:cNvSpPr>
            <a:spLocks noGrp="1"/>
          </p:cNvSpPr>
          <p:nvPr>
            <p:ph type="sldNum" sz="quarter" idx="12"/>
          </p:nvPr>
        </p:nvSpPr>
        <p:spPr/>
        <p:txBody>
          <a:bodyPr/>
          <a:lstStyle/>
          <a:p>
            <a:r>
              <a:rPr lang="en-US" altLang="en-US"/>
              <a:t>Slide </a:t>
            </a:r>
            <a:fld id="{BAA79A68-64D1-4CCC-816B-FF3FB7B89AE4}" type="slidenum">
              <a:rPr lang="en-US" altLang="en-US" smtClean="0"/>
              <a:t>3</a:t>
            </a:fld>
            <a:endParaRPr lang="en-US" altLang="en-US"/>
          </a:p>
        </p:txBody>
      </p:sp>
      <p:sp>
        <p:nvSpPr>
          <p:cNvPr id="5" name="矩形 4">
            <a:extLst>
              <a:ext uri="{FF2B5EF4-FFF2-40B4-BE49-F238E27FC236}">
                <a16:creationId xmlns:a16="http://schemas.microsoft.com/office/drawing/2014/main" id="{5592F544-4EDC-4601-BDB6-44059A202E8D}"/>
              </a:ext>
            </a:extLst>
          </p:cNvPr>
          <p:cNvSpPr/>
          <p:nvPr/>
        </p:nvSpPr>
        <p:spPr bwMode="auto">
          <a:xfrm>
            <a:off x="1978891" y="3578316"/>
            <a:ext cx="2819400" cy="304800"/>
          </a:xfrm>
          <a:prstGeom prst="rect">
            <a:avLst/>
          </a:prstGeom>
          <a:solidFill>
            <a:srgbClr val="92D05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algn="ctr" eaLnBrk="0" hangingPunct="0"/>
            <a:r>
              <a:rPr lang="en-US" altLang="zh-CN" b="1" dirty="0"/>
              <a:t>Multi-link Operation</a:t>
            </a:r>
            <a:endParaRPr lang="zh-CN" altLang="en-US" b="1" dirty="0"/>
          </a:p>
        </p:txBody>
      </p:sp>
      <p:sp>
        <p:nvSpPr>
          <p:cNvPr id="6" name="矩形 5">
            <a:extLst>
              <a:ext uri="{FF2B5EF4-FFF2-40B4-BE49-F238E27FC236}">
                <a16:creationId xmlns:a16="http://schemas.microsoft.com/office/drawing/2014/main" id="{9B9B111C-6E64-4BCA-8577-827283A08881}"/>
              </a:ext>
            </a:extLst>
          </p:cNvPr>
          <p:cNvSpPr/>
          <p:nvPr/>
        </p:nvSpPr>
        <p:spPr bwMode="auto">
          <a:xfrm>
            <a:off x="1981200" y="5407116"/>
            <a:ext cx="2819400" cy="304800"/>
          </a:xfrm>
          <a:prstGeom prst="rect">
            <a:avLst/>
          </a:prstGeom>
          <a:solidFill>
            <a:schemeClr val="accent1">
              <a:lumMod val="60000"/>
              <a:lumOff val="4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altLang="zh-CN" sz="1200" b="1" i="0" u="none" strike="noStrike" cap="none" normalizeH="0" baseline="0" dirty="0">
                <a:ln>
                  <a:noFill/>
                </a:ln>
                <a:solidFill>
                  <a:schemeClr val="tx1"/>
                </a:solidFill>
                <a:effectLst/>
                <a:latin typeface="Times New Roman" panose="02020603050405020304" pitchFamily="18" charset="0"/>
              </a:rPr>
              <a:t>Multi-AP Operation</a:t>
            </a:r>
            <a:endParaRPr kumimoji="0" lang="zh-CN" altLang="en-US" sz="1200" b="1" i="0" u="none" strike="noStrike" cap="none" normalizeH="0" baseline="0" dirty="0">
              <a:ln>
                <a:noFill/>
              </a:ln>
              <a:solidFill>
                <a:schemeClr val="tx1"/>
              </a:solidFill>
              <a:effectLst/>
              <a:latin typeface="Times New Roman" panose="02020603050405020304" pitchFamily="18" charset="0"/>
            </a:endParaRPr>
          </a:p>
        </p:txBody>
      </p:sp>
      <p:sp>
        <p:nvSpPr>
          <p:cNvPr id="7" name="矩形 6">
            <a:extLst>
              <a:ext uri="{FF2B5EF4-FFF2-40B4-BE49-F238E27FC236}">
                <a16:creationId xmlns:a16="http://schemas.microsoft.com/office/drawing/2014/main" id="{04294BF6-CBF6-4924-8492-BEE136618FBC}"/>
              </a:ext>
            </a:extLst>
          </p:cNvPr>
          <p:cNvSpPr/>
          <p:nvPr/>
        </p:nvSpPr>
        <p:spPr bwMode="auto">
          <a:xfrm>
            <a:off x="1978891" y="3883116"/>
            <a:ext cx="2819400" cy="3048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algn="ctr"/>
            <a:r>
              <a:rPr lang="en-US" altLang="zh-CN" b="1" dirty="0"/>
              <a:t>Restricted TWT (Target Wake Time )</a:t>
            </a:r>
            <a:endParaRPr lang="zh-CN" altLang="en-US" b="1" dirty="0"/>
          </a:p>
        </p:txBody>
      </p:sp>
      <p:sp>
        <p:nvSpPr>
          <p:cNvPr id="8" name="矩形 7">
            <a:extLst>
              <a:ext uri="{FF2B5EF4-FFF2-40B4-BE49-F238E27FC236}">
                <a16:creationId xmlns:a16="http://schemas.microsoft.com/office/drawing/2014/main" id="{F7A81B30-28B0-4BCF-8D04-E647CD2B6FBB}"/>
              </a:ext>
            </a:extLst>
          </p:cNvPr>
          <p:cNvSpPr/>
          <p:nvPr/>
        </p:nvSpPr>
        <p:spPr bwMode="auto">
          <a:xfrm>
            <a:off x="1978891" y="4797516"/>
            <a:ext cx="2819400" cy="304800"/>
          </a:xfrm>
          <a:prstGeom prst="rect">
            <a:avLst/>
          </a:prstGeom>
          <a:solidFill>
            <a:schemeClr val="accent6">
              <a:lumMod val="60000"/>
              <a:lumOff val="4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algn="ctr" eaLnBrk="0" hangingPunct="0"/>
            <a:r>
              <a:rPr lang="en-US" altLang="zh-CN" b="1" dirty="0"/>
              <a:t>Traffic differentiation  </a:t>
            </a:r>
            <a:endParaRPr lang="zh-CN" altLang="en-US" b="1" dirty="0"/>
          </a:p>
        </p:txBody>
      </p:sp>
      <p:sp>
        <p:nvSpPr>
          <p:cNvPr id="9" name="矩形 8">
            <a:extLst>
              <a:ext uri="{FF2B5EF4-FFF2-40B4-BE49-F238E27FC236}">
                <a16:creationId xmlns:a16="http://schemas.microsoft.com/office/drawing/2014/main" id="{C7A1A755-365C-4906-96E2-BCE958BF4A04}"/>
              </a:ext>
            </a:extLst>
          </p:cNvPr>
          <p:cNvSpPr/>
          <p:nvPr/>
        </p:nvSpPr>
        <p:spPr bwMode="auto">
          <a:xfrm>
            <a:off x="1978891" y="5102316"/>
            <a:ext cx="2819400" cy="304800"/>
          </a:xfrm>
          <a:prstGeom prst="rect">
            <a:avLst/>
          </a:prstGeom>
          <a:solidFill>
            <a:srgbClr val="FFFF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algn="ctr"/>
            <a:r>
              <a:rPr lang="en-US" altLang="zh-CN" b="1" dirty="0"/>
              <a:t>Traffic Prioritization</a:t>
            </a:r>
            <a:endParaRPr lang="zh-CN" altLang="en-US" dirty="0"/>
          </a:p>
          <a:p>
            <a:pPr algn="ct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0" name="矩形 9">
            <a:extLst>
              <a:ext uri="{FF2B5EF4-FFF2-40B4-BE49-F238E27FC236}">
                <a16:creationId xmlns:a16="http://schemas.microsoft.com/office/drawing/2014/main" id="{D89EB50B-9A22-42D9-92E6-3D122FE83EF8}"/>
              </a:ext>
            </a:extLst>
          </p:cNvPr>
          <p:cNvSpPr/>
          <p:nvPr/>
        </p:nvSpPr>
        <p:spPr bwMode="auto">
          <a:xfrm>
            <a:off x="1978891" y="4187916"/>
            <a:ext cx="2819400" cy="304800"/>
          </a:xfrm>
          <a:prstGeom prst="rect">
            <a:avLst/>
          </a:prstGeom>
          <a:solidFill>
            <a:srgbClr val="8BE1FF"/>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algn="ctr" eaLnBrk="0" hangingPunct="0"/>
            <a:r>
              <a:rPr lang="en-US" altLang="zh-CN" b="1"/>
              <a:t>Triggered </a:t>
            </a:r>
            <a:r>
              <a:rPr lang="en-US" altLang="zh-CN" b="1" dirty="0"/>
              <a:t>TXOP sharing </a:t>
            </a:r>
            <a:endParaRPr lang="zh-CN" altLang="en-US" b="1" dirty="0"/>
          </a:p>
        </p:txBody>
      </p:sp>
      <p:sp>
        <p:nvSpPr>
          <p:cNvPr id="11" name="矩形 10">
            <a:extLst>
              <a:ext uri="{FF2B5EF4-FFF2-40B4-BE49-F238E27FC236}">
                <a16:creationId xmlns:a16="http://schemas.microsoft.com/office/drawing/2014/main" id="{26668F67-DECE-4CC9-A885-21F6CFC40872}"/>
              </a:ext>
            </a:extLst>
          </p:cNvPr>
          <p:cNvSpPr/>
          <p:nvPr/>
        </p:nvSpPr>
        <p:spPr bwMode="auto">
          <a:xfrm>
            <a:off x="1978891" y="4492716"/>
            <a:ext cx="2819400" cy="304800"/>
          </a:xfrm>
          <a:prstGeom prst="rect">
            <a:avLst/>
          </a:prstGeom>
          <a:solidFill>
            <a:srgbClr val="00B0F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algn="ctr"/>
            <a:r>
              <a:rPr lang="en-US" altLang="zh-CN" b="1" dirty="0"/>
              <a:t>Spatial reuse operation</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2" name="矩形 11">
            <a:extLst>
              <a:ext uri="{FF2B5EF4-FFF2-40B4-BE49-F238E27FC236}">
                <a16:creationId xmlns:a16="http://schemas.microsoft.com/office/drawing/2014/main" id="{69E7DB24-F766-44C1-9975-1F07FD8CCB5C}"/>
              </a:ext>
            </a:extLst>
          </p:cNvPr>
          <p:cNvSpPr/>
          <p:nvPr/>
        </p:nvSpPr>
        <p:spPr bwMode="auto">
          <a:xfrm>
            <a:off x="302491" y="4207543"/>
            <a:ext cx="1371600" cy="304800"/>
          </a:xfrm>
          <a:prstGeom prst="rect">
            <a:avLst/>
          </a:prstGeom>
          <a:solidFill>
            <a:srgbClr val="FF66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algn="ctr" eaLnBrk="0" hangingPunct="0"/>
            <a:r>
              <a:rPr lang="en-US" altLang="zh-CN" b="1" dirty="0"/>
              <a:t>Low latency</a:t>
            </a:r>
            <a:endParaRPr lang="zh-CN" altLang="en-US" b="1" dirty="0"/>
          </a:p>
        </p:txBody>
      </p:sp>
      <p:sp>
        <p:nvSpPr>
          <p:cNvPr id="13" name="矩形 12">
            <a:extLst>
              <a:ext uri="{FF2B5EF4-FFF2-40B4-BE49-F238E27FC236}">
                <a16:creationId xmlns:a16="http://schemas.microsoft.com/office/drawing/2014/main" id="{E3C5131C-573D-4DC6-864E-BD122B556799}"/>
              </a:ext>
            </a:extLst>
          </p:cNvPr>
          <p:cNvSpPr/>
          <p:nvPr/>
        </p:nvSpPr>
        <p:spPr bwMode="auto">
          <a:xfrm>
            <a:off x="302491" y="4949916"/>
            <a:ext cx="1371600" cy="304800"/>
          </a:xfrm>
          <a:prstGeom prst="rect">
            <a:avLst/>
          </a:prstGeom>
          <a:solidFill>
            <a:srgbClr val="FF0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algn="ctr" eaLnBrk="0" hangingPunct="0"/>
            <a:r>
              <a:rPr lang="en-US" altLang="zh-CN" b="1" dirty="0"/>
              <a:t>High Reliability</a:t>
            </a:r>
            <a:endParaRPr lang="zh-CN" altLang="en-US" b="1" dirty="0"/>
          </a:p>
        </p:txBody>
      </p:sp>
      <p:sp>
        <p:nvSpPr>
          <p:cNvPr id="14" name="矩形 13">
            <a:extLst>
              <a:ext uri="{FF2B5EF4-FFF2-40B4-BE49-F238E27FC236}">
                <a16:creationId xmlns:a16="http://schemas.microsoft.com/office/drawing/2014/main" id="{621EA3A9-C3D6-41E3-8E59-6AE83CD717A9}"/>
              </a:ext>
            </a:extLst>
          </p:cNvPr>
          <p:cNvSpPr/>
          <p:nvPr/>
        </p:nvSpPr>
        <p:spPr bwMode="auto">
          <a:xfrm>
            <a:off x="5287602" y="4332020"/>
            <a:ext cx="3627798" cy="457200"/>
          </a:xfrm>
          <a:prstGeom prst="rect">
            <a:avLst/>
          </a:prstGeom>
          <a:solidFill>
            <a:srgbClr val="FFFF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algn="ctr"/>
            <a:r>
              <a:rPr lang="en-US" altLang="zh-CN" b="1" dirty="0"/>
              <a:t>Prioritizes the transmission of latency sensitive traffic</a:t>
            </a:r>
            <a:endParaRPr lang="zh-CN" altLang="en-US" b="1" dirty="0"/>
          </a:p>
        </p:txBody>
      </p:sp>
      <p:sp>
        <p:nvSpPr>
          <p:cNvPr id="16" name="矩形 15">
            <a:extLst>
              <a:ext uri="{FF2B5EF4-FFF2-40B4-BE49-F238E27FC236}">
                <a16:creationId xmlns:a16="http://schemas.microsoft.com/office/drawing/2014/main" id="{75D89A17-A258-40C8-959A-7E46419ABF7F}"/>
              </a:ext>
            </a:extLst>
          </p:cNvPr>
          <p:cNvSpPr/>
          <p:nvPr/>
        </p:nvSpPr>
        <p:spPr bwMode="auto">
          <a:xfrm>
            <a:off x="5264947" y="3814062"/>
            <a:ext cx="3658555" cy="457200"/>
          </a:xfrm>
          <a:prstGeom prst="rect">
            <a:avLst/>
          </a:prstGeom>
          <a:solidFill>
            <a:schemeClr val="accent6">
              <a:lumMod val="60000"/>
              <a:lumOff val="4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algn="ctr" eaLnBrk="0" hangingPunct="0"/>
            <a:r>
              <a:rPr lang="en-US" altLang="zh-CN" b="1" dirty="0"/>
              <a:t>Differentiate latency sensitive traffic from other traffic</a:t>
            </a:r>
            <a:endParaRPr lang="zh-CN" altLang="en-US" b="1" dirty="0"/>
          </a:p>
          <a:p>
            <a:pPr algn="ctr" eaLnBrk="0" hangingPunct="0"/>
            <a:endParaRPr lang="zh-CN" altLang="en-US" b="1" dirty="0"/>
          </a:p>
        </p:txBody>
      </p:sp>
      <p:sp>
        <p:nvSpPr>
          <p:cNvPr id="17" name="矩形 16">
            <a:extLst>
              <a:ext uri="{FF2B5EF4-FFF2-40B4-BE49-F238E27FC236}">
                <a16:creationId xmlns:a16="http://schemas.microsoft.com/office/drawing/2014/main" id="{9F341B23-4E88-448C-835D-D34737108770}"/>
              </a:ext>
            </a:extLst>
          </p:cNvPr>
          <p:cNvSpPr/>
          <p:nvPr/>
        </p:nvSpPr>
        <p:spPr bwMode="auto">
          <a:xfrm>
            <a:off x="5280892" y="4863425"/>
            <a:ext cx="3634508" cy="837406"/>
          </a:xfrm>
          <a:prstGeom prst="rect">
            <a:avLst/>
          </a:prstGeom>
          <a:solidFill>
            <a:schemeClr val="accent1">
              <a:lumMod val="60000"/>
              <a:lumOff val="4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algn="ctr" eaLnBrk="0" hangingPunct="0"/>
            <a:r>
              <a:rPr lang="en-US" altLang="zh-CN" b="1" dirty="0"/>
              <a:t>1. Increase the throughput</a:t>
            </a:r>
          </a:p>
          <a:p>
            <a:pPr algn="ctr" eaLnBrk="0" hangingPunct="0"/>
            <a:r>
              <a:rPr lang="en-US" altLang="zh-CN" b="1" dirty="0"/>
              <a:t>2. Enhance anti-interference &amp; Reduce interference</a:t>
            </a:r>
          </a:p>
          <a:p>
            <a:pPr algn="ctr" eaLnBrk="0" hangingPunct="0"/>
            <a:r>
              <a:rPr lang="en-US" altLang="zh-CN" b="1" dirty="0"/>
              <a:t>3. Provide multiple paths for traffic delivery </a:t>
            </a:r>
          </a:p>
          <a:p>
            <a:pPr algn="ctr" eaLnBrk="0" hangingPunct="0"/>
            <a:r>
              <a:rPr lang="en-US" altLang="zh-CN" b="1" dirty="0"/>
              <a:t>4. Convenient for flexible traffic scheduling</a:t>
            </a:r>
            <a:endParaRPr lang="zh-CN" altLang="en-US" b="1" dirty="0"/>
          </a:p>
        </p:txBody>
      </p:sp>
      <p:sp>
        <p:nvSpPr>
          <p:cNvPr id="21" name="矩形 20">
            <a:extLst>
              <a:ext uri="{FF2B5EF4-FFF2-40B4-BE49-F238E27FC236}">
                <a16:creationId xmlns:a16="http://schemas.microsoft.com/office/drawing/2014/main" id="{5BF8A7EC-D46C-45E5-9B6D-66C0F7BB0271}"/>
              </a:ext>
            </a:extLst>
          </p:cNvPr>
          <p:cNvSpPr/>
          <p:nvPr/>
        </p:nvSpPr>
        <p:spPr bwMode="auto">
          <a:xfrm>
            <a:off x="5288974" y="1554740"/>
            <a:ext cx="3626426" cy="648097"/>
          </a:xfrm>
          <a:prstGeom prst="rect">
            <a:avLst/>
          </a:prstGeom>
          <a:solidFill>
            <a:srgbClr val="92D05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algn="ctr" eaLnBrk="0" hangingPunct="0"/>
            <a:r>
              <a:rPr lang="en-US" altLang="zh-CN" b="1" dirty="0"/>
              <a:t>1. Increase the throughput</a:t>
            </a:r>
          </a:p>
          <a:p>
            <a:pPr algn="ctr" eaLnBrk="0" hangingPunct="0"/>
            <a:r>
              <a:rPr lang="en-US" altLang="zh-CN" b="1" dirty="0"/>
              <a:t>2. Provide multiple paths for traffic delivery </a:t>
            </a:r>
          </a:p>
          <a:p>
            <a:pPr algn="ctr" eaLnBrk="0" hangingPunct="0"/>
            <a:r>
              <a:rPr lang="en-US" altLang="zh-CN" b="1" dirty="0"/>
              <a:t>3. Convenient for flexible Traffic scheduling</a:t>
            </a:r>
            <a:endParaRPr lang="zh-CN" altLang="en-US" b="1" dirty="0"/>
          </a:p>
        </p:txBody>
      </p:sp>
      <p:sp>
        <p:nvSpPr>
          <p:cNvPr id="22" name="矩形 21">
            <a:extLst>
              <a:ext uri="{FF2B5EF4-FFF2-40B4-BE49-F238E27FC236}">
                <a16:creationId xmlns:a16="http://schemas.microsoft.com/office/drawing/2014/main" id="{9EF77F52-57BF-49C3-8CEC-3AE5A286DB09}"/>
              </a:ext>
            </a:extLst>
          </p:cNvPr>
          <p:cNvSpPr/>
          <p:nvPr/>
        </p:nvSpPr>
        <p:spPr bwMode="auto">
          <a:xfrm>
            <a:off x="5281578" y="2244003"/>
            <a:ext cx="3633822" cy="475673"/>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algn="ctr"/>
            <a:r>
              <a:rPr lang="en-US" altLang="zh-CN" b="1" dirty="0"/>
              <a:t>Enhance medium access protection and resource reservation</a:t>
            </a:r>
            <a:endParaRPr lang="zh-CN" altLang="en-US" b="1" dirty="0"/>
          </a:p>
        </p:txBody>
      </p:sp>
      <p:sp>
        <p:nvSpPr>
          <p:cNvPr id="23" name="矩形 22">
            <a:extLst>
              <a:ext uri="{FF2B5EF4-FFF2-40B4-BE49-F238E27FC236}">
                <a16:creationId xmlns:a16="http://schemas.microsoft.com/office/drawing/2014/main" id="{4DD750F1-D30A-46FC-80E9-C32252C8CC9F}"/>
              </a:ext>
            </a:extLst>
          </p:cNvPr>
          <p:cNvSpPr/>
          <p:nvPr/>
        </p:nvSpPr>
        <p:spPr bwMode="auto">
          <a:xfrm>
            <a:off x="5274182" y="2757993"/>
            <a:ext cx="3641218" cy="475673"/>
          </a:xfrm>
          <a:prstGeom prst="rect">
            <a:avLst/>
          </a:prstGeom>
          <a:solidFill>
            <a:srgbClr val="8BE1FF"/>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algn="ctr" eaLnBrk="0" hangingPunct="0"/>
            <a:r>
              <a:rPr lang="en-US" altLang="zh-CN" b="1" dirty="0"/>
              <a:t>1. resource reservation</a:t>
            </a:r>
          </a:p>
          <a:p>
            <a:pPr algn="ctr" eaLnBrk="0" hangingPunct="0"/>
            <a:r>
              <a:rPr lang="en-US" altLang="zh-CN" b="1" dirty="0"/>
              <a:t>2. Convenient for flexible Traffic scheduling</a:t>
            </a:r>
            <a:endParaRPr lang="zh-CN" altLang="en-US" b="1" dirty="0"/>
          </a:p>
          <a:p>
            <a:pPr algn="ctr" eaLnBrk="0" hangingPunct="0"/>
            <a:endParaRPr lang="zh-CN" altLang="en-US" b="1" dirty="0"/>
          </a:p>
        </p:txBody>
      </p:sp>
      <p:sp>
        <p:nvSpPr>
          <p:cNvPr id="24" name="矩形 23">
            <a:extLst>
              <a:ext uri="{FF2B5EF4-FFF2-40B4-BE49-F238E27FC236}">
                <a16:creationId xmlns:a16="http://schemas.microsoft.com/office/drawing/2014/main" id="{A3A030B9-FC3F-4F82-AC46-3469F1FA5AB1}"/>
              </a:ext>
            </a:extLst>
          </p:cNvPr>
          <p:cNvSpPr/>
          <p:nvPr/>
        </p:nvSpPr>
        <p:spPr bwMode="auto">
          <a:xfrm>
            <a:off x="5256845" y="3294424"/>
            <a:ext cx="3658555" cy="475673"/>
          </a:xfrm>
          <a:prstGeom prst="rect">
            <a:avLst/>
          </a:prstGeom>
          <a:solidFill>
            <a:srgbClr val="00B0F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algn="ctr"/>
            <a:r>
              <a:rPr lang="en-US" altLang="zh-CN" b="1" dirty="0"/>
              <a:t>1. Increase the throughput</a:t>
            </a:r>
          </a:p>
          <a:p>
            <a:pPr algn="ctr"/>
            <a:r>
              <a:rPr lang="en-US" altLang="zh-CN" b="1" dirty="0"/>
              <a:t>2.Enhance interference management between OBSSs</a:t>
            </a:r>
            <a:endParaRPr lang="zh-CN" altLang="en-US" b="1" dirty="0"/>
          </a:p>
        </p:txBody>
      </p:sp>
      <p:cxnSp>
        <p:nvCxnSpPr>
          <p:cNvPr id="26" name="直接箭头连接符 25">
            <a:extLst>
              <a:ext uri="{FF2B5EF4-FFF2-40B4-BE49-F238E27FC236}">
                <a16:creationId xmlns:a16="http://schemas.microsoft.com/office/drawing/2014/main" id="{E03BEB90-96AD-48F7-AD7E-1D7B6326501F}"/>
              </a:ext>
            </a:extLst>
          </p:cNvPr>
          <p:cNvCxnSpPr>
            <a:cxnSpLocks/>
            <a:stCxn id="5" idx="3"/>
            <a:endCxn id="21" idx="1"/>
          </p:cNvCxnSpPr>
          <p:nvPr/>
        </p:nvCxnSpPr>
        <p:spPr bwMode="auto">
          <a:xfrm flipV="1">
            <a:off x="4798291" y="1878789"/>
            <a:ext cx="490683" cy="1851927"/>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28" name="直接箭头连接符 27">
            <a:extLst>
              <a:ext uri="{FF2B5EF4-FFF2-40B4-BE49-F238E27FC236}">
                <a16:creationId xmlns:a16="http://schemas.microsoft.com/office/drawing/2014/main" id="{DEEDE797-9A41-485B-B06E-63FBA0673D77}"/>
              </a:ext>
            </a:extLst>
          </p:cNvPr>
          <p:cNvCxnSpPr>
            <a:cxnSpLocks/>
            <a:stCxn id="7" idx="3"/>
            <a:endCxn id="22" idx="1"/>
          </p:cNvCxnSpPr>
          <p:nvPr/>
        </p:nvCxnSpPr>
        <p:spPr bwMode="auto">
          <a:xfrm flipV="1">
            <a:off x="4798291" y="2481840"/>
            <a:ext cx="483287" cy="1553676"/>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31" name="直接箭头连接符 30">
            <a:extLst>
              <a:ext uri="{FF2B5EF4-FFF2-40B4-BE49-F238E27FC236}">
                <a16:creationId xmlns:a16="http://schemas.microsoft.com/office/drawing/2014/main" id="{705C0CA2-049A-43EB-9485-4C53CCC783E0}"/>
              </a:ext>
            </a:extLst>
          </p:cNvPr>
          <p:cNvCxnSpPr>
            <a:cxnSpLocks/>
            <a:stCxn id="10" idx="3"/>
            <a:endCxn id="23" idx="1"/>
          </p:cNvCxnSpPr>
          <p:nvPr/>
        </p:nvCxnSpPr>
        <p:spPr bwMode="auto">
          <a:xfrm flipV="1">
            <a:off x="4798291" y="2995830"/>
            <a:ext cx="475891" cy="1344486"/>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33" name="直接箭头连接符 32">
            <a:extLst>
              <a:ext uri="{FF2B5EF4-FFF2-40B4-BE49-F238E27FC236}">
                <a16:creationId xmlns:a16="http://schemas.microsoft.com/office/drawing/2014/main" id="{8E464DB3-7D3E-4680-9BDA-1102D2DD049F}"/>
              </a:ext>
            </a:extLst>
          </p:cNvPr>
          <p:cNvCxnSpPr>
            <a:cxnSpLocks/>
            <a:stCxn id="11" idx="3"/>
            <a:endCxn id="24" idx="1"/>
          </p:cNvCxnSpPr>
          <p:nvPr/>
        </p:nvCxnSpPr>
        <p:spPr bwMode="auto">
          <a:xfrm flipV="1">
            <a:off x="4798291" y="3532261"/>
            <a:ext cx="458554" cy="1112855"/>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35" name="直接箭头连接符 34">
            <a:extLst>
              <a:ext uri="{FF2B5EF4-FFF2-40B4-BE49-F238E27FC236}">
                <a16:creationId xmlns:a16="http://schemas.microsoft.com/office/drawing/2014/main" id="{D2597054-8553-4B40-A8AE-C0A1B90709FA}"/>
              </a:ext>
            </a:extLst>
          </p:cNvPr>
          <p:cNvCxnSpPr>
            <a:cxnSpLocks/>
            <a:stCxn id="8" idx="3"/>
            <a:endCxn id="16" idx="1"/>
          </p:cNvCxnSpPr>
          <p:nvPr/>
        </p:nvCxnSpPr>
        <p:spPr bwMode="auto">
          <a:xfrm flipV="1">
            <a:off x="4798291" y="4042662"/>
            <a:ext cx="466656" cy="907254"/>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37" name="直接箭头连接符 36">
            <a:extLst>
              <a:ext uri="{FF2B5EF4-FFF2-40B4-BE49-F238E27FC236}">
                <a16:creationId xmlns:a16="http://schemas.microsoft.com/office/drawing/2014/main" id="{D83770E7-9A39-4D84-8486-CD990165C15F}"/>
              </a:ext>
            </a:extLst>
          </p:cNvPr>
          <p:cNvCxnSpPr>
            <a:cxnSpLocks/>
            <a:stCxn id="9" idx="3"/>
            <a:endCxn id="14" idx="1"/>
          </p:cNvCxnSpPr>
          <p:nvPr/>
        </p:nvCxnSpPr>
        <p:spPr bwMode="auto">
          <a:xfrm flipV="1">
            <a:off x="4798291" y="4560620"/>
            <a:ext cx="489311" cy="694096"/>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39" name="直接箭头连接符 38">
            <a:extLst>
              <a:ext uri="{FF2B5EF4-FFF2-40B4-BE49-F238E27FC236}">
                <a16:creationId xmlns:a16="http://schemas.microsoft.com/office/drawing/2014/main" id="{6930F41B-5C66-4380-9F02-E521DCBA88CD}"/>
              </a:ext>
            </a:extLst>
          </p:cNvPr>
          <p:cNvCxnSpPr>
            <a:cxnSpLocks/>
            <a:stCxn id="6" idx="3"/>
            <a:endCxn id="17" idx="1"/>
          </p:cNvCxnSpPr>
          <p:nvPr/>
        </p:nvCxnSpPr>
        <p:spPr bwMode="auto">
          <a:xfrm flipV="1">
            <a:off x="4800600" y="5282128"/>
            <a:ext cx="480292" cy="277388"/>
          </a:xfrm>
          <a:prstGeom prst="straightConnector1">
            <a:avLst/>
          </a:prstGeom>
          <a:solidFill>
            <a:schemeClr val="accent1"/>
          </a:solidFill>
          <a:ln w="12700" cap="flat" cmpd="sng" algn="ctr">
            <a:solidFill>
              <a:schemeClr val="tx1"/>
            </a:solidFill>
            <a:prstDash val="dash"/>
            <a:round/>
            <a:headEnd type="none" w="sm" len="sm"/>
            <a:tailEnd type="triangle"/>
          </a:ln>
        </p:spPr>
      </p:cxnSp>
      <p:sp>
        <p:nvSpPr>
          <p:cNvPr id="40" name="矩形 39">
            <a:extLst>
              <a:ext uri="{FF2B5EF4-FFF2-40B4-BE49-F238E27FC236}">
                <a16:creationId xmlns:a16="http://schemas.microsoft.com/office/drawing/2014/main" id="{F6BAB82F-ECB7-4682-9F6A-3B36CC650E91}"/>
              </a:ext>
            </a:extLst>
          </p:cNvPr>
          <p:cNvSpPr/>
          <p:nvPr/>
        </p:nvSpPr>
        <p:spPr bwMode="auto">
          <a:xfrm>
            <a:off x="1978891" y="5715000"/>
            <a:ext cx="2819400" cy="3048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altLang="zh-CN" sz="1200" b="1" i="0" u="none" strike="noStrike" cap="none" normalizeH="0" baseline="0" dirty="0">
                <a:ln>
                  <a:noFill/>
                </a:ln>
                <a:solidFill>
                  <a:schemeClr val="tx1"/>
                </a:solidFill>
                <a:effectLst/>
                <a:latin typeface="Times New Roman" panose="02020603050405020304" pitchFamily="18" charset="0"/>
              </a:rPr>
              <a:t>6GHz Operation</a:t>
            </a:r>
            <a:endParaRPr kumimoji="0" lang="zh-CN" altLang="en-US" sz="1200" b="1" i="0" u="none" strike="noStrike" cap="none" normalizeH="0" baseline="0" dirty="0">
              <a:ln>
                <a:noFill/>
              </a:ln>
              <a:solidFill>
                <a:schemeClr val="tx1"/>
              </a:solidFill>
              <a:effectLst/>
              <a:latin typeface="Times New Roman" panose="02020603050405020304" pitchFamily="18" charset="0"/>
            </a:endParaRPr>
          </a:p>
        </p:txBody>
      </p:sp>
      <p:cxnSp>
        <p:nvCxnSpPr>
          <p:cNvPr id="42" name="直接箭头连接符 41">
            <a:extLst>
              <a:ext uri="{FF2B5EF4-FFF2-40B4-BE49-F238E27FC236}">
                <a16:creationId xmlns:a16="http://schemas.microsoft.com/office/drawing/2014/main" id="{DF1926C3-ADF9-4725-A96C-AF9AA1333E08}"/>
              </a:ext>
            </a:extLst>
          </p:cNvPr>
          <p:cNvCxnSpPr>
            <a:stCxn id="12" idx="3"/>
            <a:endCxn id="5" idx="1"/>
          </p:cNvCxnSpPr>
          <p:nvPr/>
        </p:nvCxnSpPr>
        <p:spPr bwMode="auto">
          <a:xfrm flipV="1">
            <a:off x="1674091" y="3730716"/>
            <a:ext cx="304800" cy="629227"/>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44" name="直接箭头连接符 43">
            <a:extLst>
              <a:ext uri="{FF2B5EF4-FFF2-40B4-BE49-F238E27FC236}">
                <a16:creationId xmlns:a16="http://schemas.microsoft.com/office/drawing/2014/main" id="{759F941D-F211-4D35-BCF1-002AACF55A96}"/>
              </a:ext>
            </a:extLst>
          </p:cNvPr>
          <p:cNvCxnSpPr>
            <a:cxnSpLocks/>
            <a:stCxn id="13" idx="3"/>
            <a:endCxn id="5" idx="1"/>
          </p:cNvCxnSpPr>
          <p:nvPr/>
        </p:nvCxnSpPr>
        <p:spPr bwMode="auto">
          <a:xfrm flipV="1">
            <a:off x="1674091" y="3730716"/>
            <a:ext cx="304800" cy="1371600"/>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47" name="直接箭头连接符 46">
            <a:extLst>
              <a:ext uri="{FF2B5EF4-FFF2-40B4-BE49-F238E27FC236}">
                <a16:creationId xmlns:a16="http://schemas.microsoft.com/office/drawing/2014/main" id="{EB8C8794-6DB8-4EFD-9C3F-12D80B82A465}"/>
              </a:ext>
            </a:extLst>
          </p:cNvPr>
          <p:cNvCxnSpPr>
            <a:stCxn id="12" idx="3"/>
            <a:endCxn id="7" idx="1"/>
          </p:cNvCxnSpPr>
          <p:nvPr/>
        </p:nvCxnSpPr>
        <p:spPr bwMode="auto">
          <a:xfrm flipV="1">
            <a:off x="1674091" y="4035516"/>
            <a:ext cx="304800" cy="324427"/>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49" name="直接箭头连接符 48">
            <a:extLst>
              <a:ext uri="{FF2B5EF4-FFF2-40B4-BE49-F238E27FC236}">
                <a16:creationId xmlns:a16="http://schemas.microsoft.com/office/drawing/2014/main" id="{746E5B60-B262-4A84-8356-15D80514AE18}"/>
              </a:ext>
            </a:extLst>
          </p:cNvPr>
          <p:cNvCxnSpPr>
            <a:stCxn id="12" idx="3"/>
            <a:endCxn id="10" idx="1"/>
          </p:cNvCxnSpPr>
          <p:nvPr/>
        </p:nvCxnSpPr>
        <p:spPr bwMode="auto">
          <a:xfrm flipV="1">
            <a:off x="1674091" y="4340316"/>
            <a:ext cx="304800" cy="19627"/>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51" name="直接箭头连接符 50">
            <a:extLst>
              <a:ext uri="{FF2B5EF4-FFF2-40B4-BE49-F238E27FC236}">
                <a16:creationId xmlns:a16="http://schemas.microsoft.com/office/drawing/2014/main" id="{15C8882A-B106-4378-B002-3D1D8E95AED8}"/>
              </a:ext>
            </a:extLst>
          </p:cNvPr>
          <p:cNvCxnSpPr>
            <a:stCxn id="12" idx="3"/>
            <a:endCxn id="11" idx="1"/>
          </p:cNvCxnSpPr>
          <p:nvPr/>
        </p:nvCxnSpPr>
        <p:spPr bwMode="auto">
          <a:xfrm>
            <a:off x="1674091" y="4359943"/>
            <a:ext cx="304800" cy="285173"/>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53" name="直接箭头连接符 52">
            <a:extLst>
              <a:ext uri="{FF2B5EF4-FFF2-40B4-BE49-F238E27FC236}">
                <a16:creationId xmlns:a16="http://schemas.microsoft.com/office/drawing/2014/main" id="{CB50553C-7564-404D-A32F-66DD3FEC21B9}"/>
              </a:ext>
            </a:extLst>
          </p:cNvPr>
          <p:cNvCxnSpPr>
            <a:stCxn id="12" idx="3"/>
            <a:endCxn id="8" idx="1"/>
          </p:cNvCxnSpPr>
          <p:nvPr/>
        </p:nvCxnSpPr>
        <p:spPr bwMode="auto">
          <a:xfrm>
            <a:off x="1674091" y="4359943"/>
            <a:ext cx="304800" cy="589973"/>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55" name="直接箭头连接符 54">
            <a:extLst>
              <a:ext uri="{FF2B5EF4-FFF2-40B4-BE49-F238E27FC236}">
                <a16:creationId xmlns:a16="http://schemas.microsoft.com/office/drawing/2014/main" id="{F1106911-62EE-4387-AE91-CBE32E328B51}"/>
              </a:ext>
            </a:extLst>
          </p:cNvPr>
          <p:cNvCxnSpPr>
            <a:stCxn id="12" idx="3"/>
            <a:endCxn id="9" idx="1"/>
          </p:cNvCxnSpPr>
          <p:nvPr/>
        </p:nvCxnSpPr>
        <p:spPr bwMode="auto">
          <a:xfrm>
            <a:off x="1674091" y="4359943"/>
            <a:ext cx="304800" cy="894773"/>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57" name="直接箭头连接符 56">
            <a:extLst>
              <a:ext uri="{FF2B5EF4-FFF2-40B4-BE49-F238E27FC236}">
                <a16:creationId xmlns:a16="http://schemas.microsoft.com/office/drawing/2014/main" id="{D1DDBECE-1626-4C33-B1F2-3B5EB563B861}"/>
              </a:ext>
            </a:extLst>
          </p:cNvPr>
          <p:cNvCxnSpPr>
            <a:stCxn id="12" idx="3"/>
            <a:endCxn id="6" idx="1"/>
          </p:cNvCxnSpPr>
          <p:nvPr/>
        </p:nvCxnSpPr>
        <p:spPr bwMode="auto">
          <a:xfrm>
            <a:off x="1674091" y="4359943"/>
            <a:ext cx="307109" cy="1199573"/>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59" name="直接箭头连接符 58">
            <a:extLst>
              <a:ext uri="{FF2B5EF4-FFF2-40B4-BE49-F238E27FC236}">
                <a16:creationId xmlns:a16="http://schemas.microsoft.com/office/drawing/2014/main" id="{A5AC7BA9-AF24-4143-A303-60B5E601A7DC}"/>
              </a:ext>
            </a:extLst>
          </p:cNvPr>
          <p:cNvCxnSpPr>
            <a:stCxn id="13" idx="3"/>
            <a:endCxn id="6" idx="1"/>
          </p:cNvCxnSpPr>
          <p:nvPr/>
        </p:nvCxnSpPr>
        <p:spPr bwMode="auto">
          <a:xfrm>
            <a:off x="1674091" y="5102316"/>
            <a:ext cx="307109" cy="457200"/>
          </a:xfrm>
          <a:prstGeom prst="straightConnector1">
            <a:avLst/>
          </a:prstGeom>
          <a:solidFill>
            <a:schemeClr val="accent1"/>
          </a:solidFill>
          <a:ln w="12700" cap="flat" cmpd="sng" algn="ctr">
            <a:solidFill>
              <a:schemeClr val="tx1"/>
            </a:solidFill>
            <a:prstDash val="dash"/>
            <a:round/>
            <a:headEnd type="none" w="sm" len="sm"/>
            <a:tailEnd type="triangle"/>
          </a:ln>
        </p:spPr>
      </p:cxnSp>
      <p:sp>
        <p:nvSpPr>
          <p:cNvPr id="45" name="矩形 44">
            <a:extLst>
              <a:ext uri="{FF2B5EF4-FFF2-40B4-BE49-F238E27FC236}">
                <a16:creationId xmlns:a16="http://schemas.microsoft.com/office/drawing/2014/main" id="{F0288A60-AF41-453E-AE0D-D59D621A022C}"/>
              </a:ext>
            </a:extLst>
          </p:cNvPr>
          <p:cNvSpPr/>
          <p:nvPr/>
        </p:nvSpPr>
        <p:spPr bwMode="auto">
          <a:xfrm>
            <a:off x="5264946" y="5791200"/>
            <a:ext cx="3658555" cy="3048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altLang="zh-CN" sz="1200" b="1" i="0" u="none" strike="noStrike" cap="none" normalizeH="0" baseline="0" dirty="0">
                <a:ln>
                  <a:noFill/>
                </a:ln>
                <a:solidFill>
                  <a:schemeClr val="tx1"/>
                </a:solidFill>
                <a:effectLst/>
                <a:latin typeface="Times New Roman" panose="02020603050405020304" pitchFamily="18" charset="0"/>
              </a:rPr>
              <a:t>Provide more manageable channels</a:t>
            </a:r>
            <a:endParaRPr kumimoji="0" lang="zh-CN" altLang="en-US" sz="1200" b="1" i="0" u="none" strike="noStrike" cap="none" normalizeH="0" baseline="0" dirty="0">
              <a:ln>
                <a:noFill/>
              </a:ln>
              <a:solidFill>
                <a:schemeClr val="tx1"/>
              </a:solidFill>
              <a:effectLst/>
              <a:latin typeface="Times New Roman" panose="02020603050405020304" pitchFamily="18" charset="0"/>
            </a:endParaRPr>
          </a:p>
        </p:txBody>
      </p:sp>
      <p:cxnSp>
        <p:nvCxnSpPr>
          <p:cNvPr id="32" name="直接箭头连接符 31">
            <a:extLst>
              <a:ext uri="{FF2B5EF4-FFF2-40B4-BE49-F238E27FC236}">
                <a16:creationId xmlns:a16="http://schemas.microsoft.com/office/drawing/2014/main" id="{3CAEACDA-D753-4E3F-A99E-9B91D93BF27E}"/>
              </a:ext>
            </a:extLst>
          </p:cNvPr>
          <p:cNvCxnSpPr>
            <a:cxnSpLocks/>
            <a:stCxn id="40" idx="3"/>
            <a:endCxn id="45" idx="1"/>
          </p:cNvCxnSpPr>
          <p:nvPr/>
        </p:nvCxnSpPr>
        <p:spPr bwMode="auto">
          <a:xfrm>
            <a:off x="4798291" y="5867400"/>
            <a:ext cx="466655" cy="76200"/>
          </a:xfrm>
          <a:prstGeom prst="straightConnector1">
            <a:avLst/>
          </a:prstGeom>
          <a:solidFill>
            <a:schemeClr val="accent1"/>
          </a:solidFill>
          <a:ln w="12700" cap="flat" cmpd="sng" algn="ctr">
            <a:solidFill>
              <a:schemeClr val="tx1"/>
            </a:solidFill>
            <a:prstDash val="dash"/>
            <a:round/>
            <a:headEnd type="none" w="sm" len="sm"/>
            <a:tailEnd type="triangle"/>
          </a:ln>
        </p:spPr>
      </p:cxnSp>
      <p:sp>
        <p:nvSpPr>
          <p:cNvPr id="36" name="文本框 35">
            <a:extLst>
              <a:ext uri="{FF2B5EF4-FFF2-40B4-BE49-F238E27FC236}">
                <a16:creationId xmlns:a16="http://schemas.microsoft.com/office/drawing/2014/main" id="{D3D2C367-02FC-4C90-9F38-02411EEAC7AF}"/>
              </a:ext>
            </a:extLst>
          </p:cNvPr>
          <p:cNvSpPr txBox="1"/>
          <p:nvPr/>
        </p:nvSpPr>
        <p:spPr>
          <a:xfrm>
            <a:off x="457200" y="1600994"/>
            <a:ext cx="4495800" cy="1384995"/>
          </a:xfrm>
          <a:prstGeom prst="rect">
            <a:avLst/>
          </a:prstGeom>
          <a:noFill/>
        </p:spPr>
        <p:txBody>
          <a:bodyPr wrap="square" rtlCol="0">
            <a:spAutoFit/>
          </a:bodyPr>
          <a:lstStyle/>
          <a:p>
            <a:pPr marL="285750" indent="-285750" algn="just">
              <a:buFont typeface="Wingdings" panose="05000000000000000000" pitchFamily="2" charset="2"/>
              <a:buChar char="p"/>
            </a:pPr>
            <a:r>
              <a:rPr lang="en-US" altLang="zh-CN" sz="1400" b="1" dirty="0">
                <a:latin typeface="+mn-lt"/>
                <a:ea typeface="OPPOSans-S Medium" charset="-122"/>
              </a:rPr>
              <a:t>Latency sensitive traffic has been defined in 802.11be</a:t>
            </a:r>
          </a:p>
          <a:p>
            <a:pPr marL="285750" indent="-285750" algn="just">
              <a:buFont typeface="Wingdings" panose="05000000000000000000" pitchFamily="2" charset="2"/>
              <a:buChar char="Ø"/>
            </a:pPr>
            <a:r>
              <a:rPr lang="en-US" altLang="zh-CN" sz="1400" b="1" dirty="0">
                <a:latin typeface="+mn-lt"/>
                <a:ea typeface="OPPOSans-S Medium" charset="-122"/>
              </a:rPr>
              <a:t>Traffic originating from many real time applications has </a:t>
            </a:r>
            <a:r>
              <a:rPr lang="en-US" altLang="zh-CN" sz="1400" b="1" dirty="0">
                <a:solidFill>
                  <a:srgbClr val="FF0000"/>
                </a:solidFill>
                <a:latin typeface="+mn-lt"/>
                <a:ea typeface="OPPOSans-S Medium" charset="-122"/>
              </a:rPr>
              <a:t>stringent latency requirements </a:t>
            </a:r>
            <a:r>
              <a:rPr lang="en-US" altLang="zh-CN" sz="1400" b="1" dirty="0">
                <a:latin typeface="+mn-lt"/>
                <a:ea typeface="OPPOSans-S Medium" charset="-122"/>
              </a:rPr>
              <a:t>including not only </a:t>
            </a:r>
            <a:r>
              <a:rPr lang="en-US" altLang="zh-CN" sz="1400" b="1" dirty="0">
                <a:solidFill>
                  <a:srgbClr val="FF0000"/>
                </a:solidFill>
                <a:latin typeface="+mn-lt"/>
                <a:ea typeface="OPPOSans-S Medium" charset="-122"/>
              </a:rPr>
              <a:t>very low average and worst case values </a:t>
            </a:r>
            <a:r>
              <a:rPr lang="en-US" altLang="zh-CN" sz="1400" b="1" dirty="0">
                <a:latin typeface="+mn-lt"/>
                <a:ea typeface="OPPOSans-S Medium" charset="-122"/>
              </a:rPr>
              <a:t>within </a:t>
            </a:r>
            <a:r>
              <a:rPr lang="en-US" altLang="zh-CN" sz="1400" b="1" dirty="0">
                <a:solidFill>
                  <a:srgbClr val="FF0000"/>
                </a:solidFill>
                <a:latin typeface="+mn-lt"/>
                <a:ea typeface="OPPOSans-S Medium" charset="-122"/>
              </a:rPr>
              <a:t>certain reliability constraints</a:t>
            </a:r>
            <a:r>
              <a:rPr lang="en-US" altLang="zh-CN" sz="1400" b="1" dirty="0">
                <a:latin typeface="+mn-lt"/>
                <a:ea typeface="OPPOSans-S Medium" charset="-122"/>
              </a:rPr>
              <a:t>, of the order of a few to tens of milliseconds, but also small jitter.</a:t>
            </a:r>
            <a:endParaRPr lang="zh-CN" altLang="en-US" sz="1400" b="1" dirty="0">
              <a:latin typeface="+mn-lt"/>
              <a:ea typeface="OPPOSans-S Medium" charset="-122"/>
            </a:endParaRPr>
          </a:p>
        </p:txBody>
      </p:sp>
      <p:sp>
        <p:nvSpPr>
          <p:cNvPr id="38" name="文本框 37">
            <a:extLst>
              <a:ext uri="{FF2B5EF4-FFF2-40B4-BE49-F238E27FC236}">
                <a16:creationId xmlns:a16="http://schemas.microsoft.com/office/drawing/2014/main" id="{3C773296-9A0E-4710-9D33-755293D5B302}"/>
              </a:ext>
            </a:extLst>
          </p:cNvPr>
          <p:cNvSpPr txBox="1"/>
          <p:nvPr/>
        </p:nvSpPr>
        <p:spPr>
          <a:xfrm>
            <a:off x="302491" y="3532261"/>
            <a:ext cx="1526309" cy="276999"/>
          </a:xfrm>
          <a:prstGeom prst="rect">
            <a:avLst/>
          </a:prstGeom>
          <a:noFill/>
        </p:spPr>
        <p:txBody>
          <a:bodyPr wrap="square" rtlCol="0">
            <a:spAutoFit/>
          </a:bodyPr>
          <a:lstStyle/>
          <a:p>
            <a:r>
              <a:rPr lang="en-US" altLang="zh-CN" b="1" dirty="0">
                <a:solidFill>
                  <a:srgbClr val="FF0000"/>
                </a:solidFill>
              </a:rPr>
              <a:t>TSN requirements</a:t>
            </a:r>
            <a:endParaRPr lang="zh-CN" altLang="en-US" b="1" dirty="0">
              <a:solidFill>
                <a:srgbClr val="FF0000"/>
              </a:solidFill>
            </a:endParaRPr>
          </a:p>
        </p:txBody>
      </p:sp>
      <p:sp>
        <p:nvSpPr>
          <p:cNvPr id="41" name="文本框 40">
            <a:extLst>
              <a:ext uri="{FF2B5EF4-FFF2-40B4-BE49-F238E27FC236}">
                <a16:creationId xmlns:a16="http://schemas.microsoft.com/office/drawing/2014/main" id="{853E7125-E7FD-43AB-BF0A-736FE0812FCF}"/>
              </a:ext>
            </a:extLst>
          </p:cNvPr>
          <p:cNvSpPr txBox="1"/>
          <p:nvPr/>
        </p:nvSpPr>
        <p:spPr>
          <a:xfrm>
            <a:off x="2590800" y="3233666"/>
            <a:ext cx="1524000" cy="276999"/>
          </a:xfrm>
          <a:prstGeom prst="rect">
            <a:avLst/>
          </a:prstGeom>
          <a:noFill/>
        </p:spPr>
        <p:txBody>
          <a:bodyPr wrap="square" rtlCol="0">
            <a:spAutoFit/>
          </a:bodyPr>
          <a:lstStyle>
            <a:defPPr>
              <a:defRPr lang="en-US"/>
            </a:defPPr>
            <a:lvl1pPr>
              <a:defRPr b="1"/>
            </a:lvl1pPr>
          </a:lstStyle>
          <a:p>
            <a:r>
              <a:rPr lang="en-US" altLang="zh-CN" dirty="0">
                <a:solidFill>
                  <a:srgbClr val="FF0000"/>
                </a:solidFill>
              </a:rPr>
              <a:t>802.11be Features</a:t>
            </a:r>
            <a:endParaRPr lang="zh-CN" altLang="en-US" dirty="0">
              <a:solidFill>
                <a:srgbClr val="FF0000"/>
              </a:solidFill>
            </a:endParaRPr>
          </a:p>
        </p:txBody>
      </p:sp>
      <p:cxnSp>
        <p:nvCxnSpPr>
          <p:cNvPr id="46" name="直接箭头连接符 45">
            <a:extLst>
              <a:ext uri="{FF2B5EF4-FFF2-40B4-BE49-F238E27FC236}">
                <a16:creationId xmlns:a16="http://schemas.microsoft.com/office/drawing/2014/main" id="{FB50DD31-916D-44C5-8F41-B11C559EAF7E}"/>
              </a:ext>
            </a:extLst>
          </p:cNvPr>
          <p:cNvCxnSpPr>
            <a:stCxn id="12" idx="3"/>
            <a:endCxn id="40" idx="1"/>
          </p:cNvCxnSpPr>
          <p:nvPr/>
        </p:nvCxnSpPr>
        <p:spPr bwMode="auto">
          <a:xfrm>
            <a:off x="1674091" y="4359943"/>
            <a:ext cx="304800" cy="1507457"/>
          </a:xfrm>
          <a:prstGeom prst="straightConnector1">
            <a:avLst/>
          </a:prstGeom>
          <a:solidFill>
            <a:schemeClr val="accent1"/>
          </a:solidFill>
          <a:ln w="12700" cap="flat" cmpd="sng" algn="ctr">
            <a:solidFill>
              <a:schemeClr val="tx1"/>
            </a:solidFill>
            <a:prstDash val="dash"/>
            <a:round/>
            <a:headEnd type="none" w="sm" len="sm"/>
            <a:tailEnd type="triangle"/>
          </a:ln>
        </p:spPr>
      </p:cxnSp>
    </p:spTree>
    <p:extLst>
      <p:ext uri="{BB962C8B-B14F-4D97-AF65-F5344CB8AC3E}">
        <p14:creationId xmlns:p14="http://schemas.microsoft.com/office/powerpoint/2010/main" val="308489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2910A48-0311-46DE-AAEA-963336B891D9}"/>
              </a:ext>
            </a:extLst>
          </p:cNvPr>
          <p:cNvSpPr>
            <a:spLocks noGrp="1"/>
          </p:cNvSpPr>
          <p:nvPr>
            <p:ph type="title"/>
          </p:nvPr>
        </p:nvSpPr>
        <p:spPr/>
        <p:txBody>
          <a:bodyPr/>
          <a:lstStyle/>
          <a:p>
            <a:r>
              <a:rPr lang="en-US" altLang="zh-CN" dirty="0"/>
              <a:t>Multi-link operation - issues</a:t>
            </a:r>
            <a:endParaRPr lang="zh-CN" altLang="en-US" dirty="0"/>
          </a:p>
        </p:txBody>
      </p:sp>
      <p:sp>
        <p:nvSpPr>
          <p:cNvPr id="3" name="内容占位符 2">
            <a:extLst>
              <a:ext uri="{FF2B5EF4-FFF2-40B4-BE49-F238E27FC236}">
                <a16:creationId xmlns:a16="http://schemas.microsoft.com/office/drawing/2014/main" id="{6F5F3A36-7251-4081-9F9E-7B27968685CE}"/>
              </a:ext>
            </a:extLst>
          </p:cNvPr>
          <p:cNvSpPr>
            <a:spLocks noGrp="1"/>
          </p:cNvSpPr>
          <p:nvPr>
            <p:ph idx="1"/>
          </p:nvPr>
        </p:nvSpPr>
        <p:spPr>
          <a:xfrm>
            <a:off x="685800" y="1981199"/>
            <a:ext cx="7924800" cy="2982992"/>
          </a:xfrm>
        </p:spPr>
        <p:txBody>
          <a:bodyPr/>
          <a:lstStyle/>
          <a:p>
            <a:pPr algn="just">
              <a:buFont typeface="Wingdings" panose="05000000000000000000" pitchFamily="2" charset="2"/>
              <a:buChar char="p"/>
            </a:pPr>
            <a:r>
              <a:rPr lang="en-US" altLang="zh-CN" sz="1400" dirty="0"/>
              <a:t>Issues</a:t>
            </a:r>
          </a:p>
          <a:p>
            <a:pPr algn="just"/>
            <a:r>
              <a:rPr lang="en-US" altLang="ko-KR" sz="1400" dirty="0">
                <a:ea typeface="OPPOSans-S Medium" charset="-122"/>
                <a:sym typeface="OPPOSans M"/>
              </a:rPr>
              <a:t>Simultaneous Transmit and Receive across two links may cause the interference by out-of-band (OOB) emission unless their channels are sufficiently away. </a:t>
            </a:r>
          </a:p>
          <a:p>
            <a:pPr algn="just"/>
            <a:r>
              <a:rPr lang="en-US" altLang="zh-CN" sz="1400" dirty="0">
                <a:ea typeface="OPPOSans-S Medium" charset="-122"/>
                <a:sym typeface="OPPOSans M"/>
              </a:rPr>
              <a:t>Multi-link operation is divided into two types:  STR  and NSTR ( </a:t>
            </a:r>
            <a:r>
              <a:rPr lang="en-US" altLang="zh-CN" sz="1400" dirty="0" err="1">
                <a:ea typeface="OPPOSans-S Medium" charset="-122"/>
                <a:sym typeface="OPPOSans M"/>
              </a:rPr>
              <a:t>Nonsimultaneous</a:t>
            </a:r>
            <a:r>
              <a:rPr lang="en-US" altLang="zh-CN" sz="1400" dirty="0">
                <a:ea typeface="OPPOSans-S Medium" charset="-122"/>
                <a:sym typeface="OPPOSans M"/>
              </a:rPr>
              <a:t> transmit and receive) operation.  NSTR operation may be a general operation due to the low cost hardware requirement and limited operating frequency channels.</a:t>
            </a:r>
          </a:p>
          <a:p>
            <a:pPr algn="just"/>
            <a:r>
              <a:rPr lang="en-US" altLang="zh-CN" sz="1400" dirty="0">
                <a:ea typeface="OPPOSans-S Medium" charset="-122"/>
                <a:sym typeface="OPPOSans M"/>
              </a:rPr>
              <a:t>Serval rules and mechanisms have currently been specified to solve the problems caused by NSR operation.</a:t>
            </a:r>
          </a:p>
          <a:p>
            <a:pPr algn="just">
              <a:buFont typeface="Wingdings" panose="05000000000000000000" pitchFamily="2" charset="2"/>
              <a:buChar char="ü"/>
            </a:pPr>
            <a:r>
              <a:rPr lang="en-US" altLang="zh-CN" sz="1400" dirty="0">
                <a:ea typeface="OPPOSans-S Medium" charset="-122"/>
                <a:sym typeface="OPPOSans M"/>
              </a:rPr>
              <a:t>PPDU end time alignment  - </a:t>
            </a:r>
            <a:r>
              <a:rPr lang="en-US" altLang="zh-CN" sz="1400" dirty="0">
                <a:solidFill>
                  <a:srgbClr val="FF0000"/>
                </a:solidFill>
                <a:ea typeface="OPPOSans-S Medium" charset="-122"/>
                <a:sym typeface="OPPOSans M"/>
              </a:rPr>
              <a:t>rules for PPDU exchanges</a:t>
            </a:r>
          </a:p>
          <a:p>
            <a:pPr algn="just">
              <a:buFont typeface="Wingdings" panose="05000000000000000000" pitchFamily="2" charset="2"/>
              <a:buChar char="ü"/>
            </a:pPr>
            <a:r>
              <a:rPr lang="en-US" altLang="zh-CN" sz="1400" dirty="0">
                <a:ea typeface="OPPOSans-S Medium" charset="-122"/>
                <a:sym typeface="OPPOSans M"/>
              </a:rPr>
              <a:t>Start time sync PPDUs medium access    -  </a:t>
            </a:r>
            <a:r>
              <a:rPr lang="en-US" altLang="zh-CN" sz="1400" dirty="0">
                <a:solidFill>
                  <a:srgbClr val="FF0000"/>
                </a:solidFill>
                <a:ea typeface="OPPOSans-S Medium" charset="-122"/>
                <a:sym typeface="OPPOSans M"/>
              </a:rPr>
              <a:t>rules for simultaneous transmission</a:t>
            </a:r>
          </a:p>
          <a:p>
            <a:pPr algn="just">
              <a:buFont typeface="Wingdings" panose="05000000000000000000" pitchFamily="2" charset="2"/>
              <a:buChar char="ü"/>
            </a:pPr>
            <a:r>
              <a:rPr lang="en-US" altLang="zh-CN" sz="1400" dirty="0">
                <a:ea typeface="OPPOSans-S Medium" charset="-122"/>
                <a:sym typeface="OPPOSans M"/>
              </a:rPr>
              <a:t>Medium synchronization recovery procedure  - </a:t>
            </a:r>
            <a:r>
              <a:rPr lang="en-US" altLang="zh-CN" sz="1400" dirty="0">
                <a:solidFill>
                  <a:srgbClr val="FF0000"/>
                </a:solidFill>
                <a:ea typeface="OPPOSans-S Medium" charset="-122"/>
                <a:sym typeface="OPPOSans M"/>
              </a:rPr>
              <a:t>mechanism to solve channel blindness issue</a:t>
            </a:r>
          </a:p>
          <a:p>
            <a:pPr algn="just"/>
            <a:endParaRPr lang="en-US" altLang="zh-CN" sz="1400" dirty="0">
              <a:ea typeface="OPPOSans-S Medium" charset="-122"/>
              <a:sym typeface="OPPOSans M"/>
            </a:endParaRPr>
          </a:p>
          <a:p>
            <a:pPr algn="just"/>
            <a:endParaRPr lang="en-US" altLang="zh-CN" sz="1400" dirty="0">
              <a:ea typeface="OPPOSans-S Medium" charset="-122"/>
              <a:sym typeface="OPPOSans M"/>
            </a:endParaRPr>
          </a:p>
          <a:p>
            <a:pPr algn="just"/>
            <a:endParaRPr lang="en-US" altLang="zh-CN" sz="1400" dirty="0">
              <a:ea typeface="OPPOSans-S Medium" charset="-122"/>
              <a:sym typeface="OPPOSans M"/>
            </a:endParaRPr>
          </a:p>
          <a:p>
            <a:pPr algn="just"/>
            <a:endParaRPr lang="zh-CN" altLang="en-US" sz="1400" dirty="0"/>
          </a:p>
        </p:txBody>
      </p:sp>
      <p:sp>
        <p:nvSpPr>
          <p:cNvPr id="4" name="页脚占位符 3">
            <a:extLst>
              <a:ext uri="{FF2B5EF4-FFF2-40B4-BE49-F238E27FC236}">
                <a16:creationId xmlns:a16="http://schemas.microsoft.com/office/drawing/2014/main" id="{3FD116B5-5C7D-4A12-837F-4C7353A0BC8F}"/>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E74AAA24-E27E-422E-AD27-AE4C106FB66C}"/>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pic>
        <p:nvPicPr>
          <p:cNvPr id="6" name="그림 5">
            <a:extLst>
              <a:ext uri="{FF2B5EF4-FFF2-40B4-BE49-F238E27FC236}">
                <a16:creationId xmlns:a16="http://schemas.microsoft.com/office/drawing/2014/main" id="{D98D51BE-6D1C-4C43-84AD-ECCA5D78ED4C}"/>
              </a:ext>
            </a:extLst>
          </p:cNvPr>
          <p:cNvPicPr>
            <a:picLocks noChangeAspect="1"/>
          </p:cNvPicPr>
          <p:nvPr/>
        </p:nvPicPr>
        <p:blipFill>
          <a:blip r:embed="rId2"/>
          <a:stretch>
            <a:fillRect/>
          </a:stretch>
        </p:blipFill>
        <p:spPr>
          <a:xfrm>
            <a:off x="804738" y="4964191"/>
            <a:ext cx="2514600" cy="1082233"/>
          </a:xfrm>
          <a:prstGeom prst="rect">
            <a:avLst/>
          </a:prstGeom>
        </p:spPr>
      </p:pic>
      <p:grpSp>
        <p:nvGrpSpPr>
          <p:cNvPr id="15" name="组合 14">
            <a:extLst>
              <a:ext uri="{FF2B5EF4-FFF2-40B4-BE49-F238E27FC236}">
                <a16:creationId xmlns:a16="http://schemas.microsoft.com/office/drawing/2014/main" id="{C851B7E3-6D4E-4186-8361-80166BCFD7D0}"/>
              </a:ext>
            </a:extLst>
          </p:cNvPr>
          <p:cNvGrpSpPr/>
          <p:nvPr/>
        </p:nvGrpSpPr>
        <p:grpSpPr>
          <a:xfrm>
            <a:off x="3541600" y="4928752"/>
            <a:ext cx="4874448" cy="1166966"/>
            <a:chOff x="3507551" y="4929033"/>
            <a:chExt cx="4874448" cy="1166966"/>
          </a:xfrm>
        </p:grpSpPr>
        <p:pic>
          <p:nvPicPr>
            <p:cNvPr id="8" name="图片 7">
              <a:extLst>
                <a:ext uri="{FF2B5EF4-FFF2-40B4-BE49-F238E27FC236}">
                  <a16:creationId xmlns:a16="http://schemas.microsoft.com/office/drawing/2014/main" id="{3AB0FDE7-B65E-4F6A-9FF9-3F42F5B3A6E2}"/>
                </a:ext>
              </a:extLst>
            </p:cNvPr>
            <p:cNvPicPr>
              <a:picLocks noChangeAspect="1"/>
            </p:cNvPicPr>
            <p:nvPr/>
          </p:nvPicPr>
          <p:blipFill>
            <a:blip r:embed="rId3"/>
            <a:stretch>
              <a:fillRect/>
            </a:stretch>
          </p:blipFill>
          <p:spPr>
            <a:xfrm>
              <a:off x="3507551" y="4929033"/>
              <a:ext cx="4874448" cy="1166966"/>
            </a:xfrm>
            <a:prstGeom prst="rect">
              <a:avLst/>
            </a:prstGeom>
          </p:spPr>
        </p:pic>
        <p:cxnSp>
          <p:nvCxnSpPr>
            <p:cNvPr id="7" name="直接连接符 6">
              <a:extLst>
                <a:ext uri="{FF2B5EF4-FFF2-40B4-BE49-F238E27FC236}">
                  <a16:creationId xmlns:a16="http://schemas.microsoft.com/office/drawing/2014/main" id="{738C6D81-7146-414F-83B7-CAFC7254A6FA}"/>
                </a:ext>
              </a:extLst>
            </p:cNvPr>
            <p:cNvCxnSpPr>
              <a:cxnSpLocks/>
            </p:cNvCxnSpPr>
            <p:nvPr/>
          </p:nvCxnSpPr>
          <p:spPr>
            <a:xfrm flipH="1">
              <a:off x="6629400" y="5410200"/>
              <a:ext cx="228600" cy="468390"/>
            </a:xfrm>
            <a:prstGeom prst="line">
              <a:avLst/>
            </a:prstGeom>
            <a:noFill/>
            <a:ln w="25400" cap="flat">
              <a:solidFill>
                <a:srgbClr val="FF0000"/>
              </a:solidFill>
              <a:prstDash val="solid"/>
              <a:miter lim="400000"/>
            </a:ln>
            <a:effectLst/>
            <a:sp3d/>
          </p:spPr>
          <p:style>
            <a:lnRef idx="0">
              <a:scrgbClr r="0" g="0" b="0"/>
            </a:lnRef>
            <a:fillRef idx="0">
              <a:scrgbClr r="0" g="0" b="0"/>
            </a:fillRef>
            <a:effectRef idx="0">
              <a:scrgbClr r="0" g="0" b="0"/>
            </a:effectRef>
            <a:fontRef idx="none"/>
          </p:style>
        </p:cxnSp>
        <p:cxnSp>
          <p:nvCxnSpPr>
            <p:cNvPr id="12" name="直接连接符 11">
              <a:extLst>
                <a:ext uri="{FF2B5EF4-FFF2-40B4-BE49-F238E27FC236}">
                  <a16:creationId xmlns:a16="http://schemas.microsoft.com/office/drawing/2014/main" id="{7E32ADAE-05FF-4E4A-B4EE-5A61B36ADEF4}"/>
                </a:ext>
              </a:extLst>
            </p:cNvPr>
            <p:cNvCxnSpPr>
              <a:cxnSpLocks/>
            </p:cNvCxnSpPr>
            <p:nvPr/>
          </p:nvCxnSpPr>
          <p:spPr>
            <a:xfrm>
              <a:off x="6629400" y="5415937"/>
              <a:ext cx="228600" cy="432413"/>
            </a:xfrm>
            <a:prstGeom prst="line">
              <a:avLst/>
            </a:prstGeom>
            <a:noFill/>
            <a:ln w="25400" cap="flat">
              <a:solidFill>
                <a:srgbClr val="FF0000"/>
              </a:solidFill>
              <a:prstDash val="solid"/>
              <a:miter lim="400000"/>
            </a:ln>
            <a:effectLst/>
            <a:sp3d/>
          </p:spPr>
          <p:style>
            <a:lnRef idx="0">
              <a:scrgbClr r="0" g="0" b="0"/>
            </a:lnRef>
            <a:fillRef idx="0">
              <a:scrgbClr r="0" g="0" b="0"/>
            </a:fillRef>
            <a:effectRef idx="0">
              <a:scrgbClr r="0" g="0" b="0"/>
            </a:effectRef>
            <a:fontRef idx="none"/>
          </p:style>
        </p:cxnSp>
      </p:grpSp>
    </p:spTree>
    <p:extLst>
      <p:ext uri="{BB962C8B-B14F-4D97-AF65-F5344CB8AC3E}">
        <p14:creationId xmlns:p14="http://schemas.microsoft.com/office/powerpoint/2010/main" val="4175918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2910A48-0311-46DE-AAEA-963336B891D9}"/>
              </a:ext>
            </a:extLst>
          </p:cNvPr>
          <p:cNvSpPr>
            <a:spLocks noGrp="1"/>
          </p:cNvSpPr>
          <p:nvPr>
            <p:ph type="title"/>
          </p:nvPr>
        </p:nvSpPr>
        <p:spPr/>
        <p:txBody>
          <a:bodyPr/>
          <a:lstStyle/>
          <a:p>
            <a:r>
              <a:rPr lang="en-US" altLang="zh-CN" dirty="0"/>
              <a:t>Multi-link operation - issues</a:t>
            </a:r>
            <a:endParaRPr lang="zh-CN" altLang="en-US" dirty="0"/>
          </a:p>
        </p:txBody>
      </p:sp>
      <p:sp>
        <p:nvSpPr>
          <p:cNvPr id="3" name="内容占位符 2">
            <a:extLst>
              <a:ext uri="{FF2B5EF4-FFF2-40B4-BE49-F238E27FC236}">
                <a16:creationId xmlns:a16="http://schemas.microsoft.com/office/drawing/2014/main" id="{6F5F3A36-7251-4081-9F9E-7B27968685CE}"/>
              </a:ext>
            </a:extLst>
          </p:cNvPr>
          <p:cNvSpPr>
            <a:spLocks noGrp="1"/>
          </p:cNvSpPr>
          <p:nvPr>
            <p:ph idx="1"/>
          </p:nvPr>
        </p:nvSpPr>
        <p:spPr>
          <a:xfrm>
            <a:off x="685799" y="1981199"/>
            <a:ext cx="8276319" cy="1295401"/>
          </a:xfrm>
        </p:spPr>
        <p:txBody>
          <a:bodyPr/>
          <a:lstStyle/>
          <a:p>
            <a:pPr algn="just">
              <a:buFont typeface="Wingdings" panose="05000000000000000000" pitchFamily="2" charset="2"/>
              <a:buChar char="p"/>
            </a:pPr>
            <a:r>
              <a:rPr lang="en-US" altLang="zh-CN" sz="1400" dirty="0"/>
              <a:t>Issues</a:t>
            </a:r>
          </a:p>
          <a:p>
            <a:pPr algn="just">
              <a:buFont typeface="+mj-ea"/>
              <a:buAutoNum type="circleNumDbPlain"/>
            </a:pPr>
            <a:r>
              <a:rPr lang="en-US" altLang="zh-CN" sz="1400" dirty="0">
                <a:ea typeface="OPPOSans-S Medium" charset="-122"/>
                <a:sym typeface="OPPOSans M"/>
              </a:rPr>
              <a:t>NSTR would decrease the </a:t>
            </a:r>
            <a:r>
              <a:rPr lang="en-US" altLang="zh-CN" sz="1400" dirty="0"/>
              <a:t>throughput caused by the multi-link operation potentially.</a:t>
            </a:r>
          </a:p>
          <a:p>
            <a:pPr algn="just">
              <a:buFont typeface="+mj-ea"/>
              <a:buAutoNum type="circleNumDbPlain"/>
            </a:pPr>
            <a:r>
              <a:rPr lang="en-US" altLang="zh-CN" sz="1400" dirty="0">
                <a:ea typeface="OPPOSans-S Medium" charset="-122"/>
                <a:sym typeface="OPPOSans M"/>
              </a:rPr>
              <a:t>NSTR would reduce the </a:t>
            </a:r>
            <a:r>
              <a:rPr lang="en-US" altLang="zh-CN" sz="1400" dirty="0"/>
              <a:t>flexibility of  traffic scheduling across the multiple links.</a:t>
            </a:r>
          </a:p>
          <a:p>
            <a:pPr algn="just">
              <a:buFont typeface="+mj-ea"/>
              <a:buAutoNum type="circleNumDbPlain"/>
            </a:pPr>
            <a:r>
              <a:rPr lang="en-US" altLang="zh-CN" sz="1400" dirty="0">
                <a:ea typeface="OPPOSans-S Medium" charset="-122"/>
                <a:sym typeface="OPPOSans M"/>
              </a:rPr>
              <a:t>The restrictions on the NSTR operation would enlarge the transmission latency in order to follow the rules of the simultaneous transmission and PPDU end time alignment, and solve the blindness issue.</a:t>
            </a:r>
          </a:p>
          <a:p>
            <a:pPr algn="just"/>
            <a:endParaRPr lang="en-US" altLang="zh-CN" sz="1400" dirty="0">
              <a:ea typeface="OPPOSans-S Medium" charset="-122"/>
              <a:sym typeface="OPPOSans M"/>
            </a:endParaRPr>
          </a:p>
          <a:p>
            <a:pPr algn="just"/>
            <a:endParaRPr lang="zh-CN" altLang="en-US" sz="1400" dirty="0"/>
          </a:p>
        </p:txBody>
      </p:sp>
      <p:sp>
        <p:nvSpPr>
          <p:cNvPr id="4" name="页脚占位符 3">
            <a:extLst>
              <a:ext uri="{FF2B5EF4-FFF2-40B4-BE49-F238E27FC236}">
                <a16:creationId xmlns:a16="http://schemas.microsoft.com/office/drawing/2014/main" id="{3FD116B5-5C7D-4A12-837F-4C7353A0BC8F}"/>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E74AAA24-E27E-422E-AD27-AE4C106FB66C}"/>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
        <p:nvSpPr>
          <p:cNvPr id="11" name="内容占位符 2">
            <a:extLst>
              <a:ext uri="{FF2B5EF4-FFF2-40B4-BE49-F238E27FC236}">
                <a16:creationId xmlns:a16="http://schemas.microsoft.com/office/drawing/2014/main" id="{998FA17C-24E1-468B-A811-85BA7012747A}"/>
              </a:ext>
            </a:extLst>
          </p:cNvPr>
          <p:cNvSpPr txBox="1">
            <a:spLocks/>
          </p:cNvSpPr>
          <p:nvPr/>
        </p:nvSpPr>
        <p:spPr bwMode="auto">
          <a:xfrm>
            <a:off x="685800" y="3261519"/>
            <a:ext cx="8276319"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lvl1pPr marL="342900" indent="-342900" algn="just" eaLnBrk="0" hangingPunct="0">
              <a:spcBef>
                <a:spcPct val="20000"/>
              </a:spcBef>
              <a:buFont typeface="Wingdings" panose="05000000000000000000" pitchFamily="2" charset="2"/>
              <a:buChar char="p"/>
              <a:defRPr sz="1400" b="1">
                <a:latin typeface="+mn-lt"/>
                <a:cs typeface="MS PGothic" panose="020B0600070205080204" pitchFamily="34" charset="-128"/>
              </a:defRPr>
            </a:lvl1pPr>
            <a:lvl2pPr marL="742950" indent="-285750" eaLnBrk="0" hangingPunct="0">
              <a:spcBef>
                <a:spcPct val="20000"/>
              </a:spcBef>
              <a:buChar char="–"/>
              <a:defRPr sz="2000">
                <a:latin typeface="+mn-lt"/>
                <a:cs typeface="MS PGothic" panose="020B0600070205080204" pitchFamily="34" charset="-128"/>
              </a:defRPr>
            </a:lvl2pPr>
            <a:lvl3pPr marL="1085850" indent="-228600" eaLnBrk="0" hangingPunct="0">
              <a:spcBef>
                <a:spcPct val="20000"/>
              </a:spcBef>
              <a:buChar char="•"/>
              <a:defRPr>
                <a:latin typeface="+mn-lt"/>
                <a:cs typeface="MS PGothic" panose="020B0600070205080204" pitchFamily="34" charset="-128"/>
              </a:defRPr>
            </a:lvl3pPr>
            <a:lvl4pPr marL="1428750" indent="-228600" eaLnBrk="0" hangingPunct="0">
              <a:spcBef>
                <a:spcPct val="20000"/>
              </a:spcBef>
              <a:buChar char="–"/>
              <a:defRPr sz="1600">
                <a:latin typeface="+mn-lt"/>
                <a:cs typeface="MS PGothic" panose="020B0600070205080204" pitchFamily="34" charset="-128"/>
              </a:defRPr>
            </a:lvl4pPr>
            <a:lvl5pPr marL="1771650" indent="-228600" eaLnBrk="0" hangingPunct="0">
              <a:spcBef>
                <a:spcPct val="20000"/>
              </a:spcBef>
              <a:buChar char="•"/>
              <a:defRPr sz="1600">
                <a:latin typeface="+mn-lt"/>
                <a:cs typeface="MS PGothic" panose="020B0600070205080204" pitchFamily="34" charset="-128"/>
              </a:defRPr>
            </a:lvl5pPr>
            <a:lvl6pPr marL="2228850" indent="-228600" eaLnBrk="0" fontAlgn="base" hangingPunct="0">
              <a:spcBef>
                <a:spcPct val="20000"/>
              </a:spcBef>
              <a:spcAft>
                <a:spcPct val="0"/>
              </a:spcAft>
              <a:buChar char="•"/>
              <a:defRPr sz="1600">
                <a:latin typeface="+mn-lt"/>
              </a:defRPr>
            </a:lvl6pPr>
            <a:lvl7pPr marL="2686050" indent="-228600" eaLnBrk="0" fontAlgn="base" hangingPunct="0">
              <a:spcBef>
                <a:spcPct val="20000"/>
              </a:spcBef>
              <a:spcAft>
                <a:spcPct val="0"/>
              </a:spcAft>
              <a:buChar char="•"/>
              <a:defRPr sz="1600">
                <a:latin typeface="+mn-lt"/>
              </a:defRPr>
            </a:lvl7pPr>
            <a:lvl8pPr marL="3143250" indent="-228600" eaLnBrk="0" fontAlgn="base" hangingPunct="0">
              <a:spcBef>
                <a:spcPct val="20000"/>
              </a:spcBef>
              <a:spcAft>
                <a:spcPct val="0"/>
              </a:spcAft>
              <a:buChar char="•"/>
              <a:defRPr sz="1600">
                <a:latin typeface="+mn-lt"/>
              </a:defRPr>
            </a:lvl8pPr>
            <a:lvl9pPr marL="3600450" indent="-228600" eaLnBrk="0" fontAlgn="base" hangingPunct="0">
              <a:spcBef>
                <a:spcPct val="20000"/>
              </a:spcBef>
              <a:spcAft>
                <a:spcPct val="0"/>
              </a:spcAft>
              <a:buChar char="•"/>
              <a:defRPr sz="1600">
                <a:latin typeface="+mn-lt"/>
              </a:defRPr>
            </a:lvl9pPr>
          </a:lstStyle>
          <a:p>
            <a:r>
              <a:rPr lang="en-GB" altLang="zh-CN" dirty="0"/>
              <a:t>Example</a:t>
            </a:r>
          </a:p>
          <a:p>
            <a:pPr>
              <a:buFont typeface="Arial" panose="020B0604020202020204" pitchFamily="34" charset="0"/>
              <a:buChar char="•"/>
            </a:pPr>
            <a:r>
              <a:rPr lang="en-GB" altLang="zh-CN" dirty="0"/>
              <a:t>According to the </a:t>
            </a:r>
            <a:r>
              <a:rPr lang="en-US" altLang="zh-CN" dirty="0"/>
              <a:t>Non-STR MLD channel access procedure for Multi-link synchronous transmission</a:t>
            </a:r>
            <a:r>
              <a:rPr lang="zh-CN" altLang="en-US" dirty="0"/>
              <a:t>，</a:t>
            </a:r>
            <a:r>
              <a:rPr lang="en-US" altLang="zh-CN" dirty="0"/>
              <a:t>w</a:t>
            </a:r>
            <a:r>
              <a:rPr lang="en-GB" altLang="zh-CN" dirty="0"/>
              <a:t>hen the </a:t>
            </a:r>
            <a:r>
              <a:rPr lang="en-GB" altLang="zh-CN" dirty="0" err="1"/>
              <a:t>backoff</a:t>
            </a:r>
            <a:r>
              <a:rPr lang="en-GB" altLang="zh-CN" dirty="0"/>
              <a:t> counter of one STA (STA1) in the MLD reaches zero  but another STA (STA2) needs more time for </a:t>
            </a:r>
            <a:r>
              <a:rPr lang="en-GB" altLang="zh-CN" dirty="0" err="1"/>
              <a:t>backoff</a:t>
            </a:r>
            <a:r>
              <a:rPr lang="en-GB" altLang="zh-CN" dirty="0"/>
              <a:t>, STA1 cannot transmit MPDU and keep its </a:t>
            </a:r>
            <a:r>
              <a:rPr lang="en-GB" altLang="zh-CN" dirty="0" err="1"/>
              <a:t>backoff</a:t>
            </a:r>
            <a:r>
              <a:rPr lang="en-GB" altLang="zh-CN" dirty="0"/>
              <a:t> counter at zero. This would </a:t>
            </a:r>
            <a:r>
              <a:rPr lang="en-US" altLang="zh-CN" dirty="0">
                <a:ea typeface="OPPOSans-S Medium" charset="-122"/>
                <a:sym typeface="OPPOSans M"/>
              </a:rPr>
              <a:t>enlarge the transmission latency </a:t>
            </a:r>
            <a:r>
              <a:rPr lang="en-GB" altLang="zh-CN" dirty="0"/>
              <a:t>:</a:t>
            </a:r>
          </a:p>
          <a:p>
            <a:pPr lvl="1"/>
            <a:r>
              <a:rPr lang="en-GB" altLang="zh-CN" sz="1400" b="1" dirty="0"/>
              <a:t>The channel access opportunity is p</a:t>
            </a:r>
            <a:r>
              <a:rPr lang="en-US" altLang="zh-CN" sz="1400" b="1" dirty="0" err="1"/>
              <a:t>reempted</a:t>
            </a:r>
            <a:r>
              <a:rPr lang="en-GB" altLang="zh-CN" sz="1400" b="1" dirty="0"/>
              <a:t> by another STA(STA3) in the same link with STA</a:t>
            </a:r>
            <a:r>
              <a:rPr lang="en-US" altLang="zh-CN" sz="1400" b="1" dirty="0"/>
              <a:t>1, therefore STA1 would lost its transmission opportunity.</a:t>
            </a:r>
            <a:endParaRPr lang="en-GB" altLang="zh-CN" dirty="0"/>
          </a:p>
        </p:txBody>
      </p:sp>
      <p:pic>
        <p:nvPicPr>
          <p:cNvPr id="9" name="图片 8">
            <a:extLst>
              <a:ext uri="{FF2B5EF4-FFF2-40B4-BE49-F238E27FC236}">
                <a16:creationId xmlns:a16="http://schemas.microsoft.com/office/drawing/2014/main" id="{5A8360D8-18B1-4C4C-BCA8-97ECAF32ABCF}"/>
              </a:ext>
            </a:extLst>
          </p:cNvPr>
          <p:cNvPicPr>
            <a:picLocks noChangeAspect="1"/>
          </p:cNvPicPr>
          <p:nvPr/>
        </p:nvPicPr>
        <p:blipFill>
          <a:blip r:embed="rId2"/>
          <a:stretch>
            <a:fillRect/>
          </a:stretch>
        </p:blipFill>
        <p:spPr>
          <a:xfrm>
            <a:off x="685800" y="4937918"/>
            <a:ext cx="7924800" cy="1462881"/>
          </a:xfrm>
          <a:prstGeom prst="rect">
            <a:avLst/>
          </a:prstGeom>
        </p:spPr>
      </p:pic>
    </p:spTree>
    <p:extLst>
      <p:ext uri="{BB962C8B-B14F-4D97-AF65-F5344CB8AC3E}">
        <p14:creationId xmlns:p14="http://schemas.microsoft.com/office/powerpoint/2010/main" val="288882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4800300-6E43-40E1-A971-9C5DAFAB861B}"/>
              </a:ext>
            </a:extLst>
          </p:cNvPr>
          <p:cNvSpPr>
            <a:spLocks noGrp="1"/>
          </p:cNvSpPr>
          <p:nvPr>
            <p:ph type="title"/>
          </p:nvPr>
        </p:nvSpPr>
        <p:spPr/>
        <p:txBody>
          <a:bodyPr/>
          <a:lstStyle/>
          <a:p>
            <a:r>
              <a:rPr lang="en-US" altLang="zh-CN" dirty="0"/>
              <a:t>Multi-link operation - potential extensions</a:t>
            </a:r>
            <a:endParaRPr lang="zh-CN" altLang="en-US" dirty="0"/>
          </a:p>
        </p:txBody>
      </p:sp>
      <p:sp>
        <p:nvSpPr>
          <p:cNvPr id="3" name="内容占位符 2">
            <a:extLst>
              <a:ext uri="{FF2B5EF4-FFF2-40B4-BE49-F238E27FC236}">
                <a16:creationId xmlns:a16="http://schemas.microsoft.com/office/drawing/2014/main" id="{8ACE67F5-054E-45CD-BC96-AD37076F062A}"/>
              </a:ext>
            </a:extLst>
          </p:cNvPr>
          <p:cNvSpPr>
            <a:spLocks noGrp="1"/>
          </p:cNvSpPr>
          <p:nvPr>
            <p:ph idx="1"/>
          </p:nvPr>
        </p:nvSpPr>
        <p:spPr>
          <a:xfrm>
            <a:off x="685800" y="1981200"/>
            <a:ext cx="8305800" cy="4114800"/>
          </a:xfrm>
        </p:spPr>
        <p:txBody>
          <a:bodyPr/>
          <a:lstStyle/>
          <a:p>
            <a:pPr>
              <a:buFont typeface="Wingdings" panose="05000000000000000000" pitchFamily="2" charset="2"/>
              <a:buChar char="p"/>
            </a:pPr>
            <a:r>
              <a:rPr lang="en-US" altLang="zh-CN" sz="1600" dirty="0"/>
              <a:t>Enrich the operation modes of multi-link synchronous transmission</a:t>
            </a:r>
          </a:p>
          <a:p>
            <a:r>
              <a:rPr lang="en-US" altLang="zh-CN" sz="1600" dirty="0"/>
              <a:t>The currently specified rules </a:t>
            </a:r>
            <a:r>
              <a:rPr lang="en-US" altLang="zh-CN" sz="1600" dirty="0">
                <a:ea typeface="OPPOSans-S Medium" charset="-122"/>
                <a:sym typeface="OPPOSans M"/>
              </a:rPr>
              <a:t>for simultaneous transmission, such as start time sync PPDUs medium access, is mainly based on the operation of non-STR non-AP MLD by itself.</a:t>
            </a:r>
          </a:p>
          <a:p>
            <a:r>
              <a:rPr lang="en-US" altLang="zh-CN" sz="1600" kern="1200" dirty="0">
                <a:solidFill>
                  <a:schemeClr val="tx2"/>
                </a:solidFill>
              </a:rPr>
              <a:t>For non-STR non-AP MLD to make the two STAs </a:t>
            </a:r>
            <a:r>
              <a:rPr lang="en-GB" altLang="zh-CN" sz="1600" kern="1200" dirty="0">
                <a:solidFill>
                  <a:schemeClr val="tx2"/>
                </a:solidFill>
              </a:rPr>
              <a:t>affiliated with the MLD </a:t>
            </a:r>
            <a:r>
              <a:rPr lang="en-US" altLang="zh-CN" sz="1600" kern="1200" dirty="0">
                <a:solidFill>
                  <a:schemeClr val="tx2"/>
                </a:solidFill>
              </a:rPr>
              <a:t>finish their </a:t>
            </a:r>
            <a:r>
              <a:rPr lang="en-US" altLang="zh-CN" sz="1600" kern="1200" dirty="0" err="1">
                <a:solidFill>
                  <a:schemeClr val="tx2"/>
                </a:solidFill>
              </a:rPr>
              <a:t>backoff</a:t>
            </a:r>
            <a:r>
              <a:rPr lang="en-US" altLang="zh-CN" sz="1600" kern="1200" dirty="0">
                <a:solidFill>
                  <a:schemeClr val="tx2"/>
                </a:solidFill>
              </a:rPr>
              <a:t> procedure together and then transmit simultaneously is not a suitable method in some scenarios</a:t>
            </a:r>
            <a:endParaRPr lang="en-US" altLang="zh-CN" sz="1600" dirty="0">
              <a:ea typeface="OPPOSans-S Medium" charset="-122"/>
              <a:sym typeface="OPPOSans M"/>
            </a:endParaRPr>
          </a:p>
          <a:p>
            <a:r>
              <a:rPr lang="en-US" altLang="zh-CN" sz="1600" dirty="0">
                <a:ea typeface="OPPOSans-S Medium" charset="-122"/>
              </a:rPr>
              <a:t>In order to reduce transmission latency it can be considered that AP MLD can assist the non-STR non-AP MLD to gain the transmission opportunities and implement the multi-link synchronous transmission.</a:t>
            </a:r>
          </a:p>
          <a:p>
            <a:endParaRPr lang="en-US" altLang="zh-CN" sz="1600" dirty="0"/>
          </a:p>
          <a:p>
            <a:pPr>
              <a:buFont typeface="Wingdings" panose="05000000000000000000" pitchFamily="2" charset="2"/>
              <a:buChar char="p"/>
            </a:pPr>
            <a:r>
              <a:rPr lang="en-US" altLang="zh-CN" sz="1600" dirty="0"/>
              <a:t>Expand the operation scenarios for  trigger-based TXOP sharing.</a:t>
            </a:r>
          </a:p>
          <a:p>
            <a:r>
              <a:rPr lang="en-US" altLang="zh-CN" sz="1600" dirty="0">
                <a:ea typeface="OPPOSans-S Medium" charset="-122"/>
              </a:rPr>
              <a:t>Trigger-based TXOP sharing can be used in multi-link synchronous transmission to assist the non-STR non-AP MLD to gain the transmission opportunities. </a:t>
            </a:r>
          </a:p>
          <a:p>
            <a:pPr>
              <a:buFont typeface="Wingdings" panose="05000000000000000000" pitchFamily="2" charset="2"/>
              <a:buChar char="p"/>
            </a:pPr>
            <a:endParaRPr lang="en-US" altLang="zh-CN" sz="1600" dirty="0"/>
          </a:p>
        </p:txBody>
      </p:sp>
      <p:sp>
        <p:nvSpPr>
          <p:cNvPr id="4" name="页脚占位符 3">
            <a:extLst>
              <a:ext uri="{FF2B5EF4-FFF2-40B4-BE49-F238E27FC236}">
                <a16:creationId xmlns:a16="http://schemas.microsoft.com/office/drawing/2014/main" id="{FABCB664-D1DE-4230-A5F3-0A0681FC8A0E}"/>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AD6A6581-EACE-4D33-BAD8-92D2158CF864}"/>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Tree>
    <p:extLst>
      <p:ext uri="{BB962C8B-B14F-4D97-AF65-F5344CB8AC3E}">
        <p14:creationId xmlns:p14="http://schemas.microsoft.com/office/powerpoint/2010/main" val="940972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CDCB9E4-390B-4AA0-9830-90E7206CC382}"/>
              </a:ext>
            </a:extLst>
          </p:cNvPr>
          <p:cNvSpPr>
            <a:spLocks noGrp="1"/>
          </p:cNvSpPr>
          <p:nvPr>
            <p:ph type="title"/>
          </p:nvPr>
        </p:nvSpPr>
        <p:spPr/>
        <p:txBody>
          <a:bodyPr/>
          <a:lstStyle/>
          <a:p>
            <a:r>
              <a:rPr lang="en-US" altLang="zh-CN" dirty="0"/>
              <a:t>Restricted TWT - issues</a:t>
            </a:r>
            <a:endParaRPr lang="zh-CN" altLang="en-US" dirty="0"/>
          </a:p>
        </p:txBody>
      </p:sp>
      <p:sp>
        <p:nvSpPr>
          <p:cNvPr id="3" name="内容占位符 2">
            <a:extLst>
              <a:ext uri="{FF2B5EF4-FFF2-40B4-BE49-F238E27FC236}">
                <a16:creationId xmlns:a16="http://schemas.microsoft.com/office/drawing/2014/main" id="{78C352C5-D681-4B63-91E6-5BCF6D7520AE}"/>
              </a:ext>
            </a:extLst>
          </p:cNvPr>
          <p:cNvSpPr>
            <a:spLocks noGrp="1"/>
          </p:cNvSpPr>
          <p:nvPr>
            <p:ph idx="1"/>
          </p:nvPr>
        </p:nvSpPr>
        <p:spPr>
          <a:xfrm>
            <a:off x="685800" y="1600200"/>
            <a:ext cx="8153400" cy="2819400"/>
          </a:xfrm>
        </p:spPr>
        <p:txBody>
          <a:bodyPr/>
          <a:lstStyle/>
          <a:p>
            <a:pPr algn="just">
              <a:buFont typeface="Wingdings" panose="05000000000000000000" pitchFamily="2" charset="2"/>
              <a:buChar char="p"/>
            </a:pPr>
            <a:r>
              <a:rPr lang="en-US" altLang="zh-CN" sz="1400" dirty="0"/>
              <a:t>Issues</a:t>
            </a:r>
          </a:p>
          <a:p>
            <a:pPr algn="just">
              <a:buFont typeface="Wingdings" panose="05000000000000000000" pitchFamily="2" charset="2"/>
              <a:buChar char="Ø"/>
            </a:pPr>
            <a:r>
              <a:rPr lang="en-US" altLang="zh-CN" sz="1400" dirty="0"/>
              <a:t>Whether the enhanced medium access protection of Restricted TWT is enough needs to be further considered.</a:t>
            </a:r>
          </a:p>
          <a:p>
            <a:pPr algn="just">
              <a:buFont typeface="+mj-ea"/>
              <a:buAutoNum type="circleNumDbPlain"/>
            </a:pPr>
            <a:r>
              <a:rPr lang="en-US" altLang="zh-CN" sz="1400" dirty="0"/>
              <a:t>OBSS interferences may exist frequently and would affect the transmission during the TWT service periods (SPs).</a:t>
            </a:r>
          </a:p>
          <a:p>
            <a:pPr algn="just">
              <a:buFont typeface="+mj-ea"/>
              <a:buAutoNum type="circleNumDbPlain"/>
            </a:pPr>
            <a:r>
              <a:rPr lang="en-US" altLang="zh-CN" sz="1400" dirty="0"/>
              <a:t>Only the non-AP EHT STA which supports Restricted TWT  is required to end the TXOP before the start of the restricted TWT service periods in currently specified Restricted TWT. </a:t>
            </a:r>
          </a:p>
          <a:p>
            <a:pPr algn="just">
              <a:buFont typeface="+mj-ea"/>
              <a:buAutoNum type="circleNumDbPlain"/>
            </a:pPr>
            <a:r>
              <a:rPr lang="en-US" altLang="zh-CN" sz="1400" dirty="0"/>
              <a:t>If there exists a non-AP EHT STA, which doesn’t support Restricted TWT , it would not end its TXOP before the start of the restricted TWT SPs and therefore affect the transmission during the TWT SPs.</a:t>
            </a:r>
          </a:p>
          <a:p>
            <a:pPr algn="just">
              <a:buFont typeface="+mj-ea"/>
              <a:buAutoNum type="circleNumDbPlain"/>
            </a:pPr>
            <a:r>
              <a:rPr lang="en-US" altLang="zh-CN" sz="1400" dirty="0"/>
              <a:t>If the restricted TWT SPs exist on one link of the NSTR pair of an MLD,  the other transmission on the other link of the NSTR pair would affect the transmission on the link during the TWT SPs.</a:t>
            </a:r>
          </a:p>
        </p:txBody>
      </p:sp>
      <p:sp>
        <p:nvSpPr>
          <p:cNvPr id="4" name="页脚占位符 3">
            <a:extLst>
              <a:ext uri="{FF2B5EF4-FFF2-40B4-BE49-F238E27FC236}">
                <a16:creationId xmlns:a16="http://schemas.microsoft.com/office/drawing/2014/main" id="{23FD9E8D-DE2A-4AB2-9295-628C03CD6096}"/>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E50F6C1-0C0E-40FD-8F5F-B2D603820D1E}"/>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pic>
        <p:nvPicPr>
          <p:cNvPr id="30" name="图片 29">
            <a:extLst>
              <a:ext uri="{FF2B5EF4-FFF2-40B4-BE49-F238E27FC236}">
                <a16:creationId xmlns:a16="http://schemas.microsoft.com/office/drawing/2014/main" id="{7641E540-D02D-47BA-A555-7E8E55029DA7}"/>
              </a:ext>
            </a:extLst>
          </p:cNvPr>
          <p:cNvPicPr>
            <a:picLocks noChangeAspect="1"/>
          </p:cNvPicPr>
          <p:nvPr/>
        </p:nvPicPr>
        <p:blipFill>
          <a:blip r:embed="rId2"/>
          <a:stretch>
            <a:fillRect/>
          </a:stretch>
        </p:blipFill>
        <p:spPr>
          <a:xfrm>
            <a:off x="839788" y="4583545"/>
            <a:ext cx="7618412" cy="1727922"/>
          </a:xfrm>
          <a:prstGeom prst="rect">
            <a:avLst/>
          </a:prstGeom>
        </p:spPr>
      </p:pic>
    </p:spTree>
    <p:extLst>
      <p:ext uri="{BB962C8B-B14F-4D97-AF65-F5344CB8AC3E}">
        <p14:creationId xmlns:p14="http://schemas.microsoft.com/office/powerpoint/2010/main" val="1549457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CDCB9E4-390B-4AA0-9830-90E7206CC382}"/>
              </a:ext>
            </a:extLst>
          </p:cNvPr>
          <p:cNvSpPr>
            <a:spLocks noGrp="1"/>
          </p:cNvSpPr>
          <p:nvPr>
            <p:ph type="title"/>
          </p:nvPr>
        </p:nvSpPr>
        <p:spPr/>
        <p:txBody>
          <a:bodyPr/>
          <a:lstStyle/>
          <a:p>
            <a:r>
              <a:rPr lang="en-US" altLang="zh-CN" dirty="0"/>
              <a:t>Restricted TWT - potential extensions</a:t>
            </a:r>
            <a:endParaRPr lang="zh-CN" altLang="en-US" dirty="0"/>
          </a:p>
        </p:txBody>
      </p:sp>
      <p:sp>
        <p:nvSpPr>
          <p:cNvPr id="3" name="内容占位符 2">
            <a:extLst>
              <a:ext uri="{FF2B5EF4-FFF2-40B4-BE49-F238E27FC236}">
                <a16:creationId xmlns:a16="http://schemas.microsoft.com/office/drawing/2014/main" id="{78C352C5-D681-4B63-91E6-5BCF6D7520AE}"/>
              </a:ext>
            </a:extLst>
          </p:cNvPr>
          <p:cNvSpPr>
            <a:spLocks noGrp="1"/>
          </p:cNvSpPr>
          <p:nvPr>
            <p:ph idx="1"/>
          </p:nvPr>
        </p:nvSpPr>
        <p:spPr>
          <a:xfrm>
            <a:off x="685800" y="1981200"/>
            <a:ext cx="8001000" cy="1752600"/>
          </a:xfrm>
        </p:spPr>
        <p:txBody>
          <a:bodyPr/>
          <a:lstStyle/>
          <a:p>
            <a:pPr algn="just">
              <a:buFont typeface="Wingdings" panose="05000000000000000000" pitchFamily="2" charset="2"/>
              <a:buChar char="p"/>
            </a:pPr>
            <a:r>
              <a:rPr lang="en-US" altLang="zh-CN" sz="1400" dirty="0"/>
              <a:t>Further enhance the medium access protection of Restricted TWT</a:t>
            </a:r>
          </a:p>
          <a:p>
            <a:pPr algn="just">
              <a:buFont typeface="+mj-ea"/>
              <a:buAutoNum type="circleNumDbPlain"/>
            </a:pPr>
            <a:r>
              <a:rPr lang="en-US" altLang="zh-CN" sz="1400" dirty="0"/>
              <a:t>Mechanism to mitigate the effect on the transmission during the TWT service periods (SPs), caused by the OBSS interferences.</a:t>
            </a:r>
          </a:p>
          <a:p>
            <a:pPr algn="just">
              <a:buFont typeface="+mj-ea"/>
              <a:buAutoNum type="circleNumDbPlain"/>
            </a:pPr>
            <a:r>
              <a:rPr lang="en-US" altLang="zh-CN" sz="1400" dirty="0"/>
              <a:t>The usage of quiet element can be considered  not to be limited to the intervals that overlap with restricted TWT service periods</a:t>
            </a:r>
          </a:p>
          <a:p>
            <a:pPr algn="just">
              <a:buFont typeface="+mj-ea"/>
              <a:buAutoNum type="circleNumDbPlain"/>
            </a:pPr>
            <a:r>
              <a:rPr lang="en-US" altLang="zh-CN" sz="1400" dirty="0"/>
              <a:t>Rules can be considered to coordinate the transmission during the TWT service periods (SPs) on one link of the NSTR pair and the transmission on the other link for an MLD.</a:t>
            </a:r>
            <a:endParaRPr lang="zh-CN" altLang="en-US" sz="1400" dirty="0"/>
          </a:p>
        </p:txBody>
      </p:sp>
      <p:sp>
        <p:nvSpPr>
          <p:cNvPr id="4" name="页脚占位符 3">
            <a:extLst>
              <a:ext uri="{FF2B5EF4-FFF2-40B4-BE49-F238E27FC236}">
                <a16:creationId xmlns:a16="http://schemas.microsoft.com/office/drawing/2014/main" id="{23FD9E8D-DE2A-4AB2-9295-628C03CD6096}"/>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E50F6C1-0C0E-40FD-8F5F-B2D603820D1E}"/>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pic>
        <p:nvPicPr>
          <p:cNvPr id="6" name="图片 5">
            <a:extLst>
              <a:ext uri="{FF2B5EF4-FFF2-40B4-BE49-F238E27FC236}">
                <a16:creationId xmlns:a16="http://schemas.microsoft.com/office/drawing/2014/main" id="{6B10A5BD-D05B-472B-9A0E-A79AB7C0AE07}"/>
              </a:ext>
            </a:extLst>
          </p:cNvPr>
          <p:cNvPicPr>
            <a:picLocks noChangeAspect="1"/>
          </p:cNvPicPr>
          <p:nvPr/>
        </p:nvPicPr>
        <p:blipFill>
          <a:blip r:embed="rId2"/>
          <a:stretch>
            <a:fillRect/>
          </a:stretch>
        </p:blipFill>
        <p:spPr>
          <a:xfrm>
            <a:off x="838200" y="3979946"/>
            <a:ext cx="7248525" cy="2159457"/>
          </a:xfrm>
          <a:prstGeom prst="rect">
            <a:avLst/>
          </a:prstGeom>
        </p:spPr>
      </p:pic>
    </p:spTree>
    <p:extLst>
      <p:ext uri="{BB962C8B-B14F-4D97-AF65-F5344CB8AC3E}">
        <p14:creationId xmlns:p14="http://schemas.microsoft.com/office/powerpoint/2010/main" val="908274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p:txBody>
          <a:bodyPr/>
          <a:lstStyle/>
          <a:p>
            <a:pPr algn="just"/>
            <a:r>
              <a:rPr lang="en-US" altLang="zh-CN" sz="2000" b="0" dirty="0"/>
              <a:t>This contribution gives an overview of the currently specified 802.11be features for reduced worst case latency to support TSN capabilities, further analyzes the possible existing issues of the key features of multi-link operation and restricted TWT, and provides the potential extensions for the specification of the multi-link operation and restricted TWT to be considered in 802.11be.</a:t>
            </a:r>
          </a:p>
          <a:p>
            <a:pPr algn="just"/>
            <a:endParaRPr lang="en-US" altLang="zh-CN" sz="2000" kern="1200" dirty="0">
              <a:solidFill>
                <a:schemeClr val="tx2"/>
              </a:solidFill>
            </a:endParaRPr>
          </a:p>
          <a:p>
            <a:pPr algn="just"/>
            <a:endParaRPr lang="en-US" altLang="zh-CN" sz="2000" kern="1200" dirty="0">
              <a:solidFill>
                <a:schemeClr val="tx2"/>
              </a:solidFill>
            </a:endParaRPr>
          </a:p>
          <a:p>
            <a:pPr algn="just"/>
            <a:endParaRPr lang="zh-CN" altLang="en-US" sz="2000"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Tree>
    <p:extLst>
      <p:ext uri="{BB962C8B-B14F-4D97-AF65-F5344CB8AC3E}">
        <p14:creationId xmlns:p14="http://schemas.microsoft.com/office/powerpoint/2010/main" val="284005508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3823</TotalTime>
  <Words>1093</Words>
  <Application>Microsoft Office PowerPoint</Application>
  <PresentationFormat>全屏显示(4:3)</PresentationFormat>
  <Paragraphs>122</Paragraphs>
  <Slides>10</Slides>
  <Notes>1</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10</vt:i4>
      </vt:variant>
    </vt:vector>
  </HeadingPairs>
  <TitlesOfParts>
    <vt:vector size="14" baseType="lpstr">
      <vt:lpstr>Arial</vt:lpstr>
      <vt:lpstr>Times New Roman</vt:lpstr>
      <vt:lpstr>Wingdings</vt:lpstr>
      <vt:lpstr>802-11-Submission</vt:lpstr>
      <vt:lpstr>Discussion on 802.11be features  to support TSN capabilities</vt:lpstr>
      <vt:lpstr>Introduction</vt:lpstr>
      <vt:lpstr>802.11be Features to support TSN</vt:lpstr>
      <vt:lpstr>Multi-link operation - issues</vt:lpstr>
      <vt:lpstr>Multi-link operation - issues</vt:lpstr>
      <vt:lpstr>Multi-link operation - potential extensions</vt:lpstr>
      <vt:lpstr>Restricted TWT - issues</vt:lpstr>
      <vt:lpstr>Restricted TWT - potential extensions</vt:lpstr>
      <vt:lpstr>Summary</vt:lpstr>
      <vt:lpstr>Reference</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3259</cp:revision>
  <cp:lastPrinted>2014-11-04T15:04:00Z</cp:lastPrinted>
  <dcterms:created xsi:type="dcterms:W3CDTF">2007-04-17T18:10:00Z</dcterms:created>
  <dcterms:modified xsi:type="dcterms:W3CDTF">2021-04-20T09:43:02Z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