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42" r:id="rId3"/>
    <p:sldId id="332" r:id="rId4"/>
    <p:sldId id="340" r:id="rId5"/>
    <p:sldId id="343" r:id="rId6"/>
    <p:sldId id="341" r:id="rId7"/>
    <p:sldId id="339" r:id="rId8"/>
    <p:sldId id="344" r:id="rId9"/>
    <p:sldId id="345" r:id="rId10"/>
    <p:sldId id="330"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9091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1290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8824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6"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kumimoji="0" lang="en-US" altLang="ko-KR" sz="1800" b="1" dirty="0" smtClean="0">
                <a:cs typeface="Arial" charset="0"/>
              </a:rPr>
              <a:t>doc.: IEEE 802.11</a:t>
            </a:r>
            <a:r>
              <a:rPr lang="en-US" sz="1800" b="1" dirty="0" smtClean="0"/>
              <a:t>-21/</a:t>
            </a:r>
            <a:r>
              <a:rPr lang="en-US" altLang="zh-CN" sz="1800" b="1" dirty="0" smtClean="0"/>
              <a:t>0673</a:t>
            </a:r>
            <a:r>
              <a:rPr lang="en-US" sz="1800" b="1" dirty="0" smtClean="0"/>
              <a:t>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Jun</a:t>
            </a:r>
            <a:r>
              <a:rPr lang="en-US" sz="1800" b="1" dirty="0" smtClean="0"/>
              <a:t> 2021</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0.png"/><Relationship Id="rId5" Type="http://schemas.openxmlformats.org/officeDocument/2006/relationships/image" Target="../media/image11.png"/><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9.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PSR-based SR Discussion Follow-up</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2021-06-03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4252027123"/>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smtClean="0"/>
                        <a:t>Jason Yuchen Guo</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err="1" smtClean="0"/>
                        <a:t>Yunbo</a:t>
                      </a:r>
                      <a:r>
                        <a:rPr lang="en-US" altLang="zh-CN" sz="1400" dirty="0" smtClean="0"/>
                        <a:t> Li</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Yan Chen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10</a:t>
            </a:fld>
            <a:endParaRPr lang="en-US" dirty="0"/>
          </a:p>
        </p:txBody>
      </p:sp>
      <p:sp>
        <p:nvSpPr>
          <p:cNvPr id="4" name="标题 3"/>
          <p:cNvSpPr>
            <a:spLocks noGrp="1"/>
          </p:cNvSpPr>
          <p:nvPr>
            <p:ph type="title"/>
          </p:nvPr>
        </p:nvSpPr>
        <p:spPr>
          <a:xfrm>
            <a:off x="685800" y="533400"/>
            <a:ext cx="7772400" cy="1066800"/>
          </a:xfrm>
        </p:spPr>
        <p:txBody>
          <a:bodyPr/>
          <a:lstStyle/>
          <a:p>
            <a:r>
              <a:rPr lang="en-US" dirty="0" smtClean="0"/>
              <a:t>Straw Poll #1</a:t>
            </a:r>
            <a:endParaRPr lang="en-US" dirty="0"/>
          </a:p>
        </p:txBody>
      </p:sp>
      <p:sp>
        <p:nvSpPr>
          <p:cNvPr id="7" name="内容占位符 1"/>
          <p:cNvSpPr>
            <a:spLocks noGrp="1"/>
          </p:cNvSpPr>
          <p:nvPr>
            <p:ph idx="1"/>
          </p:nvPr>
        </p:nvSpPr>
        <p:spPr>
          <a:xfrm>
            <a:off x="685800" y="1371600"/>
            <a:ext cx="8153400" cy="4724400"/>
          </a:xfrm>
        </p:spPr>
        <p:txBody>
          <a:bodyPr/>
          <a:lstStyle/>
          <a:p>
            <a:pPr algn="just"/>
            <a:r>
              <a:rPr lang="en-US" altLang="zh-CN" sz="2000" dirty="0"/>
              <a:t>Do you agree </a:t>
            </a:r>
            <a:r>
              <a:rPr lang="en-US" altLang="zh-CN" sz="2000" dirty="0" smtClean="0"/>
              <a:t>that the intended transmit power of the PSRT PPDU in </a:t>
            </a:r>
            <a:r>
              <a:rPr lang="en-US" altLang="zh-CN" sz="2000" dirty="0" err="1" smtClean="0"/>
              <a:t>dBm</a:t>
            </a:r>
            <a:r>
              <a:rPr lang="en-US" altLang="zh-CN" sz="2000" dirty="0" smtClean="0"/>
              <a:t> shall meet the following condition:</a:t>
            </a:r>
          </a:p>
          <a:p>
            <a:pPr algn="just"/>
            <a:endParaRPr lang="en-US" altLang="zh-CN" sz="2000" dirty="0"/>
          </a:p>
          <a:p>
            <a:pPr algn="just"/>
            <a:endParaRPr lang="en-US" altLang="zh-CN" sz="2000" dirty="0" smtClean="0"/>
          </a:p>
          <a:p>
            <a:pPr algn="just"/>
            <a:endParaRPr lang="en-US" altLang="zh-CN" sz="2000" dirty="0"/>
          </a:p>
          <a:p>
            <a:pPr lvl="1" algn="just"/>
            <a:r>
              <a:rPr lang="en-US" altLang="zh-CN" sz="1600" b="0" dirty="0" smtClean="0"/>
              <a:t>where                       is 20MHz * number of non-punctured 20MHz </a:t>
            </a:r>
            <a:r>
              <a:rPr lang="en-US" altLang="zh-CN" sz="1600" b="0" dirty="0" err="1" smtClean="0"/>
              <a:t>subchannels</a:t>
            </a:r>
            <a:r>
              <a:rPr lang="en-US" altLang="zh-CN" sz="1600" b="0" dirty="0" smtClean="0"/>
              <a:t> of the PSRT PPDU</a:t>
            </a:r>
          </a:p>
          <a:p>
            <a:pPr lvl="1" algn="just"/>
            <a:r>
              <a:rPr lang="en-US" altLang="zh-CN" sz="1600" b="0" dirty="0" smtClean="0"/>
              <a:t>                    </a:t>
            </a:r>
            <a:r>
              <a:rPr lang="en-US" altLang="zh-CN" sz="1600" dirty="0" smtClean="0"/>
              <a:t>is </a:t>
            </a:r>
            <a:r>
              <a:rPr lang="en-US" altLang="zh-CN" sz="1600" dirty="0" smtClean="0"/>
              <a:t>the received signal power measured in </a:t>
            </a:r>
            <a:r>
              <a:rPr lang="en-US" altLang="zh-CN" sz="1600" dirty="0" err="1"/>
              <a:t>dBm</a:t>
            </a:r>
            <a:r>
              <a:rPr lang="en-US" altLang="zh-CN" sz="1600" dirty="0"/>
              <a:t>/20MHz. </a:t>
            </a:r>
            <a:r>
              <a:rPr lang="en-US" altLang="zh-CN" sz="1600" dirty="0"/>
              <a:t>It shall be measured in at least one 20Mhz channel in which the preamble of PSRR PPDU is present</a:t>
            </a:r>
            <a:r>
              <a:rPr lang="en-US" altLang="zh-CN" sz="1600" dirty="0" smtClean="0"/>
              <a:t>. </a:t>
            </a:r>
            <a:r>
              <a:rPr lang="en-US" altLang="zh-CN" sz="1600" dirty="0" smtClean="0"/>
              <a:t>The measurement method </a:t>
            </a:r>
            <a:r>
              <a:rPr lang="en-US" altLang="zh-CN" sz="1600" dirty="0"/>
              <a:t>is implementation specific</a:t>
            </a:r>
            <a:r>
              <a:rPr lang="en-US" altLang="zh-CN" sz="1600" dirty="0" smtClean="0"/>
              <a:t>.</a:t>
            </a:r>
          </a:p>
          <a:p>
            <a:pPr lvl="1" algn="just"/>
            <a:r>
              <a:rPr lang="en-US" altLang="zh-CN" sz="1600" dirty="0"/>
              <a:t>PSR is equal to minimum of multiple PSR values if there exists multiple PSR </a:t>
            </a:r>
            <a:r>
              <a:rPr lang="en-US" altLang="zh-CN" sz="1600" dirty="0" smtClean="0"/>
              <a:t>values </a:t>
            </a:r>
            <a:r>
              <a:rPr lang="en-US" altLang="zh-CN" sz="1600" dirty="0"/>
              <a:t>within the </a:t>
            </a:r>
            <a:r>
              <a:rPr lang="en-US" altLang="zh-CN" sz="1600" dirty="0" smtClean="0"/>
              <a:t>range of PSRT </a:t>
            </a:r>
            <a:r>
              <a:rPr lang="en-US" altLang="zh-CN" sz="1600" dirty="0" smtClean="0"/>
              <a:t>PPDU. </a:t>
            </a:r>
            <a:r>
              <a:rPr lang="en-US" altLang="zh-CN" sz="1600" dirty="0"/>
              <a:t>PSR is specified in the unit of </a:t>
            </a:r>
            <a:r>
              <a:rPr lang="en-US" altLang="zh-CN" sz="1600" dirty="0" err="1" smtClean="0"/>
              <a:t>dBm</a:t>
            </a:r>
            <a:r>
              <a:rPr lang="en-US" altLang="zh-CN" sz="1600" dirty="0" smtClean="0"/>
              <a:t>/20MHz.</a:t>
            </a:r>
            <a:endParaRPr lang="zh-CN" altLang="zh-CN" sz="1600" dirty="0"/>
          </a:p>
          <a:p>
            <a:pPr lvl="1" algn="just"/>
            <a:endParaRPr lang="en-US" altLang="zh-CN" sz="1600" dirty="0"/>
          </a:p>
          <a:p>
            <a:pPr lvl="1" algn="just"/>
            <a:endParaRPr lang="en-US" altLang="zh-CN" sz="1600" b="0" dirty="0" smtClean="0"/>
          </a:p>
        </p:txBody>
      </p:sp>
      <p:graphicFrame>
        <p:nvGraphicFramePr>
          <p:cNvPr id="5" name="对象 4"/>
          <p:cNvGraphicFramePr>
            <a:graphicFrameLocks noChangeAspect="1"/>
          </p:cNvGraphicFramePr>
          <p:nvPr>
            <p:extLst>
              <p:ext uri="{D42A27DB-BD31-4B8C-83A1-F6EECF244321}">
                <p14:modId xmlns:p14="http://schemas.microsoft.com/office/powerpoint/2010/main" val="1015482787"/>
              </p:ext>
            </p:extLst>
          </p:nvPr>
        </p:nvGraphicFramePr>
        <p:xfrm>
          <a:off x="2133600" y="2267443"/>
          <a:ext cx="5656262" cy="609600"/>
        </p:xfrm>
        <a:graphic>
          <a:graphicData uri="http://schemas.openxmlformats.org/presentationml/2006/ole">
            <mc:AlternateContent xmlns:mc="http://schemas.openxmlformats.org/markup-compatibility/2006">
              <mc:Choice xmlns:v="urn:schemas-microsoft-com:vml" Requires="v">
                <p:oleObj spid="_x0000_s7181" name="Equation" r:id="rId3" imgW="3848040" imgH="419040" progId="Equation.DSMT4">
                  <p:embed/>
                </p:oleObj>
              </mc:Choice>
              <mc:Fallback>
                <p:oleObj name="Equation" r:id="rId3" imgW="3848040" imgH="419040" progId="Equation.DSMT4">
                  <p:embed/>
                  <p:pic>
                    <p:nvPicPr>
                      <p:cNvPr id="0" name=""/>
                      <p:cNvPicPr>
                        <a:picLocks noChangeAspect="1" noChangeArrowheads="1"/>
                      </p:cNvPicPr>
                      <p:nvPr/>
                    </p:nvPicPr>
                    <p:blipFill>
                      <a:blip r:embed="rId4"/>
                      <a:srcRect/>
                      <a:stretch>
                        <a:fillRect/>
                      </a:stretch>
                    </p:blipFill>
                    <p:spPr bwMode="auto">
                      <a:xfrm>
                        <a:off x="2133600" y="2267443"/>
                        <a:ext cx="5656262" cy="609600"/>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2" name="矩形 1"/>
              <p:cNvSpPr/>
              <p:nvPr/>
            </p:nvSpPr>
            <p:spPr>
              <a:xfrm>
                <a:off x="1828800" y="3130951"/>
                <a:ext cx="1676400" cy="32438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sz="1400" i="1">
                          <a:latin typeface="Cambria Math" panose="02040503050406030204" pitchFamily="18" charset="0"/>
                        </a:rPr>
                        <m:t>𝐵</m:t>
                      </m:r>
                      <m:sSub>
                        <m:sSubPr>
                          <m:ctrlPr>
                            <a:rPr lang="zh-CN" altLang="en-US" sz="1400" i="1">
                              <a:latin typeface="Cambria Math" panose="02040503050406030204" pitchFamily="18" charset="0"/>
                            </a:rPr>
                          </m:ctrlPr>
                        </m:sSubPr>
                        <m:e>
                          <m:r>
                            <a:rPr lang="zh-CN" altLang="en-US" sz="1400" i="1">
                              <a:latin typeface="Cambria Math" panose="02040503050406030204" pitchFamily="18" charset="0"/>
                            </a:rPr>
                            <m:t>𝑊</m:t>
                          </m:r>
                        </m:e>
                        <m:sub>
                          <m:r>
                            <a:rPr lang="zh-CN" altLang="en-US" sz="1400" i="1">
                              <a:latin typeface="Cambria Math" panose="02040503050406030204" pitchFamily="18" charset="0"/>
                            </a:rPr>
                            <m:t>𝑃𝑆𝑅𝑇</m:t>
                          </m:r>
                          <m:r>
                            <a:rPr lang="zh-CN" altLang="en-US" sz="1400" i="0">
                              <a:latin typeface="Cambria Math" panose="02040503050406030204" pitchFamily="18" charset="0"/>
                            </a:rPr>
                            <m:t>,</m:t>
                          </m:r>
                          <m:r>
                            <a:rPr lang="zh-CN" altLang="en-US" sz="1400" i="1">
                              <a:latin typeface="Cambria Math" panose="02040503050406030204" pitchFamily="18" charset="0"/>
                            </a:rPr>
                            <m:t>𝑛𝑜𝑛</m:t>
                          </m:r>
                          <m:r>
                            <a:rPr lang="zh-CN" altLang="en-US" sz="1400" i="0">
                              <a:latin typeface="Cambria Math" panose="02040503050406030204" pitchFamily="18" charset="0"/>
                            </a:rPr>
                            <m:t>−</m:t>
                          </m:r>
                          <m:r>
                            <a:rPr lang="zh-CN" altLang="en-US" sz="1400" i="1">
                              <a:latin typeface="Cambria Math" panose="02040503050406030204" pitchFamily="18" charset="0"/>
                            </a:rPr>
                            <m:t>𝑝𝑢𝑛𝑐</m:t>
                          </m:r>
                        </m:sub>
                      </m:sSub>
                    </m:oMath>
                  </m:oMathPara>
                </a14:m>
                <a:endParaRPr lang="zh-CN" altLang="en-US" sz="1400" dirty="0"/>
              </a:p>
            </p:txBody>
          </p:sp>
        </mc:Choice>
        <mc:Fallback xmlns="">
          <p:sp>
            <p:nvSpPr>
              <p:cNvPr id="2" name="矩形 1"/>
              <p:cNvSpPr>
                <a:spLocks noRot="1" noChangeAspect="1" noMove="1" noResize="1" noEditPoints="1" noAdjustHandles="1" noChangeArrowheads="1" noChangeShapeType="1" noTextEdit="1"/>
              </p:cNvSpPr>
              <p:nvPr/>
            </p:nvSpPr>
            <p:spPr>
              <a:xfrm>
                <a:off x="1828800" y="3130951"/>
                <a:ext cx="1676400" cy="324384"/>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矩形 8"/>
              <p:cNvSpPr/>
              <p:nvPr/>
            </p:nvSpPr>
            <p:spPr>
              <a:xfrm>
                <a:off x="1371600" y="3700534"/>
                <a:ext cx="1194558"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𝑅𝑃</m:t>
                      </m:r>
                      <m:sSub>
                        <m:sSubPr>
                          <m:ctrlPr>
                            <a:rPr lang="zh-CN" altLang="en-US" i="1">
                              <a:latin typeface="Cambria Math" panose="02040503050406030204" pitchFamily="18" charset="0"/>
                            </a:rPr>
                          </m:ctrlPr>
                        </m:sSubPr>
                        <m:e>
                          <m:r>
                            <a:rPr lang="zh-CN" altLang="en-US" i="1">
                              <a:latin typeface="Cambria Math" panose="02040503050406030204" pitchFamily="18" charset="0"/>
                            </a:rPr>
                            <m:t>𝐿</m:t>
                          </m:r>
                        </m:e>
                        <m:sub>
                          <m:r>
                            <a:rPr lang="zh-CN" altLang="en-US" i="1">
                              <a:latin typeface="Cambria Math" panose="02040503050406030204" pitchFamily="18" charset="0"/>
                            </a:rPr>
                            <m:t>𝑃𝑆𝑅𝑅</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9" name="矩形 8"/>
              <p:cNvSpPr>
                <a:spLocks noRot="1" noChangeAspect="1" noMove="1" noResize="1" noEditPoints="1" noAdjustHandles="1" noChangeArrowheads="1" noChangeShapeType="1" noTextEdit="1"/>
              </p:cNvSpPr>
              <p:nvPr/>
            </p:nvSpPr>
            <p:spPr>
              <a:xfrm>
                <a:off x="1371600" y="3700534"/>
                <a:ext cx="1194558" cy="285206"/>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t>https://mentor.ieee.org/802.11/dcn/21/11-21-0269-01-00be-psr-based-sr-normalization-discussion.pptx</a:t>
            </a:r>
          </a:p>
          <a:p>
            <a:pPr marL="533400" indent="-355600" defTabSz="622300">
              <a:spcBef>
                <a:spcPts val="0"/>
              </a:spcBef>
              <a:spcAft>
                <a:spcPts val="0"/>
              </a:spcAft>
              <a:buFont typeface="+mj-lt"/>
              <a:buAutoNum type="arabicPeriod"/>
            </a:pPr>
            <a:r>
              <a:rPr lang="en-US" altLang="zh-CN" sz="1800" b="0" dirty="0" smtClean="0"/>
              <a:t>https</a:t>
            </a:r>
            <a:r>
              <a:rPr lang="en-US" altLang="zh-CN" sz="1800" b="0" dirty="0"/>
              <a:t>://mentor.ieee.org/802.11/dcn/21/11-21-0601-00-00be-discussion-on-spatial-reuse-issues.pptx</a:t>
            </a: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PSR-based SR</a:t>
            </a:r>
            <a:endParaRPr lang="zh-CN" altLang="en-US" dirty="0"/>
          </a:p>
        </p:txBody>
      </p:sp>
      <p:pic>
        <p:nvPicPr>
          <p:cNvPr id="5" name="图片 4"/>
          <p:cNvPicPr>
            <a:picLocks noChangeAspect="1"/>
          </p:cNvPicPr>
          <p:nvPr/>
        </p:nvPicPr>
        <p:blipFill>
          <a:blip r:embed="rId3"/>
          <a:stretch>
            <a:fillRect/>
          </a:stretch>
        </p:blipFill>
        <p:spPr>
          <a:xfrm>
            <a:off x="3962400" y="1905000"/>
            <a:ext cx="4732938" cy="2750045"/>
          </a:xfrm>
          <a:prstGeom prst="rect">
            <a:avLst/>
          </a:prstGeom>
        </p:spPr>
      </p:pic>
      <p:graphicFrame>
        <p:nvGraphicFramePr>
          <p:cNvPr id="6" name="对象 5"/>
          <p:cNvGraphicFramePr>
            <a:graphicFrameLocks noChangeAspect="1"/>
          </p:cNvGraphicFramePr>
          <p:nvPr>
            <p:extLst>
              <p:ext uri="{D42A27DB-BD31-4B8C-83A1-F6EECF244321}">
                <p14:modId xmlns:p14="http://schemas.microsoft.com/office/powerpoint/2010/main" val="3872076785"/>
              </p:ext>
            </p:extLst>
          </p:nvPr>
        </p:nvGraphicFramePr>
        <p:xfrm>
          <a:off x="467544" y="2293615"/>
          <a:ext cx="2376190" cy="2155149"/>
        </p:xfrm>
        <a:graphic>
          <a:graphicData uri="http://schemas.openxmlformats.org/presentationml/2006/ole">
            <mc:AlternateContent xmlns:mc="http://schemas.openxmlformats.org/markup-compatibility/2006">
              <mc:Choice xmlns:v="urn:schemas-microsoft-com:vml" Requires="v">
                <p:oleObj spid="_x0000_s3154" name="Visio" r:id="rId4" imgW="2171657" imgH="1952792" progId="Visio.Drawing.15">
                  <p:embed/>
                </p:oleObj>
              </mc:Choice>
              <mc:Fallback>
                <p:oleObj name="Visio" r:id="rId4" imgW="2171657" imgH="1952792" progId="Visio.Drawing.15">
                  <p:embed/>
                  <p:pic>
                    <p:nvPicPr>
                      <p:cNvPr id="0" name=""/>
                      <p:cNvPicPr>
                        <a:picLocks noChangeAspect="1" noChangeArrowheads="1"/>
                      </p:cNvPicPr>
                      <p:nvPr/>
                    </p:nvPicPr>
                    <p:blipFill>
                      <a:blip r:embed="rId5"/>
                      <a:srcRect/>
                      <a:stretch>
                        <a:fillRect/>
                      </a:stretch>
                    </p:blipFill>
                    <p:spPr bwMode="auto">
                      <a:xfrm>
                        <a:off x="467544" y="2293615"/>
                        <a:ext cx="2376190" cy="2155149"/>
                      </a:xfrm>
                      <a:prstGeom prst="rect">
                        <a:avLst/>
                      </a:prstGeom>
                      <a:noFill/>
                    </p:spPr>
                  </p:pic>
                </p:oleObj>
              </mc:Fallback>
            </mc:AlternateContent>
          </a:graphicData>
        </a:graphic>
      </p:graphicFrame>
      <p:sp>
        <p:nvSpPr>
          <p:cNvPr id="7" name="文本框 6"/>
          <p:cNvSpPr txBox="1"/>
          <p:nvPr/>
        </p:nvSpPr>
        <p:spPr>
          <a:xfrm>
            <a:off x="3733800" y="2060823"/>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8" name="文本框 7"/>
          <p:cNvSpPr txBox="1"/>
          <p:nvPr/>
        </p:nvSpPr>
        <p:spPr>
          <a:xfrm>
            <a:off x="3733800" y="2822823"/>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9" name="文本框 8"/>
          <p:cNvSpPr txBox="1"/>
          <p:nvPr/>
        </p:nvSpPr>
        <p:spPr>
          <a:xfrm>
            <a:off x="3810000" y="3280023"/>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0" name="文本框 9"/>
          <p:cNvSpPr txBox="1"/>
          <p:nvPr/>
        </p:nvSpPr>
        <p:spPr>
          <a:xfrm>
            <a:off x="3847011" y="3927723"/>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2" name="文本框 11"/>
          <p:cNvSpPr txBox="1"/>
          <p:nvPr/>
        </p:nvSpPr>
        <p:spPr>
          <a:xfrm>
            <a:off x="7543800" y="2851126"/>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3425603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777" y="1524000"/>
            <a:ext cx="7920446" cy="4114800"/>
          </a:xfrm>
        </p:spPr>
        <p:txBody>
          <a:bodyPr/>
          <a:lstStyle/>
          <a:p>
            <a:r>
              <a:rPr lang="en-US" altLang="zh-CN" sz="1800" dirty="0" smtClean="0">
                <a:latin typeface="+mj-lt"/>
                <a:cs typeface="Calibri" panose="020F0502020204030204" pitchFamily="34" charset="0"/>
              </a:rPr>
              <a:t>The following SP has passed to solve the normalization issue of PSR SR [1]:</a:t>
            </a:r>
          </a:p>
          <a:p>
            <a:pPr algn="just"/>
            <a:r>
              <a:rPr lang="en-US" altLang="zh-CN" sz="1800" dirty="0"/>
              <a:t>Do you agree that:</a:t>
            </a:r>
          </a:p>
          <a:p>
            <a:pPr lvl="1" algn="just"/>
            <a:r>
              <a:rPr lang="en-US" altLang="zh-CN" sz="1600" dirty="0"/>
              <a:t>For </a:t>
            </a:r>
            <a:r>
              <a:rPr lang="en-US" altLang="zh-CN" sz="1400" dirty="0" err="1">
                <a:cs typeface="Calibri" panose="020F0502020204030204" pitchFamily="34" charset="0"/>
              </a:rPr>
              <a:t>TxPower_PSRT</a:t>
            </a:r>
            <a:r>
              <a:rPr lang="en-US" altLang="zh-CN" sz="1400" dirty="0">
                <a:cs typeface="Calibri" panose="020F0502020204030204" pitchFamily="34" charset="0"/>
              </a:rPr>
              <a:t>, PSR, RPL, the normalization is always per 20MHz regardless of the BW field of the EHT TB PPDU?</a:t>
            </a:r>
          </a:p>
          <a:p>
            <a:pPr lvl="1" algn="just"/>
            <a:r>
              <a:rPr lang="en-US" altLang="zh-CN" sz="1400" dirty="0"/>
              <a:t>when BW=80MHz, </a:t>
            </a:r>
          </a:p>
          <a:p>
            <a:pPr lvl="2" algn="just"/>
            <a:r>
              <a:rPr lang="en-US" altLang="zh-CN" sz="1200" dirty="0"/>
              <a:t>Spatial Reuse 1 field applies to each 20MHz </a:t>
            </a:r>
            <a:r>
              <a:rPr lang="en-US" altLang="zh-CN" sz="1200" dirty="0" err="1"/>
              <a:t>subchannel</a:t>
            </a:r>
            <a:r>
              <a:rPr lang="en-US" altLang="zh-CN" sz="1200" dirty="0"/>
              <a:t> of the first 40 MHz </a:t>
            </a:r>
            <a:r>
              <a:rPr lang="en-US" altLang="zh-CN" sz="1200" dirty="0" err="1"/>
              <a:t>subband</a:t>
            </a:r>
            <a:r>
              <a:rPr lang="en-US" altLang="zh-CN" sz="1200" dirty="0"/>
              <a:t> of the 80MHz operating band.</a:t>
            </a:r>
          </a:p>
          <a:p>
            <a:pPr lvl="2" algn="just"/>
            <a:r>
              <a:rPr lang="en-US" altLang="zh-CN" sz="1200" dirty="0"/>
              <a:t>Spatial Reuse 2 field applies to each 20MHz </a:t>
            </a:r>
            <a:r>
              <a:rPr lang="en-US" altLang="zh-CN" sz="1200" dirty="0" err="1"/>
              <a:t>subchannel</a:t>
            </a:r>
            <a:r>
              <a:rPr lang="en-US" altLang="zh-CN" sz="1200" dirty="0"/>
              <a:t> of the second 40 MHz </a:t>
            </a:r>
            <a:r>
              <a:rPr lang="en-US" altLang="zh-CN" sz="1200" dirty="0" err="1"/>
              <a:t>subband</a:t>
            </a:r>
            <a:r>
              <a:rPr lang="en-US" altLang="zh-CN" sz="1200" dirty="0"/>
              <a:t> of the 80MHz operating band.</a:t>
            </a:r>
          </a:p>
          <a:p>
            <a:pPr lvl="1" algn="just"/>
            <a:r>
              <a:rPr lang="en-US" altLang="zh-CN" sz="1400" dirty="0"/>
              <a:t>When BW=160MHz, </a:t>
            </a:r>
          </a:p>
          <a:p>
            <a:pPr lvl="2" algn="just"/>
            <a:r>
              <a:rPr lang="en-US" altLang="zh-CN" sz="1200" dirty="0"/>
              <a:t>Spatial Reuse 1 field applies to each 20MHz </a:t>
            </a:r>
            <a:r>
              <a:rPr lang="en-US" altLang="zh-CN" sz="1200" dirty="0" err="1"/>
              <a:t>subchannel</a:t>
            </a:r>
            <a:r>
              <a:rPr lang="en-US" altLang="zh-CN" sz="1200" dirty="0"/>
              <a:t> of the first 80 MHz </a:t>
            </a:r>
            <a:r>
              <a:rPr lang="en-US" altLang="zh-CN" sz="1200" dirty="0" err="1"/>
              <a:t>subband</a:t>
            </a:r>
            <a:r>
              <a:rPr lang="en-US" altLang="zh-CN" sz="1200" dirty="0"/>
              <a:t> of the 160MHz operating band.</a:t>
            </a:r>
          </a:p>
          <a:p>
            <a:pPr lvl="2" algn="just"/>
            <a:r>
              <a:rPr lang="en-US" altLang="zh-CN" sz="1200" dirty="0"/>
              <a:t>Spatial Reuse 2 field applies to each 20MHz </a:t>
            </a:r>
            <a:r>
              <a:rPr lang="en-US" altLang="zh-CN" sz="1200" dirty="0" err="1"/>
              <a:t>subchannel</a:t>
            </a:r>
            <a:r>
              <a:rPr lang="en-US" altLang="zh-CN" sz="1200" dirty="0"/>
              <a:t> of the second 80 MHz </a:t>
            </a:r>
            <a:r>
              <a:rPr lang="en-US" altLang="zh-CN" sz="1200" dirty="0" err="1"/>
              <a:t>subband</a:t>
            </a:r>
            <a:r>
              <a:rPr lang="en-US" altLang="zh-CN" sz="1200" dirty="0"/>
              <a:t> of the 160MHz operating band.</a:t>
            </a:r>
          </a:p>
          <a:p>
            <a:pPr lvl="1" algn="just"/>
            <a:r>
              <a:rPr lang="en-US" altLang="zh-CN" sz="1400" dirty="0"/>
              <a:t>When BW=320MHz, </a:t>
            </a:r>
          </a:p>
          <a:p>
            <a:pPr lvl="2" algn="just"/>
            <a:r>
              <a:rPr lang="en-US" altLang="zh-CN" sz="1200" dirty="0"/>
              <a:t>Spatial Reuse 1 field applies to each 20MHz </a:t>
            </a:r>
            <a:r>
              <a:rPr lang="en-US" altLang="zh-CN" sz="1200" dirty="0" err="1"/>
              <a:t>subchannel</a:t>
            </a:r>
            <a:r>
              <a:rPr lang="en-US" altLang="zh-CN" sz="1200" dirty="0"/>
              <a:t> of the first 160 MHz </a:t>
            </a:r>
            <a:r>
              <a:rPr lang="en-US" altLang="zh-CN" sz="1200" dirty="0" err="1"/>
              <a:t>subband</a:t>
            </a:r>
            <a:r>
              <a:rPr lang="en-US" altLang="zh-CN" sz="1200" dirty="0"/>
              <a:t> of the 320MHz operating band.</a:t>
            </a:r>
          </a:p>
          <a:p>
            <a:pPr lvl="2" algn="just"/>
            <a:r>
              <a:rPr lang="en-US" altLang="zh-CN" sz="1200" dirty="0"/>
              <a:t>Spatial Reuse 2 field applies to each 20MHz </a:t>
            </a:r>
            <a:r>
              <a:rPr lang="en-US" altLang="zh-CN" sz="1200" dirty="0" err="1"/>
              <a:t>subchannel</a:t>
            </a:r>
            <a:r>
              <a:rPr lang="en-US" altLang="zh-CN" sz="1200" dirty="0"/>
              <a:t> of the second 160 MHz </a:t>
            </a:r>
            <a:r>
              <a:rPr lang="en-US" altLang="zh-CN" sz="1200" dirty="0" err="1"/>
              <a:t>subband</a:t>
            </a:r>
            <a:r>
              <a:rPr lang="en-US" altLang="zh-CN" sz="1200" dirty="0"/>
              <a:t> of the 320MHz operating band.</a:t>
            </a:r>
          </a:p>
          <a:p>
            <a:pPr lvl="1" algn="just"/>
            <a:r>
              <a:rPr lang="en-US" altLang="zh-CN" sz="1400" dirty="0"/>
              <a:t>This is for R1, will bring a PDT for P802.11be D0.4</a:t>
            </a:r>
          </a:p>
          <a:p>
            <a:pPr lvl="1" algn="just"/>
            <a:endParaRPr lang="en-US" altLang="zh-CN" sz="1400" dirty="0"/>
          </a:p>
          <a:p>
            <a:pPr lvl="1" algn="just"/>
            <a:endParaRPr lang="en-US" altLang="zh-CN" sz="1600" dirty="0"/>
          </a:p>
          <a:p>
            <a:pPr marL="0" indent="0">
              <a:buNone/>
            </a:pPr>
            <a:endParaRPr lang="en-US" altLang="zh-CN" sz="1800" dirty="0"/>
          </a:p>
          <a:p>
            <a:pPr marL="0" indent="0">
              <a:buNone/>
            </a:pPr>
            <a:endParaRPr lang="en-US" altLang="zh-CN" sz="1800" dirty="0"/>
          </a:p>
          <a:p>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4" name="标题 3"/>
          <p:cNvSpPr>
            <a:spLocks noGrp="1"/>
          </p:cNvSpPr>
          <p:nvPr>
            <p:ph type="title"/>
          </p:nvPr>
        </p:nvSpPr>
        <p:spPr/>
        <p:txBody>
          <a:bodyPr/>
          <a:lstStyle/>
          <a:p>
            <a:r>
              <a:rPr lang="en-US" altLang="zh-CN" dirty="0" smtClean="0"/>
              <a:t>Background</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48768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800100" lvl="1" indent="-342900">
              <a:buFont typeface="+mj-lt"/>
              <a:buAutoNum type="arabicPeriod"/>
            </a:pPr>
            <a:r>
              <a:rPr lang="en-US" altLang="zh-CN" sz="1400" dirty="0" smtClean="0">
                <a:latin typeface="+mj-lt"/>
                <a:cs typeface="Calibri" panose="020F0502020204030204" pitchFamily="34" charset="0"/>
              </a:rPr>
              <a:t>Punctured PSRR PPDU and Punctured PSRT PPDU. More discussions are shown below:</a:t>
            </a: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can be rewritten as:</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The PPDU_BW determination doesn’t account for the punctured channel. If assuming the max possible punctured channel percentage is </a:t>
            </a:r>
            <a:r>
              <a:rPr lang="en-US" altLang="zh-CN" sz="1400" dirty="0" smtClean="0">
                <a:solidFill>
                  <a:srgbClr val="FF0000"/>
                </a:solidFill>
                <a:latin typeface="+mj-lt"/>
                <a:cs typeface="Calibri" panose="020F0502020204030204" pitchFamily="34" charset="0"/>
              </a:rPr>
              <a:t>50%</a:t>
            </a:r>
            <a:r>
              <a:rPr lang="en-US" altLang="zh-CN" sz="1400" dirty="0" smtClean="0">
                <a:latin typeface="+mj-lt"/>
                <a:cs typeface="Calibri" panose="020F0502020204030204" pitchFamily="34" charset="0"/>
              </a:rPr>
              <a:t>, then the punctured channels will lead to </a:t>
            </a:r>
            <a:r>
              <a:rPr lang="en-US" altLang="zh-CN" sz="1400" dirty="0" smtClean="0">
                <a:solidFill>
                  <a:srgbClr val="FF0000"/>
                </a:solidFill>
                <a:latin typeface="+mj-lt"/>
                <a:cs typeface="Calibri" panose="020F0502020204030204" pitchFamily="34" charset="0"/>
              </a:rPr>
              <a:t>3dB+3dB</a:t>
            </a:r>
            <a:r>
              <a:rPr lang="en-US" altLang="zh-CN" sz="1400" dirty="0" smtClean="0">
                <a:latin typeface="+mj-lt"/>
                <a:cs typeface="Calibri" panose="020F0502020204030204" pitchFamily="34" charset="0"/>
              </a:rPr>
              <a:t>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increase of the PSRT PPDU.</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4292062983"/>
              </p:ext>
            </p:extLst>
          </p:nvPr>
        </p:nvGraphicFramePr>
        <p:xfrm>
          <a:off x="1752600" y="2165350"/>
          <a:ext cx="5715000" cy="469569"/>
        </p:xfrm>
        <a:graphic>
          <a:graphicData uri="http://schemas.openxmlformats.org/presentationml/2006/ole">
            <mc:AlternateContent xmlns:mc="http://schemas.openxmlformats.org/markup-compatibility/2006">
              <mc:Choice xmlns:v="urn:schemas-microsoft-com:vml" Requires="v">
                <p:oleObj spid="_x0000_s2221" name="Equation" r:id="rId3" imgW="4749800" imgH="393700" progId="Equation.DSMT4">
                  <p:embed/>
                </p:oleObj>
              </mc:Choice>
              <mc:Fallback>
                <p:oleObj name="Equation" r:id="rId3" imgW="4749800" imgH="393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165350"/>
                        <a:ext cx="5715000" cy="469569"/>
                      </a:xfrm>
                      <a:prstGeom prst="rect">
                        <a:avLst/>
                      </a:prstGeom>
                      <a:noFill/>
                    </p:spPr>
                  </p:pic>
                </p:oleObj>
              </mc:Fallback>
            </mc:AlternateContent>
          </a:graphicData>
        </a:graphic>
      </p:graphicFrame>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816496689"/>
              </p:ext>
            </p:extLst>
          </p:nvPr>
        </p:nvGraphicFramePr>
        <p:xfrm>
          <a:off x="1676400" y="2898772"/>
          <a:ext cx="5600776" cy="470557"/>
        </p:xfrm>
        <a:graphic>
          <a:graphicData uri="http://schemas.openxmlformats.org/presentationml/2006/ole">
            <mc:AlternateContent xmlns:mc="http://schemas.openxmlformats.org/markup-compatibility/2006">
              <mc:Choice xmlns:v="urn:schemas-microsoft-com:vml" Requires="v">
                <p:oleObj spid="_x0000_s2222" name="Equation" r:id="rId5" imgW="4648200" imgH="393700" progId="Equation.DSMT4">
                  <p:embed/>
                </p:oleObj>
              </mc:Choice>
              <mc:Fallback>
                <p:oleObj name="Equation" r:id="rId5" imgW="46482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898772"/>
                        <a:ext cx="5600776" cy="470557"/>
                      </a:xfrm>
                      <a:prstGeom prst="rect">
                        <a:avLst/>
                      </a:prstGeom>
                      <a:noFill/>
                    </p:spPr>
                  </p:pic>
                </p:oleObj>
              </mc:Fallback>
            </mc:AlternateContent>
          </a:graphicData>
        </a:graphic>
      </p:graphicFrame>
      <p:pic>
        <p:nvPicPr>
          <p:cNvPr id="9" name="图片 8"/>
          <p:cNvPicPr>
            <a:picLocks noChangeAspect="1"/>
          </p:cNvPicPr>
          <p:nvPr/>
        </p:nvPicPr>
        <p:blipFill>
          <a:blip r:embed="rId7"/>
          <a:stretch>
            <a:fillRect/>
          </a:stretch>
        </p:blipFill>
        <p:spPr>
          <a:xfrm>
            <a:off x="1450181" y="3390464"/>
            <a:ext cx="6243638" cy="2271729"/>
          </a:xfrm>
          <a:prstGeom prst="rect">
            <a:avLst/>
          </a:prstGeom>
        </p:spPr>
      </p:pic>
    </p:spTree>
    <p:extLst>
      <p:ext uri="{BB962C8B-B14F-4D97-AF65-F5344CB8AC3E}">
        <p14:creationId xmlns:p14="http://schemas.microsoft.com/office/powerpoint/2010/main" val="250583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23900" y="1246411"/>
            <a:ext cx="7772400" cy="3142188"/>
          </a:xfrm>
        </p:spPr>
        <p:txBody>
          <a:bodyPr/>
          <a:lstStyle/>
          <a:p>
            <a:r>
              <a:rPr lang="en-US" altLang="zh-CN" sz="1800" dirty="0" smtClean="0">
                <a:latin typeface="+mj-lt"/>
                <a:cs typeface="Calibri" panose="020F0502020204030204" pitchFamily="34" charset="0"/>
              </a:rPr>
              <a:t>The punctured channels of PSRT PPDU is known by AP2, which is not a problem.</a:t>
            </a:r>
          </a:p>
          <a:p>
            <a:r>
              <a:rPr lang="en-US" altLang="zh-CN" sz="1800" dirty="0" smtClean="0">
                <a:latin typeface="+mj-lt"/>
                <a:cs typeface="Calibri" panose="020F0502020204030204" pitchFamily="34" charset="0"/>
              </a:rPr>
              <a:t>The number of punctured channels of PSRR PPDU is not always known by AP2.</a:t>
            </a:r>
          </a:p>
          <a:p>
            <a:pPr lvl="1"/>
            <a:r>
              <a:rPr lang="en-US" altLang="zh-CN" sz="1400" dirty="0" smtClean="0">
                <a:latin typeface="+mj-lt"/>
                <a:cs typeface="Calibri" panose="020F0502020204030204" pitchFamily="34" charset="0"/>
              </a:rPr>
              <a:t>Can be known if the PSRR PPDU is an EHT MU PPDU, or an HE MU PPDU (BW=0 to 5), or Non-HT PPDU with static preamble puncturing information in beacon.</a:t>
            </a:r>
          </a:p>
          <a:p>
            <a:r>
              <a:rPr lang="en-US" altLang="zh-CN" sz="1800" dirty="0" smtClean="0">
                <a:latin typeface="+mj-lt"/>
                <a:cs typeface="Calibri" panose="020F0502020204030204" pitchFamily="34" charset="0"/>
              </a:rPr>
              <a:t>Potential solution for PSRR PPDU puncturing:</a:t>
            </a:r>
          </a:p>
          <a:p>
            <a:pPr lvl="1"/>
            <a:r>
              <a:rPr lang="en-US" altLang="zh-CN" sz="1400" dirty="0" smtClean="0">
                <a:latin typeface="+mj-lt"/>
                <a:cs typeface="Calibri" panose="020F0502020204030204" pitchFamily="34" charset="0"/>
              </a:rPr>
              <a:t>Still use PSRR PPDU BW, decrease the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of PSRT PPDU by 3dB by AP2 (always or if able to identify PSRR PPDU is punctured), or</a:t>
            </a:r>
          </a:p>
          <a:p>
            <a:pPr lvl="1"/>
            <a:r>
              <a:rPr lang="en-US" altLang="zh-CN" sz="1400" dirty="0" smtClean="0">
                <a:latin typeface="+mj-lt"/>
                <a:cs typeface="Calibri" panose="020F0502020204030204" pitchFamily="34" charset="0"/>
              </a:rPr>
              <a:t>If PSRR PPDU is punctured, decrease the UL PSR value by 3dB by AP1 (3dB more margin).</a:t>
            </a:r>
          </a:p>
          <a:p>
            <a:pPr lvl="1"/>
            <a:r>
              <a:rPr lang="en-US" altLang="zh-CN" sz="1400" dirty="0" smtClean="0">
                <a:latin typeface="+mj-lt"/>
                <a:cs typeface="Calibri" panose="020F0502020204030204" pitchFamily="34" charset="0"/>
              </a:rPr>
              <a:t>Define all PSR related parameters per 20 MHz, leave normalization to implementation (see more discussion in slide 8-10).</a:t>
            </a:r>
          </a:p>
          <a:p>
            <a:pPr lvl="1"/>
            <a:endParaRPr lang="en-US" altLang="zh-CN" sz="1400" dirty="0" smtClean="0">
              <a:latin typeface="+mj-lt"/>
              <a:cs typeface="Calibri" panose="020F0502020204030204" pitchFamily="34" charset="0"/>
            </a:endParaRP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4648200" y="4220009"/>
            <a:ext cx="3786346" cy="2200033"/>
          </a:xfrm>
          <a:prstGeom prst="rect">
            <a:avLst/>
          </a:prstGeom>
        </p:spPr>
      </p:pic>
      <p:sp>
        <p:nvSpPr>
          <p:cNvPr id="11" name="文本框 10"/>
          <p:cNvSpPr txBox="1"/>
          <p:nvPr/>
        </p:nvSpPr>
        <p:spPr>
          <a:xfrm>
            <a:off x="4153989" y="4590572"/>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12" name="文本框 11"/>
          <p:cNvSpPr txBox="1"/>
          <p:nvPr/>
        </p:nvSpPr>
        <p:spPr>
          <a:xfrm>
            <a:off x="4095501" y="5038730"/>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13" name="文本框 12"/>
          <p:cNvSpPr txBox="1"/>
          <p:nvPr/>
        </p:nvSpPr>
        <p:spPr>
          <a:xfrm>
            <a:off x="4114800" y="5572715"/>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4" name="文本框 13"/>
          <p:cNvSpPr txBox="1"/>
          <p:nvPr/>
        </p:nvSpPr>
        <p:spPr>
          <a:xfrm>
            <a:off x="4071847" y="6183174"/>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6" name="文本框 15"/>
          <p:cNvSpPr txBox="1"/>
          <p:nvPr/>
        </p:nvSpPr>
        <p:spPr>
          <a:xfrm>
            <a:off x="7391400" y="4800600"/>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680607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35814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457200" lvl="1" indent="0">
              <a:buNone/>
            </a:pPr>
            <a:r>
              <a:rPr lang="en-US" altLang="zh-CN" sz="1400" dirty="0" smtClean="0">
                <a:latin typeface="+mj-lt"/>
                <a:cs typeface="Calibri" panose="020F0502020204030204" pitchFamily="34" charset="0"/>
              </a:rPr>
              <a:t>2. Multiple EHT SRP (ESR) fields within the range of a PSRT PPDU. [2] proposes to use the minimum value of the two ESR fields.</a:t>
            </a:r>
          </a:p>
          <a:p>
            <a:pPr>
              <a:buFont typeface="+mj-lt"/>
              <a:buChar char="•"/>
            </a:pPr>
            <a:endParaRPr lang="en-US" altLang="zh-CN" sz="1800" dirty="0" smtClean="0">
              <a:latin typeface="+mj-lt"/>
              <a:cs typeface="Calibri" panose="020F0502020204030204" pitchFamily="34" charset="0"/>
            </a:endParaRPr>
          </a:p>
          <a:p>
            <a:pPr>
              <a:buFont typeface="+mj-lt"/>
              <a:buChar char="•"/>
            </a:pPr>
            <a:r>
              <a:rPr lang="en-US" altLang="zh-CN" sz="1800" dirty="0" smtClean="0">
                <a:latin typeface="+mj-lt"/>
                <a:cs typeface="Calibri" panose="020F0502020204030204" pitchFamily="34" charset="0"/>
              </a:rPr>
              <a:t>Another </a:t>
            </a:r>
            <a:r>
              <a:rPr lang="en-US" altLang="zh-CN" sz="1800" dirty="0">
                <a:latin typeface="+mj-lt"/>
                <a:cs typeface="Calibri" panose="020F0502020204030204" pitchFamily="34" charset="0"/>
              </a:rPr>
              <a:t>issue is discussed </a:t>
            </a:r>
            <a:r>
              <a:rPr lang="en-US" altLang="zh-CN" sz="1800" dirty="0" smtClean="0">
                <a:latin typeface="+mj-lt"/>
                <a:cs typeface="Calibri" panose="020F0502020204030204" pitchFamily="34" charset="0"/>
              </a:rPr>
              <a:t>as shown below</a:t>
            </a:r>
            <a:r>
              <a:rPr lang="en-US" altLang="zh-CN" sz="1800" dirty="0">
                <a:latin typeface="+mj-lt"/>
                <a:cs typeface="Calibri" panose="020F0502020204030204" pitchFamily="34" charset="0"/>
              </a:rPr>
              <a:t>:</a:t>
            </a:r>
          </a:p>
          <a:p>
            <a:pPr marL="457200" lvl="1" indent="0">
              <a:buNone/>
            </a:pPr>
            <a:r>
              <a:rPr lang="en-US" altLang="zh-CN" sz="1400" dirty="0" smtClean="0">
                <a:latin typeface="+mj-lt"/>
                <a:cs typeface="Calibri" panose="020F0502020204030204" pitchFamily="34" charset="0"/>
              </a:rPr>
              <a:t>3. PSRR PPDU BW and Rx BW of AP2 mismatch. There are two cases:</a:t>
            </a:r>
          </a:p>
          <a:p>
            <a:pPr marL="1028700" lvl="2">
              <a:buAutoNum type="alphaLcPeriod"/>
            </a:pPr>
            <a:r>
              <a:rPr lang="en-US" altLang="zh-CN" sz="1200" dirty="0" smtClean="0">
                <a:latin typeface="+mj-lt"/>
                <a:cs typeface="Calibri" panose="020F0502020204030204" pitchFamily="34" charset="0"/>
              </a:rPr>
              <a:t>PSRR PPDU BW=160 MHz, whilst AP2 is only 80 MHz operating STA.</a:t>
            </a:r>
          </a:p>
          <a:p>
            <a:pPr marL="1028700" lvl="2">
              <a:buAutoNum type="alphaLcPeriod"/>
            </a:pPr>
            <a:r>
              <a:rPr lang="en-US" altLang="zh-CN" sz="1200" dirty="0" smtClean="0">
                <a:latin typeface="+mj-lt"/>
                <a:cs typeface="Calibri" panose="020F0502020204030204" pitchFamily="34" charset="0"/>
              </a:rPr>
              <a:t>PSRR PPDU BW=320 MHz-1, whilst AP2’s BSS is in 320 MHz-2.</a:t>
            </a:r>
          </a:p>
          <a:p>
            <a:pPr marL="457200" lvl="1" indent="0">
              <a:buNone/>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Need to account for the BW mismatch. BW_PSRR needs to account for preamble puncturing and also the received portion of the PSRR PPDU BW by AP2.</a:t>
            </a:r>
          </a:p>
          <a:p>
            <a:pPr marL="800100" lvl="2" indent="0">
              <a:buNone/>
            </a:pPr>
            <a:r>
              <a:rPr lang="en-US" altLang="zh-CN" sz="1200" dirty="0" smtClean="0">
                <a:latin typeface="+mj-lt"/>
                <a:cs typeface="Calibri" panose="020F0502020204030204" pitchFamily="34" charset="0"/>
              </a:rPr>
              <a:t>Case a, assuming no puncturing, BW_PSRR is 80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b, assuming no puncturing, BW_PSRR is 160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c</a:t>
            </a:r>
            <a:r>
              <a:rPr lang="en-US" altLang="zh-CN" sz="1200" dirty="0">
                <a:latin typeface="+mj-lt"/>
                <a:cs typeface="Calibri" panose="020F0502020204030204" pitchFamily="34" charset="0"/>
              </a:rPr>
              <a:t>: </a:t>
            </a:r>
            <a:r>
              <a:rPr lang="en-US" altLang="zh-CN" sz="1200" dirty="0" smtClean="0">
                <a:latin typeface="+mj-lt"/>
                <a:cs typeface="Calibri" panose="020F0502020204030204" pitchFamily="34" charset="0"/>
              </a:rPr>
              <a:t>define </a:t>
            </a:r>
            <a:r>
              <a:rPr lang="en-US" altLang="zh-CN" sz="1200" dirty="0">
                <a:latin typeface="+mj-lt"/>
                <a:cs typeface="Calibri" panose="020F0502020204030204" pitchFamily="34" charset="0"/>
              </a:rPr>
              <a:t>all PSR related parameters per 20 MHz, leave normalization to implementation </a:t>
            </a:r>
            <a:endParaRPr lang="en-US" altLang="zh-CN" sz="1200" dirty="0" smtClean="0">
              <a:latin typeface="+mj-lt"/>
              <a:cs typeface="Calibri" panose="020F0502020204030204" pitchFamily="34" charset="0"/>
            </a:endParaRPr>
          </a:p>
          <a:p>
            <a:pPr marL="800100" lvl="2" indent="0">
              <a:buNone/>
            </a:pPr>
            <a:endParaRPr lang="en-US" altLang="zh-CN" sz="12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4. Also, due to BW mismatch of PSRT PPDU and PSRR PPDU, </a:t>
            </a:r>
            <a:r>
              <a:rPr lang="en-US" altLang="zh-CN" sz="1400" dirty="0">
                <a:cs typeface="Calibri" panose="020F0502020204030204" pitchFamily="34" charset="0"/>
              </a:rPr>
              <a:t>within some 20 MHz </a:t>
            </a:r>
            <a:r>
              <a:rPr lang="en-US" altLang="zh-CN" sz="1400" dirty="0" err="1">
                <a:cs typeface="Calibri" panose="020F0502020204030204" pitchFamily="34" charset="0"/>
              </a:rPr>
              <a:t>subchannel</a:t>
            </a:r>
            <a:r>
              <a:rPr lang="en-US" altLang="zh-CN" sz="1400" dirty="0">
                <a:cs typeface="Calibri" panose="020F0502020204030204" pitchFamily="34" charset="0"/>
              </a:rPr>
              <a:t>, </a:t>
            </a:r>
            <a:r>
              <a:rPr lang="en-US" altLang="zh-CN" sz="1400" dirty="0" smtClean="0">
                <a:cs typeface="Calibri" panose="020F0502020204030204" pitchFamily="34" charset="0"/>
              </a:rPr>
              <a:t>there exists no corresponding EHT SRP fields, </a:t>
            </a:r>
            <a:r>
              <a:rPr lang="en-US" altLang="zh-CN" sz="1400" dirty="0">
                <a:cs typeface="Calibri" panose="020F0502020204030204" pitchFamily="34" charset="0"/>
              </a:rPr>
              <a:t>e.g. when PSRR PPDU is 160 MHz, PSRT PPDU is 320MHz-1, or PSRR PPDU is 320-1 MHz, PSRT PPDU is 320MHz-2. </a:t>
            </a: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6" name="矩形 5"/>
          <p:cNvSpPr/>
          <p:nvPr/>
        </p:nvSpPr>
        <p:spPr bwMode="auto">
          <a:xfrm>
            <a:off x="7010400" y="23724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7848600" y="25629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BW:320-2</a:t>
            </a:r>
            <a:endParaRPr lang="zh-CN" altLang="en-US" dirty="0"/>
          </a:p>
        </p:txBody>
      </p:sp>
      <p:sp>
        <p:nvSpPr>
          <p:cNvPr id="8" name="文本框 7"/>
          <p:cNvSpPr txBox="1"/>
          <p:nvPr/>
        </p:nvSpPr>
        <p:spPr>
          <a:xfrm>
            <a:off x="6400800" y="2133600"/>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9" name="文本框 8"/>
          <p:cNvSpPr txBox="1"/>
          <p:nvPr/>
        </p:nvSpPr>
        <p:spPr>
          <a:xfrm>
            <a:off x="7962900" y="2921139"/>
            <a:ext cx="1109254" cy="276999"/>
          </a:xfrm>
          <a:prstGeom prst="rect">
            <a:avLst/>
          </a:prstGeom>
          <a:noFill/>
        </p:spPr>
        <p:txBody>
          <a:bodyPr wrap="square" rtlCol="0">
            <a:spAutoFit/>
          </a:bodyPr>
          <a:lstStyle/>
          <a:p>
            <a:r>
              <a:rPr lang="en-US" altLang="zh-CN" dirty="0" smtClean="0"/>
              <a:t>PSRT PPDU</a:t>
            </a:r>
            <a:endParaRPr lang="zh-CN" altLang="en-US" dirty="0"/>
          </a:p>
        </p:txBody>
      </p:sp>
      <p:sp>
        <p:nvSpPr>
          <p:cNvPr id="10" name="矩形 9"/>
          <p:cNvSpPr/>
          <p:nvPr/>
        </p:nvSpPr>
        <p:spPr bwMode="auto">
          <a:xfrm>
            <a:off x="7010400" y="3581400"/>
            <a:ext cx="838200" cy="23395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BW:160</a:t>
            </a:r>
            <a:endParaRPr lang="zh-CN" altLang="en-US" dirty="0"/>
          </a:p>
        </p:txBody>
      </p:sp>
      <p:sp>
        <p:nvSpPr>
          <p:cNvPr id="11" name="矩形 10"/>
          <p:cNvSpPr/>
          <p:nvPr/>
        </p:nvSpPr>
        <p:spPr bwMode="auto">
          <a:xfrm>
            <a:off x="7848600" y="3302139"/>
            <a:ext cx="838200" cy="51321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文本框 11"/>
          <p:cNvSpPr txBox="1"/>
          <p:nvPr/>
        </p:nvSpPr>
        <p:spPr>
          <a:xfrm>
            <a:off x="6400800" y="3311098"/>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13" name="文本框 12"/>
          <p:cNvSpPr txBox="1"/>
          <p:nvPr/>
        </p:nvSpPr>
        <p:spPr>
          <a:xfrm>
            <a:off x="7962900" y="3737818"/>
            <a:ext cx="1109254" cy="276999"/>
          </a:xfrm>
          <a:prstGeom prst="rect">
            <a:avLst/>
          </a:prstGeom>
          <a:noFill/>
        </p:spPr>
        <p:txBody>
          <a:bodyPr wrap="square" rtlCol="0">
            <a:spAutoFit/>
          </a:bodyPr>
          <a:lstStyle/>
          <a:p>
            <a:r>
              <a:rPr lang="en-US" altLang="zh-CN" dirty="0" smtClean="0"/>
              <a:t>PSRT PPDU</a:t>
            </a:r>
            <a:endParaRPr lang="zh-CN" altLang="en-US" dirty="0"/>
          </a:p>
        </p:txBody>
      </p:sp>
    </p:spTree>
    <p:extLst>
      <p:ext uri="{BB962C8B-B14F-4D97-AF65-F5344CB8AC3E}">
        <p14:creationId xmlns:p14="http://schemas.microsoft.com/office/powerpoint/2010/main" val="4245878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28673" y="1403848"/>
            <a:ext cx="7781927" cy="4930458"/>
          </a:xfrm>
          <a:prstGeom prst="rect">
            <a:avLst/>
          </a:prstGeom>
          <a:noFill/>
          <a:ln>
            <a:noFill/>
          </a:ln>
        </p:spPr>
        <p:txBody>
          <a:bodyPr lIns="92075" tIns="46025" rIns="92075" bIns="46025" anchor="t" anchorCtr="0">
            <a:noAutofit/>
          </a:bodyPr>
          <a:lstStyle/>
          <a:p>
            <a:r>
              <a:rPr lang="en-US" altLang="zh-CN" sz="2000" dirty="0" smtClean="0"/>
              <a:t>After we decide the normalization is always per 20MHz, there are still some remaining issues regarding PSR SR:</a:t>
            </a:r>
          </a:p>
          <a:p>
            <a:pPr lvl="1"/>
            <a:r>
              <a:rPr lang="en-US" altLang="zh-CN" sz="1600" dirty="0" smtClean="0"/>
              <a:t>1a: Puncturing of PSRT PPDU</a:t>
            </a:r>
          </a:p>
          <a:p>
            <a:pPr lvl="1"/>
            <a:r>
              <a:rPr lang="en-US" altLang="zh-CN" sz="1600" dirty="0" smtClean="0"/>
              <a:t>1b</a:t>
            </a:r>
            <a:r>
              <a:rPr lang="en-US" altLang="zh-CN" sz="1600" dirty="0"/>
              <a:t>:</a:t>
            </a:r>
            <a:r>
              <a:rPr lang="zh-CN" altLang="en-US" sz="1600" dirty="0" smtClean="0"/>
              <a:t> </a:t>
            </a:r>
            <a:r>
              <a:rPr lang="en-US" altLang="zh-CN" sz="1600" dirty="0" smtClean="0"/>
              <a:t>Puncturing of PSRR PPDU</a:t>
            </a:r>
          </a:p>
          <a:p>
            <a:pPr lvl="1"/>
            <a:r>
              <a:rPr lang="en-US" altLang="zh-CN" sz="1600" dirty="0" smtClean="0"/>
              <a:t>2: Multiple ESR fields within the range of PSRT PPDU</a:t>
            </a:r>
          </a:p>
          <a:p>
            <a:pPr lvl="1"/>
            <a:r>
              <a:rPr lang="en-US" altLang="zh-CN" sz="1600" dirty="0" smtClean="0">
                <a:cs typeface="Calibri" panose="020F0502020204030204" pitchFamily="34" charset="0"/>
              </a:rPr>
              <a:t>3: PSRR </a:t>
            </a:r>
            <a:r>
              <a:rPr lang="en-US" altLang="zh-CN" sz="1600" dirty="0">
                <a:cs typeface="Calibri" panose="020F0502020204030204" pitchFamily="34" charset="0"/>
              </a:rPr>
              <a:t>PPDU BW and Rx BW of AP2 </a:t>
            </a:r>
            <a:r>
              <a:rPr lang="en-US" altLang="zh-CN" sz="1600" dirty="0" smtClean="0">
                <a:cs typeface="Calibri" panose="020F0502020204030204" pitchFamily="34" charset="0"/>
              </a:rPr>
              <a:t>mismatch</a:t>
            </a:r>
          </a:p>
          <a:p>
            <a:pPr lvl="1"/>
            <a:r>
              <a:rPr lang="en-US" altLang="zh-CN" sz="1600" dirty="0" smtClean="0">
                <a:cs typeface="Calibri" panose="020F0502020204030204" pitchFamily="34" charset="0"/>
              </a:rPr>
              <a:t>4: PSRT </a:t>
            </a:r>
            <a:r>
              <a:rPr lang="en-US" altLang="zh-CN" sz="1600" dirty="0">
                <a:cs typeface="Calibri" panose="020F0502020204030204" pitchFamily="34" charset="0"/>
              </a:rPr>
              <a:t>PPDU and PSRR </a:t>
            </a:r>
            <a:r>
              <a:rPr lang="en-US" altLang="zh-CN" sz="1600" dirty="0" smtClean="0">
                <a:cs typeface="Calibri" panose="020F0502020204030204" pitchFamily="34" charset="0"/>
              </a:rPr>
              <a:t>PPDU </a:t>
            </a:r>
            <a:r>
              <a:rPr lang="en-US" altLang="zh-CN" sz="1600" dirty="0">
                <a:cs typeface="Calibri" panose="020F0502020204030204" pitchFamily="34" charset="0"/>
              </a:rPr>
              <a:t>BW </a:t>
            </a:r>
            <a:r>
              <a:rPr lang="en-US" altLang="zh-CN" sz="1600" dirty="0" smtClean="0">
                <a:cs typeface="Calibri" panose="020F0502020204030204" pitchFamily="34" charset="0"/>
              </a:rPr>
              <a:t>mismatch</a:t>
            </a:r>
            <a:endParaRPr lang="en-US" altLang="zh-CN" sz="1600" dirty="0" smtClean="0"/>
          </a:p>
          <a:p>
            <a:pPr lvl="1"/>
            <a:endParaRPr lang="en-US" altLang="zh-CN" sz="1600" dirty="0" smtClean="0"/>
          </a:p>
          <a:p>
            <a:r>
              <a:rPr lang="en-US" altLang="zh-CN" dirty="0" smtClean="0"/>
              <a:t>Some potential solutions are discussed:</a:t>
            </a:r>
          </a:p>
          <a:p>
            <a:pPr lvl="1"/>
            <a:r>
              <a:rPr lang="en-US" altLang="zh-CN" sz="1600" dirty="0" smtClean="0"/>
              <a:t>For PSRT PPDU:</a:t>
            </a:r>
          </a:p>
          <a:p>
            <a:pPr lvl="2"/>
            <a:r>
              <a:rPr lang="en-US" altLang="zh-CN" sz="1400" dirty="0" smtClean="0"/>
              <a:t>Normalized by PSRT </a:t>
            </a:r>
            <a:r>
              <a:rPr lang="en-US" altLang="zh-CN" sz="1400" dirty="0"/>
              <a:t>PPDU effective BW: non-punctured </a:t>
            </a:r>
            <a:r>
              <a:rPr lang="en-US" altLang="zh-CN" sz="1400" dirty="0" smtClean="0"/>
              <a:t>portion of the PSRT PPDU BW</a:t>
            </a:r>
            <a:endParaRPr lang="en-US" altLang="zh-CN" sz="1400" dirty="0"/>
          </a:p>
          <a:p>
            <a:pPr lvl="1"/>
            <a:r>
              <a:rPr lang="en-US" altLang="zh-CN" sz="1600" dirty="0" smtClean="0"/>
              <a:t>For PSRR PPDU:</a:t>
            </a:r>
          </a:p>
          <a:p>
            <a:pPr lvl="2"/>
            <a:r>
              <a:rPr lang="en-US" altLang="zh-CN" sz="1400" dirty="0" smtClean="0"/>
              <a:t>Normalized </a:t>
            </a:r>
            <a:r>
              <a:rPr lang="en-US" altLang="zh-CN" sz="1400" dirty="0"/>
              <a:t>by </a:t>
            </a:r>
            <a:r>
              <a:rPr lang="en-US" altLang="zh-CN" sz="1400" dirty="0" smtClean="0"/>
              <a:t>PSRR </a:t>
            </a:r>
            <a:r>
              <a:rPr lang="en-US" altLang="zh-CN" sz="1400" dirty="0"/>
              <a:t>PPDU effective </a:t>
            </a:r>
            <a:r>
              <a:rPr lang="en-US" altLang="zh-CN" sz="1400" dirty="0" smtClean="0"/>
              <a:t>BW:</a:t>
            </a:r>
          </a:p>
          <a:p>
            <a:pPr lvl="3"/>
            <a:r>
              <a:rPr lang="en-US" altLang="zh-CN" sz="1200" dirty="0" smtClean="0"/>
              <a:t>Opt1: </a:t>
            </a:r>
            <a:r>
              <a:rPr lang="en-US" altLang="zh-CN" sz="1200" dirty="0"/>
              <a:t>within Rx BW of </a:t>
            </a:r>
            <a:r>
              <a:rPr lang="en-US" altLang="zh-CN" sz="1200" dirty="0" smtClean="0"/>
              <a:t>AP2 + </a:t>
            </a:r>
            <a:r>
              <a:rPr lang="en-US" altLang="zh-CN" sz="1200" dirty="0"/>
              <a:t>non-punctured portion</a:t>
            </a:r>
          </a:p>
          <a:p>
            <a:pPr lvl="3"/>
            <a:r>
              <a:rPr lang="en-US" altLang="zh-CN" sz="1200" dirty="0" smtClean="0"/>
              <a:t>Opt2: </a:t>
            </a:r>
            <a:r>
              <a:rPr lang="en-US" altLang="zh-CN" sz="1200" dirty="0"/>
              <a:t>within Rx BW of </a:t>
            </a:r>
            <a:r>
              <a:rPr lang="en-US" altLang="zh-CN" sz="1200" dirty="0" smtClean="0"/>
              <a:t>AP2 + </a:t>
            </a:r>
            <a:r>
              <a:rPr lang="en-US" altLang="zh-CN" sz="1200" dirty="0"/>
              <a:t>decrease the </a:t>
            </a:r>
            <a:r>
              <a:rPr lang="en-US" altLang="zh-CN" sz="1200" dirty="0" err="1"/>
              <a:t>Tx</a:t>
            </a:r>
            <a:r>
              <a:rPr lang="en-US" altLang="zh-CN" sz="1200" dirty="0"/>
              <a:t> Power of PSRT or PSR value by </a:t>
            </a:r>
            <a:r>
              <a:rPr lang="en-US" altLang="zh-CN" sz="1200" dirty="0" smtClean="0"/>
              <a:t>3dB</a:t>
            </a:r>
          </a:p>
          <a:p>
            <a:pPr lvl="2"/>
            <a:r>
              <a:rPr lang="en-US" altLang="zh-CN" sz="1400" dirty="0" smtClean="0"/>
              <a:t>Define RPL as </a:t>
            </a:r>
            <a:r>
              <a:rPr lang="en-US" altLang="zh-CN" sz="1400" dirty="0" err="1" smtClean="0"/>
              <a:t>dBm</a:t>
            </a:r>
            <a:r>
              <a:rPr lang="en-US" altLang="zh-CN" sz="1400" dirty="0" smtClean="0"/>
              <a:t>/20 MHz, and leave normalization to implementation.</a:t>
            </a:r>
            <a:endParaRPr lang="en-US" altLang="zh-CN" sz="140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Summary</a:t>
            </a:r>
            <a:endParaRPr lang="en-US" dirty="0">
              <a:solidFill>
                <a:schemeClr val="tx1"/>
              </a:solidFill>
            </a:endParaRPr>
          </a:p>
        </p:txBody>
      </p:sp>
    </p:spTree>
    <p:extLst>
      <p:ext uri="{BB962C8B-B14F-4D97-AF65-F5344CB8AC3E}">
        <p14:creationId xmlns:p14="http://schemas.microsoft.com/office/powerpoint/2010/main" val="58948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28673" y="1281927"/>
            <a:ext cx="7781927" cy="4930458"/>
          </a:xfrm>
          <a:prstGeom prst="rect">
            <a:avLst/>
          </a:prstGeom>
          <a:noFill/>
          <a:ln>
            <a:noFill/>
          </a:ln>
        </p:spPr>
        <p:txBody>
          <a:bodyPr lIns="92075" tIns="46025" rIns="92075" bIns="46025" anchor="t" anchorCtr="0">
            <a:noAutofit/>
          </a:bodyPr>
          <a:lstStyle/>
          <a:p>
            <a:r>
              <a:rPr lang="en-US" altLang="zh-CN" sz="1600" dirty="0" smtClean="0"/>
              <a:t>Considering the preamble puncturing info of PSRR PPDU BW is not known by AP2, and the BW mismatch problem, an alternative way is to following UL power control, define per 20 MHz parameter, and leave the normalization to implementation: </a:t>
            </a:r>
            <a:endParaRPr lang="en-US" altLang="zh-CN" sz="105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1984412" y="2438400"/>
            <a:ext cx="5540721" cy="3886200"/>
          </a:xfrm>
          <a:prstGeom prst="rect">
            <a:avLst/>
          </a:prstGeom>
        </p:spPr>
      </p:pic>
      <p:sp>
        <p:nvSpPr>
          <p:cNvPr id="4" name="矩形 3"/>
          <p:cNvSpPr/>
          <p:nvPr/>
        </p:nvSpPr>
        <p:spPr>
          <a:xfrm>
            <a:off x="304801" y="3505200"/>
            <a:ext cx="1447800" cy="461665"/>
          </a:xfrm>
          <a:prstGeom prst="rect">
            <a:avLst/>
          </a:prstGeom>
        </p:spPr>
        <p:txBody>
          <a:bodyPr wrap="square">
            <a:spAutoFit/>
          </a:bodyPr>
          <a:lstStyle/>
          <a:p>
            <a:r>
              <a:rPr lang="en-US" altLang="zh-CN" b="1" dirty="0">
                <a:latin typeface="+mj-lt"/>
              </a:rPr>
              <a:t>27.3.15.2 Power pre-correction</a:t>
            </a:r>
            <a:endParaRPr lang="zh-CN" altLang="en-US" dirty="0">
              <a:latin typeface="+mj-lt"/>
            </a:endParaRPr>
          </a:p>
        </p:txBody>
      </p:sp>
    </p:spTree>
    <p:extLst>
      <p:ext uri="{BB962C8B-B14F-4D97-AF65-F5344CB8AC3E}">
        <p14:creationId xmlns:p14="http://schemas.microsoft.com/office/powerpoint/2010/main" val="321978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828673" y="1242060"/>
            <a:ext cx="7781927" cy="456544"/>
          </a:xfrm>
          <a:prstGeom prst="rect">
            <a:avLst/>
          </a:prstGeom>
          <a:noFill/>
          <a:ln>
            <a:noFill/>
          </a:ln>
        </p:spPr>
        <p:txBody>
          <a:bodyPr lIns="92075" tIns="46025" rIns="92075" bIns="46025" anchor="t" anchorCtr="0">
            <a:noAutofit/>
          </a:bodyPr>
          <a:lstStyle/>
          <a:p>
            <a:r>
              <a:rPr lang="en-US" altLang="zh-CN" sz="2000" dirty="0" smtClean="0"/>
              <a:t>Then we have the following PSR related parameters:</a:t>
            </a:r>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2612078149"/>
                  </p:ext>
                </p:extLst>
              </p:nvPr>
            </p:nvGraphicFramePr>
            <p:xfrm>
              <a:off x="1752600" y="1650143"/>
              <a:ext cx="5715000" cy="24130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sz="1200" b="1" i="1" kern="1200" smtClean="0">
                                      <a:solidFill>
                                        <a:schemeClr val="lt1"/>
                                      </a:solidFill>
                                      <a:effectLst/>
                                      <a:latin typeface="Cambria Math" panose="02040503050406030204" pitchFamily="18" charset="0"/>
                                      <a:ea typeface="+mn-ea"/>
                                      <a:cs typeface="+mn-cs"/>
                                    </a:rPr>
                                  </m:ctrlPr>
                                </m:sSubPr>
                                <m:e>
                                  <m:r>
                                    <a:rPr lang="en-US" altLang="zh-CN" sz="1200" b="1" kern="1200" smtClean="0">
                                      <a:solidFill>
                                        <a:schemeClr val="lt1"/>
                                      </a:solidFill>
                                      <a:effectLst/>
                                      <a:latin typeface="Cambria Math" panose="02040503050406030204" pitchFamily="18" charset="0"/>
                                      <a:ea typeface="+mn-ea"/>
                                      <a:cs typeface="+mn-cs"/>
                                    </a:rPr>
                                    <m:t>𝑇</m:t>
                                  </m:r>
                                  <m:r>
                                    <a:rPr lang="en-US" altLang="zh-CN" sz="1200" b="1" i="0" kern="1200" smtClean="0">
                                      <a:solidFill>
                                        <a:schemeClr val="lt1"/>
                                      </a:solidFill>
                                      <a:effectLst/>
                                      <a:latin typeface="Cambria Math" panose="02040503050406030204" pitchFamily="18" charset="0"/>
                                      <a:ea typeface="+mn-ea"/>
                                      <a:cs typeface="+mn-cs"/>
                                    </a:rPr>
                                    <m:t>𝐱𝐏𝐨𝐰𝐞𝐫</m:t>
                                  </m:r>
                                </m:e>
                                <m:sub>
                                  <m:r>
                                    <a:rPr lang="en-US" sz="1200" b="1" kern="1200" smtClean="0">
                                      <a:solidFill>
                                        <a:schemeClr val="lt1"/>
                                      </a:solidFill>
                                      <a:effectLst/>
                                      <a:latin typeface="Cambria Math" panose="02040503050406030204" pitchFamily="18" charset="0"/>
                                      <a:ea typeface="+mn-ea"/>
                                      <a:cs typeface="+mn-cs"/>
                                    </a:rPr>
                                    <m:t>𝐏𝐒𝐑𝐑</m:t>
                                  </m:r>
                                </m:sub>
                              </m:sSub>
                            </m:oMath>
                          </a14:m>
                          <a:r>
                            <a:rPr lang="en-US" altLang="zh-CN" sz="1200" b="1" kern="1200" dirty="0" smtClean="0">
                              <a:solidFill>
                                <a:schemeClr val="lt1"/>
                              </a:solidFill>
                              <a:effectLst/>
                              <a:latin typeface="+mj-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𝟏</m:t>
                                  </m:r>
                                </m:sub>
                              </m:sSub>
                            </m:oMath>
                          </a14:m>
                          <a:endParaRPr lang="zh-CN" sz="1200" b="1" kern="1200" dirty="0">
                            <a:solidFill>
                              <a:schemeClr val="lt1"/>
                            </a:solidFill>
                            <a:effectLst/>
                            <a:latin typeface="+mj-lt"/>
                            <a:ea typeface="+mn-ea"/>
                            <a:cs typeface="+mn-cs"/>
                          </a:endParaRPr>
                        </a:p>
                      </a:txBody>
                      <a:tcPr marL="68580" marR="68580" marT="0" marB="0"/>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Acceptable Receiver Interference</a:t>
                          </a:r>
                          <a14:m>
                            <m:oMath xmlns:m="http://schemas.openxmlformats.org/officeDocument/2006/math">
                              <m:r>
                                <m:rPr>
                                  <m:sty m:val="p"/>
                                </m:rPr>
                                <a:rPr lang="en-US" sz="1200">
                                  <a:effectLst/>
                                  <a:latin typeface="Cambria Math" panose="02040503050406030204" pitchFamily="18" charset="0"/>
                                </a:rPr>
                                <m:t>Leve</m:t>
                              </m:r>
                              <m:sSub>
                                <m:sSubPr>
                                  <m:ctrlPr>
                                    <a:rPr lang="zh-CN" sz="1400" i="1">
                                      <a:effectLst/>
                                      <a:latin typeface="Cambria Math" panose="02040503050406030204" pitchFamily="18" charset="0"/>
                                    </a:rPr>
                                  </m:ctrlPr>
                                </m:sSubPr>
                                <m:e>
                                  <m:r>
                                    <m:rPr>
                                      <m:sty m:val="p"/>
                                    </m:rPr>
                                    <a:rPr lang="en-US" sz="1200">
                                      <a:effectLst/>
                                      <a:latin typeface="Cambria Math" panose="02040503050406030204" pitchFamily="18" charset="0"/>
                                    </a:rPr>
                                    <m:t>l</m:t>
                                  </m:r>
                                </m:e>
                                <m:sub>
                                  <m:r>
                                    <m:rPr>
                                      <m:sty m:val="p"/>
                                    </m:rPr>
                                    <a:rPr lang="en-US" sz="1200">
                                      <a:effectLst/>
                                      <a:latin typeface="Cambria Math" panose="02040503050406030204" pitchFamily="18" charset="0"/>
                                    </a:rPr>
                                    <m:t>AP</m:t>
                                  </m:r>
                                  <m:r>
                                    <a:rPr lang="en-US" sz="1200" b="1" i="0" smtClean="0">
                                      <a:effectLst/>
                                      <a:latin typeface="Cambria Math" panose="02040503050406030204" pitchFamily="18" charset="0"/>
                                    </a:rPr>
                                    <m:t>𝟏</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m:t>
                                  </m:r>
                                  <m:r>
                                    <a:rPr lang="en-US" altLang="zh-CN" sz="1200" b="1" i="1" kern="1200" smtClean="0">
                                      <a:solidFill>
                                        <a:schemeClr val="lt1"/>
                                      </a:solidFill>
                                      <a:effectLst/>
                                      <a:latin typeface="Cambria Math" panose="02040503050406030204" pitchFamily="18" charset="0"/>
                                      <a:ea typeface="+mn-ea"/>
                                      <a:cs typeface="+mn-cs"/>
                                    </a:rPr>
                                    <m:t>𝒙𝑷𝒐𝒘𝒆𝒓</m:t>
                                  </m:r>
                                </m:e>
                                <m:sub>
                                  <m:r>
                                    <a:rPr lang="en-US" altLang="zh-CN" sz="1200" b="1" kern="1200" smtClean="0">
                                      <a:solidFill>
                                        <a:schemeClr val="lt1"/>
                                      </a:solidFill>
                                      <a:effectLst/>
                                      <a:latin typeface="Cambria Math" panose="02040503050406030204" pitchFamily="18" charset="0"/>
                                      <a:ea typeface="+mn-ea"/>
                                      <a:cs typeface="+mn-cs"/>
                                    </a:rPr>
                                    <m:t>𝐏𝐒𝐑</m:t>
                                  </m:r>
                                  <m:r>
                                    <a:rPr lang="en-US" altLang="zh-CN" sz="1200" b="1" i="0" kern="1200" smtClean="0">
                                      <a:solidFill>
                                        <a:schemeClr val="lt1"/>
                                      </a:solidFill>
                                      <a:effectLst/>
                                      <a:latin typeface="Cambria Math" panose="02040503050406030204" pitchFamily="18" charset="0"/>
                                      <a:ea typeface="+mn-ea"/>
                                      <a:cs typeface="+mn-cs"/>
                                    </a:rPr>
                                    <m:t>𝐓</m:t>
                                  </m:r>
                                </m:sub>
                              </m:sSub>
                            </m:oMath>
                          </a14:m>
                          <a:r>
                            <a:rPr lang="en-US" altLang="zh-CN" sz="1200" b="1" kern="1200" dirty="0" smtClean="0">
                              <a:solidFill>
                                <a:schemeClr val="lt1"/>
                              </a:solidFill>
                              <a:effectLst/>
                              <a:latin typeface="+mn-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𝟐</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err="1" smtClean="0">
                              <a:effectLst/>
                              <a:latin typeface="+mj-lt"/>
                            </a:rPr>
                            <a:t>dBm</a:t>
                          </a:r>
                          <a:r>
                            <a:rPr lang="en-US" sz="1200" dirty="0" smtClean="0">
                              <a:effectLst/>
                              <a:latin typeface="+mj-lt"/>
                            </a:rPr>
                            <a:t>/20MHz or</a:t>
                          </a:r>
                          <a:r>
                            <a:rPr lang="en-US" sz="1200" baseline="0" dirty="0" smtClean="0">
                              <a:effectLst/>
                              <a:latin typeface="+mj-lt"/>
                            </a:rPr>
                            <a:t> directly using </a:t>
                          </a:r>
                          <a:r>
                            <a:rPr lang="en-US" sz="1200" baseline="0" dirty="0" err="1" smtClean="0">
                              <a:effectLst/>
                              <a:latin typeface="+mj-lt"/>
                            </a:rPr>
                            <a:t>dBm</a:t>
                          </a:r>
                          <a:r>
                            <a:rPr lang="en-US" sz="1200" baseline="0" dirty="0" smtClean="0">
                              <a:effectLst/>
                              <a:latin typeface="+mj-lt"/>
                            </a:rPr>
                            <a:t> (needed for transmission)</a:t>
                          </a:r>
                          <a:endParaRPr lang="zh-CN" sz="1200" dirty="0">
                            <a:effectLst/>
                            <a:latin typeface="+mj-lt"/>
                            <a:ea typeface="宋体" panose="02010600030101010101" pitchFamily="2" charset="-122"/>
                          </a:endParaRPr>
                        </a:p>
                      </a:txBody>
                      <a:tcPr marL="68580" marR="68580" marT="0" marB="0"/>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2612078149"/>
                  </p:ext>
                </p:extLst>
              </p:nvPr>
            </p:nvGraphicFramePr>
            <p:xfrm>
              <a:off x="1752600" y="1650143"/>
              <a:ext cx="5715000" cy="24130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361538" r="-64572" b="-344231"/>
                          </a:stretch>
                        </a:blipFill>
                      </a:tcPr>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461538" r="-64572" b="-244231"/>
                          </a:stretch>
                        </a:blipFill>
                      </a:tcPr>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65760">
                    <a:tc>
                      <a:txBody>
                        <a:bodyPr/>
                        <a:lstStyle/>
                        <a:p>
                          <a:endParaRPr lang="zh-CN"/>
                        </a:p>
                      </a:txBody>
                      <a:tcPr marL="68580" marR="68580" marT="0" marB="0">
                        <a:blipFill rotWithShape="0">
                          <a:blip r:embed="rId4"/>
                          <a:stretch>
                            <a:fillRect l="-175" t="-573333" r="-64572" b="-25000"/>
                          </a:stretch>
                        </a:blipFill>
                      </a:tcPr>
                    </a:tc>
                    <a:tc>
                      <a:txBody>
                        <a:bodyPr/>
                        <a:lstStyle/>
                        <a:p>
                          <a:pPr algn="ctr">
                            <a:spcAft>
                              <a:spcPts val="0"/>
                            </a:spcAft>
                          </a:pPr>
                          <a:r>
                            <a:rPr lang="en-US" sz="1200" dirty="0" err="1" smtClean="0">
                              <a:effectLst/>
                              <a:latin typeface="+mj-lt"/>
                            </a:rPr>
                            <a:t>dBm</a:t>
                          </a:r>
                          <a:r>
                            <a:rPr lang="en-US" sz="1200" dirty="0" smtClean="0">
                              <a:effectLst/>
                              <a:latin typeface="+mj-lt"/>
                            </a:rPr>
                            <a:t>/20MHz or</a:t>
                          </a:r>
                          <a:r>
                            <a:rPr lang="en-US" sz="1200" baseline="0" dirty="0" smtClean="0">
                              <a:effectLst/>
                              <a:latin typeface="+mj-lt"/>
                            </a:rPr>
                            <a:t> directly using </a:t>
                          </a:r>
                          <a:r>
                            <a:rPr lang="en-US" sz="1200" baseline="0" dirty="0" err="1" smtClean="0">
                              <a:effectLst/>
                              <a:latin typeface="+mj-lt"/>
                            </a:rPr>
                            <a:t>dBm</a:t>
                          </a:r>
                          <a:r>
                            <a:rPr lang="en-US" sz="1200" baseline="0" dirty="0" smtClean="0">
                              <a:effectLst/>
                              <a:latin typeface="+mj-lt"/>
                            </a:rPr>
                            <a:t> (needed for transmission)</a:t>
                          </a:r>
                          <a:endParaRPr lang="zh-CN" sz="1200" dirty="0">
                            <a:effectLst/>
                            <a:latin typeface="+mj-lt"/>
                            <a:ea typeface="宋体" panose="02010600030101010101" pitchFamily="2" charset="-122"/>
                          </a:endParaRPr>
                        </a:p>
                      </a:txBody>
                      <a:tcPr marL="68580" marR="68580" marT="0" marB="0"/>
                    </a:tc>
                  </a:tr>
                </a:tbl>
              </a:graphicData>
            </a:graphic>
          </p:graphicFrame>
        </mc:Fallback>
      </mc:AlternateContent>
      <p:graphicFrame>
        <p:nvGraphicFramePr>
          <p:cNvPr id="18" name="对象 17"/>
          <p:cNvGraphicFramePr>
            <a:graphicFrameLocks noChangeAspect="1"/>
          </p:cNvGraphicFramePr>
          <p:nvPr>
            <p:extLst>
              <p:ext uri="{D42A27DB-BD31-4B8C-83A1-F6EECF244321}">
                <p14:modId xmlns:p14="http://schemas.microsoft.com/office/powerpoint/2010/main" val="2182978865"/>
              </p:ext>
            </p:extLst>
          </p:nvPr>
        </p:nvGraphicFramePr>
        <p:xfrm>
          <a:off x="2281238" y="4689475"/>
          <a:ext cx="4875212" cy="527050"/>
        </p:xfrm>
        <a:graphic>
          <a:graphicData uri="http://schemas.openxmlformats.org/presentationml/2006/ole">
            <mc:AlternateContent xmlns:mc="http://schemas.openxmlformats.org/markup-compatibility/2006">
              <mc:Choice xmlns:v="urn:schemas-microsoft-com:vml" Requires="v">
                <p:oleObj spid="_x0000_s5249" name="Equation" r:id="rId5" imgW="3835080" imgH="419040" progId="Equation.DSMT4">
                  <p:embed/>
                </p:oleObj>
              </mc:Choice>
              <mc:Fallback>
                <p:oleObj name="Equation" r:id="rId5" imgW="3835080" imgH="419040" progId="Equation.DSMT4">
                  <p:embed/>
                  <p:pic>
                    <p:nvPicPr>
                      <p:cNvPr id="0" name=""/>
                      <p:cNvPicPr>
                        <a:picLocks noChangeAspect="1" noChangeArrowheads="1"/>
                      </p:cNvPicPr>
                      <p:nvPr/>
                    </p:nvPicPr>
                    <p:blipFill>
                      <a:blip r:embed="rId6"/>
                      <a:srcRect/>
                      <a:stretch>
                        <a:fillRect/>
                      </a:stretch>
                    </p:blipFill>
                    <p:spPr bwMode="auto">
                      <a:xfrm>
                        <a:off x="2281238" y="4689475"/>
                        <a:ext cx="4875212" cy="527050"/>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2543156157"/>
              </p:ext>
            </p:extLst>
          </p:nvPr>
        </p:nvGraphicFramePr>
        <p:xfrm>
          <a:off x="2947988" y="4246563"/>
          <a:ext cx="3098800" cy="303212"/>
        </p:xfrm>
        <a:graphic>
          <a:graphicData uri="http://schemas.openxmlformats.org/presentationml/2006/ole">
            <mc:AlternateContent xmlns:mc="http://schemas.openxmlformats.org/markup-compatibility/2006">
              <mc:Choice xmlns:v="urn:schemas-microsoft-com:vml" Requires="v">
                <p:oleObj spid="_x0000_s5250" name="Equation" r:id="rId7" imgW="2438280" imgH="241200" progId="Equation.DSMT4">
                  <p:embed/>
                </p:oleObj>
              </mc:Choice>
              <mc:Fallback>
                <p:oleObj name="Equation" r:id="rId7" imgW="2438280" imgH="241200" progId="Equation.DSMT4">
                  <p:embed/>
                  <p:pic>
                    <p:nvPicPr>
                      <p:cNvPr id="0" name=""/>
                      <p:cNvPicPr>
                        <a:picLocks noChangeAspect="1" noChangeArrowheads="1"/>
                      </p:cNvPicPr>
                      <p:nvPr/>
                    </p:nvPicPr>
                    <p:blipFill>
                      <a:blip r:embed="rId8"/>
                      <a:srcRect/>
                      <a:stretch>
                        <a:fillRect/>
                      </a:stretch>
                    </p:blipFill>
                    <p:spPr bwMode="auto">
                      <a:xfrm>
                        <a:off x="2947988" y="4246563"/>
                        <a:ext cx="3098800" cy="303212"/>
                      </a:xfrm>
                      <a:prstGeom prst="rect">
                        <a:avLst/>
                      </a:prstGeom>
                      <a:noFill/>
                    </p:spPr>
                  </p:pic>
                </p:oleObj>
              </mc:Fallback>
            </mc:AlternateContent>
          </a:graphicData>
        </a:graphic>
      </p:graphicFrame>
      <p:sp>
        <p:nvSpPr>
          <p:cNvPr id="7" name="文本框 6"/>
          <p:cNvSpPr txBox="1"/>
          <p:nvPr/>
        </p:nvSpPr>
        <p:spPr>
          <a:xfrm>
            <a:off x="180972" y="4836849"/>
            <a:ext cx="1343027" cy="276999"/>
          </a:xfrm>
          <a:prstGeom prst="rect">
            <a:avLst/>
          </a:prstGeom>
          <a:noFill/>
        </p:spPr>
        <p:txBody>
          <a:bodyPr wrap="square" rtlCol="0">
            <a:spAutoFit/>
          </a:bodyPr>
          <a:lstStyle/>
          <a:p>
            <a:r>
              <a:rPr lang="en-US" altLang="zh-CN" dirty="0" smtClean="0"/>
              <a:t>Equivalently:</a:t>
            </a:r>
            <a:endParaRPr lang="zh-CN" altLang="en-US" dirty="0"/>
          </a:p>
        </p:txBody>
      </p:sp>
      <mc:AlternateContent xmlns:mc="http://schemas.openxmlformats.org/markup-compatibility/2006" xmlns:a14="http://schemas.microsoft.com/office/drawing/2010/main">
        <mc:Choice Requires="a14">
          <p:sp>
            <p:nvSpPr>
              <p:cNvPr id="21" name="矩形 20"/>
              <p:cNvSpPr/>
              <p:nvPr/>
            </p:nvSpPr>
            <p:spPr>
              <a:xfrm>
                <a:off x="457200" y="5243975"/>
                <a:ext cx="1194558"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𝑅𝑃</m:t>
                      </m:r>
                      <m:sSub>
                        <m:sSubPr>
                          <m:ctrlPr>
                            <a:rPr lang="zh-CN" altLang="en-US" i="1">
                              <a:latin typeface="Cambria Math" panose="02040503050406030204" pitchFamily="18" charset="0"/>
                            </a:rPr>
                          </m:ctrlPr>
                        </m:sSubPr>
                        <m:e>
                          <m:r>
                            <a:rPr lang="zh-CN" altLang="en-US" i="1">
                              <a:latin typeface="Cambria Math" panose="02040503050406030204" pitchFamily="18" charset="0"/>
                            </a:rPr>
                            <m:t>𝐿</m:t>
                          </m:r>
                        </m:e>
                        <m:sub>
                          <m:r>
                            <a:rPr lang="zh-CN" altLang="en-US" i="1">
                              <a:latin typeface="Cambria Math" panose="02040503050406030204" pitchFamily="18" charset="0"/>
                            </a:rPr>
                            <m:t>𝑃𝑆𝑅𝑅</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21" name="矩形 20"/>
              <p:cNvSpPr>
                <a:spLocks noRot="1" noChangeAspect="1" noMove="1" noResize="1" noEditPoints="1" noAdjustHandles="1" noChangeArrowheads="1" noChangeShapeType="1" noTextEdit="1"/>
              </p:cNvSpPr>
              <p:nvPr/>
            </p:nvSpPr>
            <p:spPr>
              <a:xfrm>
                <a:off x="457200" y="5243975"/>
                <a:ext cx="1194558" cy="285206"/>
              </a:xfrm>
              <a:prstGeom prst="rect">
                <a:avLst/>
              </a:prstGeom>
              <a:blipFill rotWithShape="0">
                <a:blip r:embed="rId9"/>
                <a:stretch>
                  <a:fillRect/>
                </a:stretch>
              </a:blipFill>
            </p:spPr>
            <p:txBody>
              <a:bodyPr/>
              <a:lstStyle/>
              <a:p>
                <a:r>
                  <a:rPr lang="zh-CN" altLang="en-US">
                    <a:noFill/>
                  </a:rPr>
                  <a:t> </a:t>
                </a:r>
              </a:p>
            </p:txBody>
          </p:sp>
        </mc:Fallback>
      </mc:AlternateContent>
      <p:sp>
        <p:nvSpPr>
          <p:cNvPr id="22" name="文本框 21"/>
          <p:cNvSpPr txBox="1"/>
          <p:nvPr/>
        </p:nvSpPr>
        <p:spPr>
          <a:xfrm>
            <a:off x="1562896" y="5288287"/>
            <a:ext cx="5904704" cy="646331"/>
          </a:xfrm>
          <a:prstGeom prst="rect">
            <a:avLst/>
          </a:prstGeom>
          <a:noFill/>
        </p:spPr>
        <p:txBody>
          <a:bodyPr wrap="square" rtlCol="0">
            <a:spAutoFit/>
          </a:bodyPr>
          <a:lstStyle/>
          <a:p>
            <a:r>
              <a:rPr lang="en-US" altLang="zh-CN" dirty="0" smtClean="0"/>
              <a:t>is defined in </a:t>
            </a:r>
            <a:r>
              <a:rPr lang="en-US" altLang="zh-CN" dirty="0" err="1" smtClean="0"/>
              <a:t>dBm</a:t>
            </a:r>
            <a:r>
              <a:rPr lang="en-US" altLang="zh-CN" dirty="0" smtClean="0"/>
              <a:t>/20MHz. The calculation is implementation specific. It can be measured on </a:t>
            </a:r>
            <a:r>
              <a:rPr lang="zh-CN" altLang="en-US" dirty="0" smtClean="0"/>
              <a:t> </a:t>
            </a:r>
            <a:r>
              <a:rPr lang="en-US" altLang="zh-CN" dirty="0" smtClean="0"/>
              <a:t>only one received 20MHz </a:t>
            </a:r>
            <a:r>
              <a:rPr lang="en-US" altLang="zh-CN" dirty="0" err="1" smtClean="0"/>
              <a:t>subchannel</a:t>
            </a:r>
            <a:r>
              <a:rPr lang="en-US" altLang="zh-CN" dirty="0" smtClean="0"/>
              <a:t>, or measured on </a:t>
            </a:r>
            <a:r>
              <a:rPr lang="en-US" altLang="zh-CN" i="1" dirty="0" smtClean="0"/>
              <a:t>N</a:t>
            </a:r>
            <a:r>
              <a:rPr lang="en-US" altLang="zh-CN" dirty="0" smtClean="0"/>
              <a:t> received non-punctured 20MHz </a:t>
            </a:r>
            <a:r>
              <a:rPr lang="en-US" altLang="zh-CN" dirty="0" err="1" smtClean="0"/>
              <a:t>subchannels</a:t>
            </a:r>
            <a:r>
              <a:rPr lang="en-US" altLang="zh-CN" dirty="0" smtClean="0"/>
              <a:t> of the PSRR PPDU, and normalized by </a:t>
            </a:r>
            <a:r>
              <a:rPr lang="en-US" altLang="zh-CN" i="1" dirty="0" smtClean="0"/>
              <a:t>N</a:t>
            </a:r>
            <a:r>
              <a:rPr lang="en-US" altLang="zh-CN" dirty="0" smtClean="0"/>
              <a:t>.</a:t>
            </a:r>
          </a:p>
        </p:txBody>
      </p:sp>
      <p:sp>
        <p:nvSpPr>
          <p:cNvPr id="11" name="文本框 10"/>
          <p:cNvSpPr txBox="1"/>
          <p:nvPr/>
        </p:nvSpPr>
        <p:spPr>
          <a:xfrm>
            <a:off x="609600" y="5956858"/>
            <a:ext cx="7162800" cy="461665"/>
          </a:xfrm>
          <a:prstGeom prst="rect">
            <a:avLst/>
          </a:prstGeom>
          <a:noFill/>
        </p:spPr>
        <p:txBody>
          <a:bodyPr wrap="square" rtlCol="0">
            <a:spAutoFit/>
          </a:bodyPr>
          <a:lstStyle/>
          <a:p>
            <a:r>
              <a:rPr lang="en-US" altLang="zh-CN" dirty="0" smtClean="0"/>
              <a:t>PSR is defined in </a:t>
            </a:r>
            <a:r>
              <a:rPr lang="en-US" altLang="zh-CN" dirty="0" err="1" smtClean="0"/>
              <a:t>dBm</a:t>
            </a:r>
            <a:r>
              <a:rPr lang="en-US" altLang="zh-CN" dirty="0" smtClean="0"/>
              <a:t>/20Mhz, and is equal to minimum of multiple PSR values if there exists multiple PSR values within the PSRT PPDU</a:t>
            </a:r>
          </a:p>
        </p:txBody>
      </p:sp>
    </p:spTree>
    <p:extLst>
      <p:ext uri="{BB962C8B-B14F-4D97-AF65-F5344CB8AC3E}">
        <p14:creationId xmlns:p14="http://schemas.microsoft.com/office/powerpoint/2010/main" val="3537625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89836</TotalTime>
  <Words>1242</Words>
  <Application>Microsoft Office PowerPoint</Application>
  <PresentationFormat>全屏显示(4:3)</PresentationFormat>
  <Paragraphs>220</Paragraphs>
  <Slides>11</Slides>
  <Notes>4</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20" baseType="lpstr">
      <vt:lpstr>MS PGothic</vt:lpstr>
      <vt:lpstr>宋体</vt:lpstr>
      <vt:lpstr>Arial</vt:lpstr>
      <vt:lpstr>Calibri</vt:lpstr>
      <vt:lpstr>Cambria Math</vt:lpstr>
      <vt:lpstr>Times New Roman</vt:lpstr>
      <vt:lpstr>802-11-Submission</vt:lpstr>
      <vt:lpstr>Equation</vt:lpstr>
      <vt:lpstr>Visio</vt:lpstr>
      <vt:lpstr>PSR-based SR Discussion Follow-up</vt:lpstr>
      <vt:lpstr>PSR-based SR</vt:lpstr>
      <vt:lpstr>Background</vt:lpstr>
      <vt:lpstr>Further issues regarding PSR SR</vt:lpstr>
      <vt:lpstr>Further issues regarding PSR SR</vt:lpstr>
      <vt:lpstr>Further issues regarding PSR SR</vt:lpstr>
      <vt:lpstr>Summary</vt:lpstr>
      <vt:lpstr>More discussion</vt:lpstr>
      <vt:lpstr>More discussion</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PSR SR</dc:title>
  <dc:creator>Ross Jian Yu</dc:creator>
  <cp:lastModifiedBy>Yujian (Ross Yu)</cp:lastModifiedBy>
  <cp:revision>1565</cp:revision>
  <cp:lastPrinted>1998-02-10T13:28:06Z</cp:lastPrinted>
  <dcterms:created xsi:type="dcterms:W3CDTF">2013-11-12T18:41:50Z</dcterms:created>
  <dcterms:modified xsi:type="dcterms:W3CDTF">2021-06-08T11:00:47Z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(3)h7cI/Z+8VnBFE7SKgT1UTsN7JwqsWJJKv0dojLpXE6pHhnY1t/qfZ+Yg4h0KRt/mEG0AoQv+
BDdqHZuyLBWcSlfK1RbaX0LAZts8jshEWzkvPVxwjEkjpbErREC3CCzKtJdL9RisKp8X/bch
9/pW7P5rE+g5UgFG3jjrgSJIpebnQ73DJHjv9BJnSoKvqYz+UOP20FuJxcsKJ1ItMon67X6X
ixnsQF7K+M54d9wG9D</vt:lpwstr>
  </property>
  <property fmtid="{D5CDD505-2E9C-101B-9397-08002B2CF9AE}" pid="4" name="_2015_ms_pID_7253431">
    <vt:lpwstr>+JMQd7jR+IN/SDWadXqjV2PL0gKxaavnekYt4YxnSVMtGp23TYlAv1
NYYyXbtlWFiDJviD+sMlFWMaTIA1AR2ghEhAOFAmu5mavA0frkisYPz5N6F1Yb6mnZzCFaRj
vRxFz+DBqQkj004sLZ7izhUAp0Uv472cfNM+EKA7f1/HcAX7S1s7itB0JGZJUd1juOMuMlj6
YOtyODxEamY5tBStDdBWTVi2et6KQGnVXa5k</vt:lpwstr>
  </property>
  <property fmtid="{D5CDD505-2E9C-101B-9397-08002B2CF9AE}" pid="5" name="_2015_ms_pID_7253432">
    <vt:lpwstr>YkOSo0UXRbAdrkTn0iUgLuQ=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