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9" r:id="rId2"/>
    <p:sldId id="342" r:id="rId3"/>
    <p:sldId id="332" r:id="rId4"/>
    <p:sldId id="340" r:id="rId5"/>
    <p:sldId id="343" r:id="rId6"/>
    <p:sldId id="341" r:id="rId7"/>
    <p:sldId id="339" r:id="rId8"/>
    <p:sldId id="344" r:id="rId9"/>
    <p:sldId id="345" r:id="rId10"/>
    <p:sldId id="330" r:id="rId11"/>
    <p:sldId id="27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99"/>
    <a:srgbClr val="1E1EFA"/>
    <a:srgbClr val="DFB7D9"/>
    <a:srgbClr val="C2C2FE"/>
    <a:srgbClr val="90FA93"/>
    <a:srgbClr val="F49088"/>
    <a:srgbClr val="FFABFF"/>
    <a:srgbClr val="FFCCFF"/>
    <a:srgbClr val="FF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4660"/>
  </p:normalViewPr>
  <p:slideViewPr>
    <p:cSldViewPr>
      <p:cViewPr varScale="1">
        <p:scale>
          <a:sx n="110" d="100"/>
          <a:sy n="110" d="100"/>
        </p:scale>
        <p:origin x="1698"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22"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7</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490913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8</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31290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9</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688247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6"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kumimoji="0" lang="en-US" altLang="ko-KR" sz="1800" b="1" dirty="0" smtClean="0">
                <a:cs typeface="Arial" charset="0"/>
              </a:rPr>
              <a:t>doc.: IEEE 802.11</a:t>
            </a:r>
            <a:r>
              <a:rPr lang="en-US" sz="1800" b="1" dirty="0" smtClean="0"/>
              <a:t>-21/</a:t>
            </a:r>
            <a:r>
              <a:rPr lang="en-US" altLang="zh-CN" sz="1800" b="1" dirty="0" smtClean="0"/>
              <a:t>0673</a:t>
            </a:r>
            <a:r>
              <a:rPr lang="en-US" sz="1800" b="1" dirty="0" smtClean="0"/>
              <a:t>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dirty="0" smtClean="0"/>
              <a:t>Jun</a:t>
            </a:r>
            <a:r>
              <a:rPr lang="en-US" sz="1800" b="1" dirty="0" smtClean="0"/>
              <a:t> 2021</a:t>
            </a:r>
            <a:endParaRPr lang="en-US" sz="1800" b="1" dirty="0"/>
          </a:p>
        </p:txBody>
      </p:sp>
      <p:sp>
        <p:nvSpPr>
          <p:cNvPr id="12" name="Rectangle 7"/>
          <p:cNvSpPr>
            <a:spLocks noChangeArrowheads="1"/>
          </p:cNvSpPr>
          <p:nvPr userDrawn="1"/>
        </p:nvSpPr>
        <p:spPr bwMode="auto">
          <a:xfrm>
            <a:off x="5943601" y="6477000"/>
            <a:ext cx="25908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r" defTabSz="914400" rtl="0" eaLnBrk="0" fontAlgn="base" latinLnBrk="0" hangingPunct="0">
              <a:lnSpc>
                <a:spcPct val="100000"/>
              </a:lnSpc>
              <a:spcBef>
                <a:spcPct val="0"/>
              </a:spcBef>
              <a:spcAft>
                <a:spcPct val="0"/>
              </a:spcAft>
              <a:buClrTx/>
              <a:buSzTx/>
              <a:buFontTx/>
              <a:buNone/>
              <a:tabLst/>
              <a:defRPr/>
            </a:pPr>
            <a:r>
              <a:rPr lang="en-US" sz="1200" dirty="0" smtClean="0"/>
              <a:t>Ross Jian Yu,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0.png"/><Relationship Id="rId5" Type="http://schemas.openxmlformats.org/officeDocument/2006/relationships/image" Target="../media/image11.png"/><Relationship Id="rId4" Type="http://schemas.openxmlformats.org/officeDocument/2006/relationships/image" Target="../media/image9.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Visio___1.vsdx"/></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notesSlide" Target="../notesSlides/notesSlide4.xml"/><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7.wmf"/><Relationship Id="rId5" Type="http://schemas.openxmlformats.org/officeDocument/2006/relationships/oleObject" Target="../embeddings/oleObject3.bin"/><Relationship Id="rId4" Type="http://schemas.openxmlformats.org/officeDocument/2006/relationships/image" Target="../media/image9.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67488" y="763509"/>
            <a:ext cx="9029701" cy="762000"/>
          </a:xfrm>
          <a:noFill/>
          <a:ln/>
        </p:spPr>
        <p:txBody>
          <a:bodyPr/>
          <a:lstStyle/>
          <a:p>
            <a:pPr eaLnBrk="1" hangingPunct="1">
              <a:lnSpc>
                <a:spcPct val="120000"/>
              </a:lnSpc>
            </a:pPr>
            <a:r>
              <a:rPr lang="en-US" sz="2800" dirty="0" smtClean="0">
                <a:solidFill>
                  <a:schemeClr val="tx1"/>
                </a:solidFill>
              </a:rPr>
              <a:t>PSR-based SR Discussion Follow-up</a:t>
            </a:r>
            <a:endParaRPr lang="en-US" sz="2800" dirty="0">
              <a:solidFill>
                <a:schemeClr val="tx1"/>
              </a:solidFill>
            </a:endParaRPr>
          </a:p>
        </p:txBody>
      </p:sp>
      <p:sp>
        <p:nvSpPr>
          <p:cNvPr id="30726" name="Rectangle 6"/>
          <p:cNvSpPr>
            <a:spLocks noGrp="1" noChangeArrowheads="1"/>
          </p:cNvSpPr>
          <p:nvPr>
            <p:ph type="body" idx="1"/>
          </p:nvPr>
        </p:nvSpPr>
        <p:spPr>
          <a:xfrm>
            <a:off x="609599" y="1600200"/>
            <a:ext cx="7772400" cy="381000"/>
          </a:xfrm>
          <a:noFill/>
          <a:ln/>
        </p:spPr>
        <p:txBody>
          <a:bodyPr/>
          <a:lstStyle/>
          <a:p>
            <a:pPr algn="ctr">
              <a:buFontTx/>
              <a:buNone/>
            </a:pPr>
            <a:r>
              <a:rPr lang="en-US" sz="2000" dirty="0"/>
              <a:t>Date:</a:t>
            </a:r>
            <a:r>
              <a:rPr lang="en-US" sz="2000" b="0" dirty="0" smtClean="0"/>
              <a:t> 2021-06-03</a:t>
            </a:r>
            <a:endParaRPr lang="en-US" sz="2000" b="0" dirty="0"/>
          </a:p>
        </p:txBody>
      </p:sp>
      <p:sp>
        <p:nvSpPr>
          <p:cNvPr id="30732" name="Rectangle 12"/>
          <p:cNvSpPr>
            <a:spLocks noChangeArrowheads="1"/>
          </p:cNvSpPr>
          <p:nvPr/>
        </p:nvSpPr>
        <p:spPr bwMode="auto">
          <a:xfrm>
            <a:off x="1062037" y="20574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4252027123"/>
              </p:ext>
            </p:extLst>
          </p:nvPr>
        </p:nvGraphicFramePr>
        <p:xfrm>
          <a:off x="647700" y="2819400"/>
          <a:ext cx="8115299" cy="1894840"/>
        </p:xfrm>
        <a:graphic>
          <a:graphicData uri="http://schemas.openxmlformats.org/drawingml/2006/table">
            <a:tbl>
              <a:tblPr firstRow="1" bandRow="1">
                <a:tableStyleId>{5940675A-B579-460E-94D1-54222C63F5DA}</a:tableStyleId>
              </a:tblPr>
              <a:tblGrid>
                <a:gridCol w="1786143"/>
                <a:gridCol w="1444446"/>
                <a:gridCol w="1615293"/>
                <a:gridCol w="978495"/>
                <a:gridCol w="2290922"/>
              </a:tblGrid>
              <a:tr h="370840">
                <a:tc>
                  <a:txBody>
                    <a:bodyPr/>
                    <a:lstStyle/>
                    <a:p>
                      <a:r>
                        <a:rPr lang="en-US" altLang="zh-CN" sz="1400" b="1" kern="1200" dirty="0" smtClean="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tr>
              <a:tr h="185420">
                <a:tc>
                  <a:txBody>
                    <a:bodyPr/>
                    <a:lstStyle/>
                    <a:p>
                      <a:pPr algn="ctr"/>
                      <a:r>
                        <a:rPr lang="en-US" altLang="zh-CN" sz="1400" dirty="0" smtClean="0"/>
                        <a:t>Ross Jian Yu</a:t>
                      </a:r>
                      <a:endParaRPr lang="en-US" altLang="zh-CN" sz="1400" dirty="0"/>
                    </a:p>
                  </a:txBody>
                  <a:tcPr anchor="ctr"/>
                </a:tc>
                <a:tc>
                  <a:txBody>
                    <a:bodyPr/>
                    <a:lstStyle/>
                    <a:p>
                      <a:pPr algn="ctr" fontAlgn="b">
                        <a:spcAft>
                          <a:spcPts val="0"/>
                        </a:spcAft>
                      </a:pPr>
                      <a:r>
                        <a:rPr lang="en-US" sz="1200" dirty="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smtClean="0"/>
                        <a:t>ross.yujian@huawei.com</a:t>
                      </a:r>
                      <a:endParaRPr lang="zh-CN" altLang="en-US" sz="1400" dirty="0" smtClean="0"/>
                    </a:p>
                  </a:txBody>
                  <a:tcPr anchor="ctr"/>
                </a:tc>
              </a:tr>
              <a:tr h="185420">
                <a:tc>
                  <a:txBody>
                    <a:bodyPr/>
                    <a:lstStyle/>
                    <a:p>
                      <a:pPr algn="ctr"/>
                      <a:r>
                        <a:rPr lang="en-US" altLang="zh-CN" sz="1400" dirty="0" smtClean="0"/>
                        <a:t>Jason Yuchen Guo</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185420">
                <a:tc>
                  <a:txBody>
                    <a:bodyPr/>
                    <a:lstStyle/>
                    <a:p>
                      <a:pPr algn="ctr"/>
                      <a:r>
                        <a:rPr lang="en-US" altLang="zh-CN" sz="1400" dirty="0" err="1" smtClean="0"/>
                        <a:t>Yunbo</a:t>
                      </a:r>
                      <a:r>
                        <a:rPr lang="en-US" altLang="zh-CN" sz="1400" dirty="0" smtClean="0"/>
                        <a:t> Li</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185420">
                <a:tc>
                  <a:txBody>
                    <a:bodyPr/>
                    <a:lstStyle/>
                    <a:p>
                      <a:pPr algn="ctr"/>
                      <a:r>
                        <a:rPr lang="en-US" altLang="zh-CN" sz="1400" dirty="0" smtClean="0"/>
                        <a:t>Yan Chen</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r h="185420">
                <a:tc>
                  <a:txBody>
                    <a:bodyPr/>
                    <a:lstStyle/>
                    <a:p>
                      <a:pPr algn="ctr"/>
                      <a:r>
                        <a:rPr lang="en-US" altLang="zh-CN" sz="1400" dirty="0" smtClean="0"/>
                        <a:t>Ming Gan</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smtClean="0"/>
              <a:t>Slide </a:t>
            </a:r>
            <a:fld id="{303B08C7-0CD1-8846-8502-BF7BB64F440C}" type="slidenum">
              <a:rPr lang="en-US" smtClean="0"/>
              <a:pPr/>
              <a:t>10</a:t>
            </a:fld>
            <a:endParaRPr lang="en-US" dirty="0"/>
          </a:p>
        </p:txBody>
      </p:sp>
      <p:sp>
        <p:nvSpPr>
          <p:cNvPr id="4" name="标题 3"/>
          <p:cNvSpPr>
            <a:spLocks noGrp="1"/>
          </p:cNvSpPr>
          <p:nvPr>
            <p:ph type="title"/>
          </p:nvPr>
        </p:nvSpPr>
        <p:spPr>
          <a:xfrm>
            <a:off x="685800" y="533400"/>
            <a:ext cx="7772400" cy="1066800"/>
          </a:xfrm>
        </p:spPr>
        <p:txBody>
          <a:bodyPr/>
          <a:lstStyle/>
          <a:p>
            <a:r>
              <a:rPr lang="en-US" dirty="0" smtClean="0"/>
              <a:t>Straw Poll #1</a:t>
            </a:r>
            <a:endParaRPr lang="en-US" dirty="0"/>
          </a:p>
        </p:txBody>
      </p:sp>
      <p:sp>
        <p:nvSpPr>
          <p:cNvPr id="7" name="内容占位符 1"/>
          <p:cNvSpPr>
            <a:spLocks noGrp="1"/>
          </p:cNvSpPr>
          <p:nvPr>
            <p:ph idx="1"/>
          </p:nvPr>
        </p:nvSpPr>
        <p:spPr>
          <a:xfrm>
            <a:off x="685800" y="1371600"/>
            <a:ext cx="8153400" cy="4724400"/>
          </a:xfrm>
        </p:spPr>
        <p:txBody>
          <a:bodyPr/>
          <a:lstStyle/>
          <a:p>
            <a:pPr algn="just"/>
            <a:r>
              <a:rPr lang="en-US" altLang="zh-CN" sz="2000" dirty="0"/>
              <a:t>Do you agree </a:t>
            </a:r>
            <a:r>
              <a:rPr lang="en-US" altLang="zh-CN" sz="2000" dirty="0" smtClean="0"/>
              <a:t>that the intended transmit power of the PSRT PPDU in </a:t>
            </a:r>
            <a:r>
              <a:rPr lang="en-US" altLang="zh-CN" sz="2000" dirty="0" err="1" smtClean="0"/>
              <a:t>dBm</a:t>
            </a:r>
            <a:r>
              <a:rPr lang="en-US" altLang="zh-CN" sz="2000" dirty="0" smtClean="0"/>
              <a:t> shall meet the following condition:</a:t>
            </a:r>
          </a:p>
          <a:p>
            <a:pPr algn="just"/>
            <a:endParaRPr lang="en-US" altLang="zh-CN" sz="2000" dirty="0"/>
          </a:p>
          <a:p>
            <a:pPr algn="just"/>
            <a:endParaRPr lang="en-US" altLang="zh-CN" sz="2000" dirty="0" smtClean="0"/>
          </a:p>
          <a:p>
            <a:pPr algn="just"/>
            <a:endParaRPr lang="en-US" altLang="zh-CN" sz="2000" dirty="0"/>
          </a:p>
          <a:p>
            <a:pPr lvl="1" algn="just"/>
            <a:r>
              <a:rPr lang="en-US" altLang="zh-CN" sz="1600" b="0" dirty="0" smtClean="0"/>
              <a:t>where                       is 20MHz * number of non-punctured 20MHz </a:t>
            </a:r>
            <a:r>
              <a:rPr lang="en-US" altLang="zh-CN" sz="1600" b="0" dirty="0" err="1" smtClean="0"/>
              <a:t>subchannels</a:t>
            </a:r>
            <a:r>
              <a:rPr lang="en-US" altLang="zh-CN" sz="1600" b="0" dirty="0" smtClean="0"/>
              <a:t> of the PSRT PPDU</a:t>
            </a:r>
          </a:p>
          <a:p>
            <a:pPr lvl="1" algn="just"/>
            <a:r>
              <a:rPr lang="en-US" altLang="zh-CN" sz="1600" b="0" dirty="0" smtClean="0"/>
              <a:t>                    </a:t>
            </a:r>
            <a:r>
              <a:rPr lang="en-US" altLang="zh-CN" sz="1600" dirty="0" smtClean="0"/>
              <a:t>is </a:t>
            </a:r>
            <a:r>
              <a:rPr lang="en-US" altLang="zh-CN" sz="1600" dirty="0" smtClean="0"/>
              <a:t>the received signal power measured in </a:t>
            </a:r>
            <a:r>
              <a:rPr lang="en-US" altLang="zh-CN" sz="1600" dirty="0" err="1"/>
              <a:t>dBm</a:t>
            </a:r>
            <a:r>
              <a:rPr lang="en-US" altLang="zh-CN" sz="1600" dirty="0"/>
              <a:t>/20MHz. </a:t>
            </a:r>
            <a:r>
              <a:rPr lang="en-US" altLang="zh-CN" sz="1600" dirty="0"/>
              <a:t>It shall be measured in at least one 20Mhz channel in which the preamble of PSRR PPDU is present</a:t>
            </a:r>
            <a:r>
              <a:rPr lang="en-US" altLang="zh-CN" sz="1600" dirty="0" smtClean="0"/>
              <a:t>. </a:t>
            </a:r>
            <a:r>
              <a:rPr lang="en-US" altLang="zh-CN" sz="1600" dirty="0" smtClean="0"/>
              <a:t>The measurement method </a:t>
            </a:r>
            <a:r>
              <a:rPr lang="en-US" altLang="zh-CN" sz="1600" dirty="0"/>
              <a:t>is implementation specific</a:t>
            </a:r>
            <a:r>
              <a:rPr lang="en-US" altLang="zh-CN" sz="1600" dirty="0" smtClean="0"/>
              <a:t>.</a:t>
            </a:r>
          </a:p>
          <a:p>
            <a:pPr lvl="1" algn="just"/>
            <a:r>
              <a:rPr lang="en-US" altLang="zh-CN" sz="1600" dirty="0"/>
              <a:t>PSR is equal to minimum of multiple PSR values if there exists multiple PSR </a:t>
            </a:r>
            <a:r>
              <a:rPr lang="en-US" altLang="zh-CN" sz="1600" dirty="0" smtClean="0"/>
              <a:t>values </a:t>
            </a:r>
            <a:r>
              <a:rPr lang="en-US" altLang="zh-CN" sz="1600" dirty="0"/>
              <a:t>within the </a:t>
            </a:r>
            <a:r>
              <a:rPr lang="en-US" altLang="zh-CN" sz="1600" dirty="0" smtClean="0"/>
              <a:t>range of PSRT </a:t>
            </a:r>
            <a:r>
              <a:rPr lang="en-US" altLang="zh-CN" sz="1600" dirty="0" smtClean="0"/>
              <a:t>PPDU. </a:t>
            </a:r>
            <a:r>
              <a:rPr lang="en-US" altLang="zh-CN" sz="1600" dirty="0"/>
              <a:t>PSR is specified in the unit of </a:t>
            </a:r>
            <a:r>
              <a:rPr lang="en-US" altLang="zh-CN" sz="1600" dirty="0" err="1" smtClean="0"/>
              <a:t>dBm</a:t>
            </a:r>
            <a:r>
              <a:rPr lang="en-US" altLang="zh-CN" sz="1600" dirty="0" smtClean="0"/>
              <a:t>/20MHz.</a:t>
            </a:r>
            <a:endParaRPr lang="zh-CN" altLang="zh-CN" sz="1600" dirty="0"/>
          </a:p>
          <a:p>
            <a:pPr lvl="1" algn="just"/>
            <a:endParaRPr lang="en-US" altLang="zh-CN" sz="1600" dirty="0"/>
          </a:p>
          <a:p>
            <a:pPr lvl="1" algn="just"/>
            <a:endParaRPr lang="en-US" altLang="zh-CN" sz="1600" b="0" dirty="0" smtClean="0"/>
          </a:p>
        </p:txBody>
      </p:sp>
      <p:graphicFrame>
        <p:nvGraphicFramePr>
          <p:cNvPr id="5" name="对象 4"/>
          <p:cNvGraphicFramePr>
            <a:graphicFrameLocks noChangeAspect="1"/>
          </p:cNvGraphicFramePr>
          <p:nvPr>
            <p:extLst>
              <p:ext uri="{D42A27DB-BD31-4B8C-83A1-F6EECF244321}">
                <p14:modId xmlns:p14="http://schemas.microsoft.com/office/powerpoint/2010/main" val="1015482787"/>
              </p:ext>
            </p:extLst>
          </p:nvPr>
        </p:nvGraphicFramePr>
        <p:xfrm>
          <a:off x="2133600" y="2267443"/>
          <a:ext cx="5656262" cy="609600"/>
        </p:xfrm>
        <a:graphic>
          <a:graphicData uri="http://schemas.openxmlformats.org/presentationml/2006/ole">
            <mc:AlternateContent xmlns:mc="http://schemas.openxmlformats.org/markup-compatibility/2006">
              <mc:Choice xmlns:v="urn:schemas-microsoft-com:vml" Requires="v">
                <p:oleObj spid="_x0000_s7181" name="Equation" r:id="rId3" imgW="3848040" imgH="419040" progId="Equation.DSMT4">
                  <p:embed/>
                </p:oleObj>
              </mc:Choice>
              <mc:Fallback>
                <p:oleObj name="Equation" r:id="rId3" imgW="3848040" imgH="419040" progId="Equation.DSMT4">
                  <p:embed/>
                  <p:pic>
                    <p:nvPicPr>
                      <p:cNvPr id="0" name=""/>
                      <p:cNvPicPr>
                        <a:picLocks noChangeAspect="1" noChangeArrowheads="1"/>
                      </p:cNvPicPr>
                      <p:nvPr/>
                    </p:nvPicPr>
                    <p:blipFill>
                      <a:blip r:embed="rId4"/>
                      <a:srcRect/>
                      <a:stretch>
                        <a:fillRect/>
                      </a:stretch>
                    </p:blipFill>
                    <p:spPr bwMode="auto">
                      <a:xfrm>
                        <a:off x="2133600" y="2267443"/>
                        <a:ext cx="5656262" cy="609600"/>
                      </a:xfrm>
                      <a:prstGeom prst="rect">
                        <a:avLst/>
                      </a:prstGeom>
                      <a:noFill/>
                    </p:spPr>
                  </p:pic>
                </p:oleObj>
              </mc:Fallback>
            </mc:AlternateContent>
          </a:graphicData>
        </a:graphic>
      </p:graphicFrame>
      <mc:AlternateContent xmlns:mc="http://schemas.openxmlformats.org/markup-compatibility/2006" xmlns:a14="http://schemas.microsoft.com/office/drawing/2010/main">
        <mc:Choice Requires="a14">
          <p:sp>
            <p:nvSpPr>
              <p:cNvPr id="2" name="矩形 1"/>
              <p:cNvSpPr/>
              <p:nvPr/>
            </p:nvSpPr>
            <p:spPr>
              <a:xfrm>
                <a:off x="1828800" y="3130951"/>
                <a:ext cx="1676400" cy="324384"/>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zh-CN" altLang="en-US" sz="1400" i="1">
                          <a:latin typeface="Cambria Math" panose="02040503050406030204" pitchFamily="18" charset="0"/>
                        </a:rPr>
                        <m:t>𝐵</m:t>
                      </m:r>
                      <m:sSub>
                        <m:sSubPr>
                          <m:ctrlPr>
                            <a:rPr lang="zh-CN" altLang="en-US" sz="1400" i="1">
                              <a:latin typeface="Cambria Math" panose="02040503050406030204" pitchFamily="18" charset="0"/>
                            </a:rPr>
                          </m:ctrlPr>
                        </m:sSubPr>
                        <m:e>
                          <m:r>
                            <a:rPr lang="zh-CN" altLang="en-US" sz="1400" i="1">
                              <a:latin typeface="Cambria Math" panose="02040503050406030204" pitchFamily="18" charset="0"/>
                            </a:rPr>
                            <m:t>𝑊</m:t>
                          </m:r>
                        </m:e>
                        <m:sub>
                          <m:r>
                            <a:rPr lang="zh-CN" altLang="en-US" sz="1400" i="1">
                              <a:latin typeface="Cambria Math" panose="02040503050406030204" pitchFamily="18" charset="0"/>
                            </a:rPr>
                            <m:t>𝑃𝑆𝑅𝑇</m:t>
                          </m:r>
                          <m:r>
                            <a:rPr lang="zh-CN" altLang="en-US" sz="1400" i="0">
                              <a:latin typeface="Cambria Math" panose="02040503050406030204" pitchFamily="18" charset="0"/>
                            </a:rPr>
                            <m:t>,</m:t>
                          </m:r>
                          <m:r>
                            <a:rPr lang="zh-CN" altLang="en-US" sz="1400" i="1">
                              <a:latin typeface="Cambria Math" panose="02040503050406030204" pitchFamily="18" charset="0"/>
                            </a:rPr>
                            <m:t>𝑛𝑜𝑛</m:t>
                          </m:r>
                          <m:r>
                            <a:rPr lang="zh-CN" altLang="en-US" sz="1400" i="0">
                              <a:latin typeface="Cambria Math" panose="02040503050406030204" pitchFamily="18" charset="0"/>
                            </a:rPr>
                            <m:t>−</m:t>
                          </m:r>
                          <m:r>
                            <a:rPr lang="zh-CN" altLang="en-US" sz="1400" i="1">
                              <a:latin typeface="Cambria Math" panose="02040503050406030204" pitchFamily="18" charset="0"/>
                            </a:rPr>
                            <m:t>𝑝𝑢𝑛𝑐</m:t>
                          </m:r>
                        </m:sub>
                      </m:sSub>
                    </m:oMath>
                  </m:oMathPara>
                </a14:m>
                <a:endParaRPr lang="zh-CN" altLang="en-US" sz="1400" dirty="0"/>
              </a:p>
            </p:txBody>
          </p:sp>
        </mc:Choice>
        <mc:Fallback xmlns="">
          <p:sp>
            <p:nvSpPr>
              <p:cNvPr id="2" name="矩形 1"/>
              <p:cNvSpPr>
                <a:spLocks noRot="1" noChangeAspect="1" noMove="1" noResize="1" noEditPoints="1" noAdjustHandles="1" noChangeArrowheads="1" noChangeShapeType="1" noTextEdit="1"/>
              </p:cNvSpPr>
              <p:nvPr/>
            </p:nvSpPr>
            <p:spPr>
              <a:xfrm>
                <a:off x="1828800" y="3130951"/>
                <a:ext cx="1676400" cy="324384"/>
              </a:xfrm>
              <a:prstGeom prst="rect">
                <a:avLst/>
              </a:prstGeom>
              <a:blipFill rotWithShape="0">
                <a:blip r:embed="rId5"/>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 name="矩形 8"/>
              <p:cNvSpPr/>
              <p:nvPr/>
            </p:nvSpPr>
            <p:spPr>
              <a:xfrm>
                <a:off x="1371600" y="3700534"/>
                <a:ext cx="1194558" cy="28520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i="1">
                          <a:latin typeface="Cambria Math" panose="02040503050406030204" pitchFamily="18" charset="0"/>
                        </a:rPr>
                        <m:t>𝑅𝑃</m:t>
                      </m:r>
                      <m:sSub>
                        <m:sSubPr>
                          <m:ctrlPr>
                            <a:rPr lang="zh-CN" altLang="en-US" i="1">
                              <a:latin typeface="Cambria Math" panose="02040503050406030204" pitchFamily="18" charset="0"/>
                            </a:rPr>
                          </m:ctrlPr>
                        </m:sSubPr>
                        <m:e>
                          <m:r>
                            <a:rPr lang="zh-CN" altLang="en-US" i="1">
                              <a:latin typeface="Cambria Math" panose="02040503050406030204" pitchFamily="18" charset="0"/>
                            </a:rPr>
                            <m:t>𝐿</m:t>
                          </m:r>
                        </m:e>
                        <m:sub>
                          <m:r>
                            <a:rPr lang="zh-CN" altLang="en-US" i="1">
                              <a:latin typeface="Cambria Math" panose="02040503050406030204" pitchFamily="18" charset="0"/>
                            </a:rPr>
                            <m:t>𝑃𝑆𝑅𝑅</m:t>
                          </m:r>
                          <m:r>
                            <a:rPr lang="zh-CN" altLang="en-US" i="0">
                              <a:latin typeface="Cambria Math" panose="02040503050406030204" pitchFamily="18" charset="0"/>
                            </a:rPr>
                            <m:t>,20</m:t>
                          </m:r>
                          <m:r>
                            <a:rPr lang="zh-CN" altLang="en-US" i="1">
                              <a:latin typeface="Cambria Math" panose="02040503050406030204" pitchFamily="18" charset="0"/>
                            </a:rPr>
                            <m:t>𝑀𝐻𝑧</m:t>
                          </m:r>
                        </m:sub>
                      </m:sSub>
                    </m:oMath>
                  </m:oMathPara>
                </a14:m>
                <a:endParaRPr lang="zh-CN" altLang="en-US" dirty="0"/>
              </a:p>
            </p:txBody>
          </p:sp>
        </mc:Choice>
        <mc:Fallback xmlns="">
          <p:sp>
            <p:nvSpPr>
              <p:cNvPr id="9" name="矩形 8"/>
              <p:cNvSpPr>
                <a:spLocks noRot="1" noChangeAspect="1" noMove="1" noResize="1" noEditPoints="1" noAdjustHandles="1" noChangeArrowheads="1" noChangeShapeType="1" noTextEdit="1"/>
              </p:cNvSpPr>
              <p:nvPr/>
            </p:nvSpPr>
            <p:spPr>
              <a:xfrm>
                <a:off x="1371600" y="3700534"/>
                <a:ext cx="1194558" cy="285206"/>
              </a:xfrm>
              <a:prstGeom prst="rect">
                <a:avLst/>
              </a:prstGeom>
              <a:blipFill rotWithShape="0">
                <a:blip r:embed="rId6"/>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0781508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5800" y="1447800"/>
            <a:ext cx="7772400" cy="4114800"/>
          </a:xfrm>
        </p:spPr>
        <p:txBody>
          <a:bodyPr/>
          <a:lstStyle/>
          <a:p>
            <a:pPr marL="533400" indent="-355600" defTabSz="622300">
              <a:spcBef>
                <a:spcPts val="0"/>
              </a:spcBef>
              <a:spcAft>
                <a:spcPts val="0"/>
              </a:spcAft>
              <a:buFont typeface="+mj-lt"/>
              <a:buAutoNum type="arabicPeriod"/>
            </a:pPr>
            <a:r>
              <a:rPr lang="en-US" altLang="zh-CN" sz="1800" b="0" dirty="0"/>
              <a:t>https://mentor.ieee.org/802.11/dcn/21/11-21-0269-01-00be-psr-based-sr-normalization-discussion.pptx</a:t>
            </a:r>
          </a:p>
          <a:p>
            <a:pPr marL="533400" indent="-355600" defTabSz="622300">
              <a:spcBef>
                <a:spcPts val="0"/>
              </a:spcBef>
              <a:spcAft>
                <a:spcPts val="0"/>
              </a:spcAft>
              <a:buFont typeface="+mj-lt"/>
              <a:buAutoNum type="arabicPeriod"/>
            </a:pPr>
            <a:r>
              <a:rPr lang="en-US" altLang="zh-CN" sz="1800" b="0" dirty="0" smtClean="0"/>
              <a:t>https</a:t>
            </a:r>
            <a:r>
              <a:rPr lang="en-US" altLang="zh-CN" sz="1800" b="0" dirty="0"/>
              <a:t>://mentor.ieee.org/802.11/dcn/21/11-21-0601-00-00be-discussion-on-spatial-reuse-issues.pptx</a:t>
            </a:r>
            <a:endParaRPr lang="zh-CN" altLang="en-US" sz="1800" b="0" dirty="0"/>
          </a:p>
        </p:txBody>
      </p:sp>
      <p:sp>
        <p:nvSpPr>
          <p:cNvPr id="5" name="Slide Number Placeholder 4"/>
          <p:cNvSpPr>
            <a:spLocks noGrp="1"/>
          </p:cNvSpPr>
          <p:nvPr>
            <p:ph type="sldNum" sz="quarter" idx="12"/>
          </p:nvPr>
        </p:nvSpPr>
        <p:spPr/>
        <p:txBody>
          <a:bodyPr/>
          <a:lstStyle/>
          <a:p>
            <a:r>
              <a:rPr lang="en-US" dirty="0" smtClean="0"/>
              <a:t>Slide </a:t>
            </a:r>
            <a:fld id="{A5ED327D-21C3-674C-981C-8A8BC9E6D25C}" type="slidenum">
              <a:rPr lang="en-US" smtClean="0"/>
              <a:pPr/>
              <a:t>11</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2</a:t>
            </a:fld>
            <a:endParaRPr lang="en-US"/>
          </a:p>
        </p:txBody>
      </p:sp>
      <p:sp>
        <p:nvSpPr>
          <p:cNvPr id="4" name="标题 3"/>
          <p:cNvSpPr>
            <a:spLocks noGrp="1"/>
          </p:cNvSpPr>
          <p:nvPr>
            <p:ph type="title"/>
          </p:nvPr>
        </p:nvSpPr>
        <p:spPr>
          <a:xfrm>
            <a:off x="685800" y="685800"/>
            <a:ext cx="7772400" cy="609600"/>
          </a:xfrm>
        </p:spPr>
        <p:txBody>
          <a:bodyPr/>
          <a:lstStyle/>
          <a:p>
            <a:r>
              <a:rPr lang="en-US" altLang="zh-CN" dirty="0"/>
              <a:t>PSR-based SR</a:t>
            </a:r>
            <a:endParaRPr lang="zh-CN" altLang="en-US" dirty="0"/>
          </a:p>
        </p:txBody>
      </p:sp>
      <p:pic>
        <p:nvPicPr>
          <p:cNvPr id="5" name="图片 4"/>
          <p:cNvPicPr>
            <a:picLocks noChangeAspect="1"/>
          </p:cNvPicPr>
          <p:nvPr/>
        </p:nvPicPr>
        <p:blipFill>
          <a:blip r:embed="rId3"/>
          <a:stretch>
            <a:fillRect/>
          </a:stretch>
        </p:blipFill>
        <p:spPr>
          <a:xfrm>
            <a:off x="3962400" y="1905000"/>
            <a:ext cx="4732938" cy="2750045"/>
          </a:xfrm>
          <a:prstGeom prst="rect">
            <a:avLst/>
          </a:prstGeom>
        </p:spPr>
      </p:pic>
      <p:graphicFrame>
        <p:nvGraphicFramePr>
          <p:cNvPr id="6" name="对象 5"/>
          <p:cNvGraphicFramePr>
            <a:graphicFrameLocks noChangeAspect="1"/>
          </p:cNvGraphicFramePr>
          <p:nvPr>
            <p:extLst>
              <p:ext uri="{D42A27DB-BD31-4B8C-83A1-F6EECF244321}">
                <p14:modId xmlns:p14="http://schemas.microsoft.com/office/powerpoint/2010/main" val="3872076785"/>
              </p:ext>
            </p:extLst>
          </p:nvPr>
        </p:nvGraphicFramePr>
        <p:xfrm>
          <a:off x="467544" y="2293615"/>
          <a:ext cx="2376190" cy="2155149"/>
        </p:xfrm>
        <a:graphic>
          <a:graphicData uri="http://schemas.openxmlformats.org/presentationml/2006/ole">
            <mc:AlternateContent xmlns:mc="http://schemas.openxmlformats.org/markup-compatibility/2006">
              <mc:Choice xmlns:v="urn:schemas-microsoft-com:vml" Requires="v">
                <p:oleObj spid="_x0000_s3154" name="Visio" r:id="rId4" imgW="2171657" imgH="1952792" progId="Visio.Drawing.15">
                  <p:embed/>
                </p:oleObj>
              </mc:Choice>
              <mc:Fallback>
                <p:oleObj name="Visio" r:id="rId4" imgW="2171657" imgH="1952792" progId="Visio.Drawing.15">
                  <p:embed/>
                  <p:pic>
                    <p:nvPicPr>
                      <p:cNvPr id="0" name=""/>
                      <p:cNvPicPr>
                        <a:picLocks noChangeAspect="1" noChangeArrowheads="1"/>
                      </p:cNvPicPr>
                      <p:nvPr/>
                    </p:nvPicPr>
                    <p:blipFill>
                      <a:blip r:embed="rId5"/>
                      <a:srcRect/>
                      <a:stretch>
                        <a:fillRect/>
                      </a:stretch>
                    </p:blipFill>
                    <p:spPr bwMode="auto">
                      <a:xfrm>
                        <a:off x="467544" y="2293615"/>
                        <a:ext cx="2376190" cy="2155149"/>
                      </a:xfrm>
                      <a:prstGeom prst="rect">
                        <a:avLst/>
                      </a:prstGeom>
                      <a:noFill/>
                    </p:spPr>
                  </p:pic>
                </p:oleObj>
              </mc:Fallback>
            </mc:AlternateContent>
          </a:graphicData>
        </a:graphic>
      </p:graphicFrame>
      <p:sp>
        <p:nvSpPr>
          <p:cNvPr id="7" name="文本框 6"/>
          <p:cNvSpPr txBox="1"/>
          <p:nvPr/>
        </p:nvSpPr>
        <p:spPr>
          <a:xfrm>
            <a:off x="3733800" y="2060823"/>
            <a:ext cx="611188" cy="276999"/>
          </a:xfrm>
          <a:prstGeom prst="rect">
            <a:avLst/>
          </a:prstGeom>
          <a:noFill/>
        </p:spPr>
        <p:txBody>
          <a:bodyPr wrap="square" rtlCol="0">
            <a:spAutoFit/>
          </a:bodyPr>
          <a:lstStyle/>
          <a:p>
            <a:r>
              <a:rPr lang="en-US" altLang="zh-CN" dirty="0" smtClean="0"/>
              <a:t>AP1</a:t>
            </a:r>
            <a:endParaRPr lang="zh-CN" altLang="en-US" dirty="0"/>
          </a:p>
        </p:txBody>
      </p:sp>
      <p:sp>
        <p:nvSpPr>
          <p:cNvPr id="8" name="文本框 7"/>
          <p:cNvSpPr txBox="1"/>
          <p:nvPr/>
        </p:nvSpPr>
        <p:spPr>
          <a:xfrm>
            <a:off x="3733800" y="2822823"/>
            <a:ext cx="611188" cy="276999"/>
          </a:xfrm>
          <a:prstGeom prst="rect">
            <a:avLst/>
          </a:prstGeom>
          <a:noFill/>
        </p:spPr>
        <p:txBody>
          <a:bodyPr wrap="square" rtlCol="0">
            <a:spAutoFit/>
          </a:bodyPr>
          <a:lstStyle/>
          <a:p>
            <a:r>
              <a:rPr lang="en-US" altLang="zh-CN" dirty="0" smtClean="0"/>
              <a:t>STA1</a:t>
            </a:r>
            <a:endParaRPr lang="zh-CN" altLang="en-US" dirty="0"/>
          </a:p>
        </p:txBody>
      </p:sp>
      <p:sp>
        <p:nvSpPr>
          <p:cNvPr id="9" name="文本框 8"/>
          <p:cNvSpPr txBox="1"/>
          <p:nvPr/>
        </p:nvSpPr>
        <p:spPr>
          <a:xfrm>
            <a:off x="3810000" y="3280023"/>
            <a:ext cx="611188" cy="276999"/>
          </a:xfrm>
          <a:prstGeom prst="rect">
            <a:avLst/>
          </a:prstGeom>
          <a:noFill/>
        </p:spPr>
        <p:txBody>
          <a:bodyPr wrap="square" rtlCol="0">
            <a:spAutoFit/>
          </a:bodyPr>
          <a:lstStyle/>
          <a:p>
            <a:r>
              <a:rPr lang="en-US" altLang="zh-CN" dirty="0" smtClean="0"/>
              <a:t>AP2</a:t>
            </a:r>
            <a:endParaRPr lang="zh-CN" altLang="en-US" dirty="0"/>
          </a:p>
        </p:txBody>
      </p:sp>
      <p:sp>
        <p:nvSpPr>
          <p:cNvPr id="10" name="文本框 9"/>
          <p:cNvSpPr txBox="1"/>
          <p:nvPr/>
        </p:nvSpPr>
        <p:spPr>
          <a:xfrm>
            <a:off x="3847011" y="3927723"/>
            <a:ext cx="611188" cy="276999"/>
          </a:xfrm>
          <a:prstGeom prst="rect">
            <a:avLst/>
          </a:prstGeom>
          <a:noFill/>
        </p:spPr>
        <p:txBody>
          <a:bodyPr wrap="square" rtlCol="0">
            <a:spAutoFit/>
          </a:bodyPr>
          <a:lstStyle/>
          <a:p>
            <a:r>
              <a:rPr lang="en-US" altLang="zh-CN" dirty="0" smtClean="0"/>
              <a:t>STA2</a:t>
            </a:r>
            <a:endParaRPr lang="zh-CN" altLang="en-US" dirty="0"/>
          </a:p>
        </p:txBody>
      </p:sp>
      <p:sp>
        <p:nvSpPr>
          <p:cNvPr id="12" name="文本框 11"/>
          <p:cNvSpPr txBox="1"/>
          <p:nvPr/>
        </p:nvSpPr>
        <p:spPr>
          <a:xfrm>
            <a:off x="7543800" y="2851126"/>
            <a:ext cx="966946" cy="276999"/>
          </a:xfrm>
          <a:prstGeom prst="rect">
            <a:avLst/>
          </a:prstGeom>
          <a:noFill/>
        </p:spPr>
        <p:txBody>
          <a:bodyPr wrap="square" rtlCol="0">
            <a:spAutoFit/>
          </a:bodyPr>
          <a:lstStyle/>
          <a:p>
            <a:r>
              <a:rPr lang="en-US" altLang="zh-CN" dirty="0" smtClean="0"/>
              <a:t>or EHT TB</a:t>
            </a:r>
            <a:endParaRPr lang="zh-CN" altLang="en-US" dirty="0"/>
          </a:p>
        </p:txBody>
      </p:sp>
    </p:spTree>
    <p:extLst>
      <p:ext uri="{BB962C8B-B14F-4D97-AF65-F5344CB8AC3E}">
        <p14:creationId xmlns:p14="http://schemas.microsoft.com/office/powerpoint/2010/main" val="34256039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11777" y="1524000"/>
            <a:ext cx="7920446" cy="4114800"/>
          </a:xfrm>
        </p:spPr>
        <p:txBody>
          <a:bodyPr/>
          <a:lstStyle/>
          <a:p>
            <a:r>
              <a:rPr lang="en-US" altLang="zh-CN" sz="1800" dirty="0" smtClean="0">
                <a:latin typeface="+mj-lt"/>
                <a:cs typeface="Calibri" panose="020F0502020204030204" pitchFamily="34" charset="0"/>
              </a:rPr>
              <a:t>The following SP has passed to solve the normalization issue of PSR SR [1]:</a:t>
            </a:r>
          </a:p>
          <a:p>
            <a:pPr algn="just"/>
            <a:r>
              <a:rPr lang="en-US" altLang="zh-CN" sz="1800" dirty="0"/>
              <a:t>Do you agree that:</a:t>
            </a:r>
          </a:p>
          <a:p>
            <a:pPr lvl="1" algn="just"/>
            <a:r>
              <a:rPr lang="en-US" altLang="zh-CN" sz="1600" dirty="0"/>
              <a:t>For </a:t>
            </a:r>
            <a:r>
              <a:rPr lang="en-US" altLang="zh-CN" sz="1400" dirty="0" err="1">
                <a:cs typeface="Calibri" panose="020F0502020204030204" pitchFamily="34" charset="0"/>
              </a:rPr>
              <a:t>TxPower_PSRT</a:t>
            </a:r>
            <a:r>
              <a:rPr lang="en-US" altLang="zh-CN" sz="1400" dirty="0">
                <a:cs typeface="Calibri" panose="020F0502020204030204" pitchFamily="34" charset="0"/>
              </a:rPr>
              <a:t>, PSR, RPL, the normalization is always per 20MHz regardless of the BW field of the EHT TB PPDU?</a:t>
            </a:r>
          </a:p>
          <a:p>
            <a:pPr lvl="1" algn="just"/>
            <a:r>
              <a:rPr lang="en-US" altLang="zh-CN" sz="1400" dirty="0"/>
              <a:t>when BW=80MHz, </a:t>
            </a:r>
          </a:p>
          <a:p>
            <a:pPr lvl="2" algn="just"/>
            <a:r>
              <a:rPr lang="en-US" altLang="zh-CN" sz="1200" dirty="0"/>
              <a:t>Spatial Reuse 1 field applies to each 20MHz </a:t>
            </a:r>
            <a:r>
              <a:rPr lang="en-US" altLang="zh-CN" sz="1200" dirty="0" err="1"/>
              <a:t>subchannel</a:t>
            </a:r>
            <a:r>
              <a:rPr lang="en-US" altLang="zh-CN" sz="1200" dirty="0"/>
              <a:t> of the first 40 MHz </a:t>
            </a:r>
            <a:r>
              <a:rPr lang="en-US" altLang="zh-CN" sz="1200" dirty="0" err="1"/>
              <a:t>subband</a:t>
            </a:r>
            <a:r>
              <a:rPr lang="en-US" altLang="zh-CN" sz="1200" dirty="0"/>
              <a:t> of the 80MHz operating band.</a:t>
            </a:r>
          </a:p>
          <a:p>
            <a:pPr lvl="2" algn="just"/>
            <a:r>
              <a:rPr lang="en-US" altLang="zh-CN" sz="1200" dirty="0"/>
              <a:t>Spatial Reuse 2 field applies to each 20MHz </a:t>
            </a:r>
            <a:r>
              <a:rPr lang="en-US" altLang="zh-CN" sz="1200" dirty="0" err="1"/>
              <a:t>subchannel</a:t>
            </a:r>
            <a:r>
              <a:rPr lang="en-US" altLang="zh-CN" sz="1200" dirty="0"/>
              <a:t> of the second 40 MHz </a:t>
            </a:r>
            <a:r>
              <a:rPr lang="en-US" altLang="zh-CN" sz="1200" dirty="0" err="1"/>
              <a:t>subband</a:t>
            </a:r>
            <a:r>
              <a:rPr lang="en-US" altLang="zh-CN" sz="1200" dirty="0"/>
              <a:t> of the 80MHz operating band.</a:t>
            </a:r>
          </a:p>
          <a:p>
            <a:pPr lvl="1" algn="just"/>
            <a:r>
              <a:rPr lang="en-US" altLang="zh-CN" sz="1400" dirty="0"/>
              <a:t>When BW=160MHz, </a:t>
            </a:r>
          </a:p>
          <a:p>
            <a:pPr lvl="2" algn="just"/>
            <a:r>
              <a:rPr lang="en-US" altLang="zh-CN" sz="1200" dirty="0"/>
              <a:t>Spatial Reuse 1 field applies to each 20MHz </a:t>
            </a:r>
            <a:r>
              <a:rPr lang="en-US" altLang="zh-CN" sz="1200" dirty="0" err="1"/>
              <a:t>subchannel</a:t>
            </a:r>
            <a:r>
              <a:rPr lang="en-US" altLang="zh-CN" sz="1200" dirty="0"/>
              <a:t> of the first 80 MHz </a:t>
            </a:r>
            <a:r>
              <a:rPr lang="en-US" altLang="zh-CN" sz="1200" dirty="0" err="1"/>
              <a:t>subband</a:t>
            </a:r>
            <a:r>
              <a:rPr lang="en-US" altLang="zh-CN" sz="1200" dirty="0"/>
              <a:t> of the 160MHz operating band.</a:t>
            </a:r>
          </a:p>
          <a:p>
            <a:pPr lvl="2" algn="just"/>
            <a:r>
              <a:rPr lang="en-US" altLang="zh-CN" sz="1200" dirty="0"/>
              <a:t>Spatial Reuse 2 field applies to each 20MHz </a:t>
            </a:r>
            <a:r>
              <a:rPr lang="en-US" altLang="zh-CN" sz="1200" dirty="0" err="1"/>
              <a:t>subchannel</a:t>
            </a:r>
            <a:r>
              <a:rPr lang="en-US" altLang="zh-CN" sz="1200" dirty="0"/>
              <a:t> of the second 80 MHz </a:t>
            </a:r>
            <a:r>
              <a:rPr lang="en-US" altLang="zh-CN" sz="1200" dirty="0" err="1"/>
              <a:t>subband</a:t>
            </a:r>
            <a:r>
              <a:rPr lang="en-US" altLang="zh-CN" sz="1200" dirty="0"/>
              <a:t> of the 160MHz operating band.</a:t>
            </a:r>
          </a:p>
          <a:p>
            <a:pPr lvl="1" algn="just"/>
            <a:r>
              <a:rPr lang="en-US" altLang="zh-CN" sz="1400" dirty="0"/>
              <a:t>When BW=320MHz, </a:t>
            </a:r>
          </a:p>
          <a:p>
            <a:pPr lvl="2" algn="just"/>
            <a:r>
              <a:rPr lang="en-US" altLang="zh-CN" sz="1200" dirty="0"/>
              <a:t>Spatial Reuse 1 field applies to each 20MHz </a:t>
            </a:r>
            <a:r>
              <a:rPr lang="en-US" altLang="zh-CN" sz="1200" dirty="0" err="1"/>
              <a:t>subchannel</a:t>
            </a:r>
            <a:r>
              <a:rPr lang="en-US" altLang="zh-CN" sz="1200" dirty="0"/>
              <a:t> of the first 160 MHz </a:t>
            </a:r>
            <a:r>
              <a:rPr lang="en-US" altLang="zh-CN" sz="1200" dirty="0" err="1"/>
              <a:t>subband</a:t>
            </a:r>
            <a:r>
              <a:rPr lang="en-US" altLang="zh-CN" sz="1200" dirty="0"/>
              <a:t> of the 320MHz operating band.</a:t>
            </a:r>
          </a:p>
          <a:p>
            <a:pPr lvl="2" algn="just"/>
            <a:r>
              <a:rPr lang="en-US" altLang="zh-CN" sz="1200" dirty="0"/>
              <a:t>Spatial Reuse 2 field applies to each 20MHz </a:t>
            </a:r>
            <a:r>
              <a:rPr lang="en-US" altLang="zh-CN" sz="1200" dirty="0" err="1"/>
              <a:t>subchannel</a:t>
            </a:r>
            <a:r>
              <a:rPr lang="en-US" altLang="zh-CN" sz="1200" dirty="0"/>
              <a:t> of the second 160 MHz </a:t>
            </a:r>
            <a:r>
              <a:rPr lang="en-US" altLang="zh-CN" sz="1200" dirty="0" err="1"/>
              <a:t>subband</a:t>
            </a:r>
            <a:r>
              <a:rPr lang="en-US" altLang="zh-CN" sz="1200" dirty="0"/>
              <a:t> of the 320MHz operating band.</a:t>
            </a:r>
          </a:p>
          <a:p>
            <a:pPr lvl="1" algn="just"/>
            <a:r>
              <a:rPr lang="en-US" altLang="zh-CN" sz="1400" dirty="0"/>
              <a:t>This is for R1, will bring a PDT for P802.11be D0.4</a:t>
            </a:r>
          </a:p>
          <a:p>
            <a:pPr lvl="1" algn="just"/>
            <a:endParaRPr lang="en-US" altLang="zh-CN" sz="1400" dirty="0"/>
          </a:p>
          <a:p>
            <a:pPr lvl="1" algn="just"/>
            <a:endParaRPr lang="en-US" altLang="zh-CN" sz="1600" dirty="0"/>
          </a:p>
          <a:p>
            <a:pPr marL="0" indent="0">
              <a:buNone/>
            </a:pPr>
            <a:endParaRPr lang="en-US" altLang="zh-CN" sz="1800" dirty="0"/>
          </a:p>
          <a:p>
            <a:pPr marL="0" indent="0">
              <a:buNone/>
            </a:pPr>
            <a:endParaRPr lang="en-US" altLang="zh-CN" sz="1800" dirty="0"/>
          </a:p>
          <a:p>
            <a:endParaRPr lang="en-US" altLang="zh-CN" sz="1400" dirty="0">
              <a:latin typeface="+mj-lt"/>
              <a:cs typeface="Calibri" panose="020F0502020204030204" pitchFamily="34" charset="0"/>
            </a:endParaRPr>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3</a:t>
            </a:fld>
            <a:endParaRPr lang="en-US"/>
          </a:p>
        </p:txBody>
      </p:sp>
      <p:sp>
        <p:nvSpPr>
          <p:cNvPr id="4" name="标题 3"/>
          <p:cNvSpPr>
            <a:spLocks noGrp="1"/>
          </p:cNvSpPr>
          <p:nvPr>
            <p:ph type="title"/>
          </p:nvPr>
        </p:nvSpPr>
        <p:spPr/>
        <p:txBody>
          <a:bodyPr/>
          <a:lstStyle/>
          <a:p>
            <a:r>
              <a:rPr lang="en-US" altLang="zh-CN" dirty="0" smtClean="0"/>
              <a:t>Background</a:t>
            </a:r>
            <a:endParaRPr lang="zh-CN" altLang="en-US" dirty="0"/>
          </a:p>
        </p:txBody>
      </p:sp>
    </p:spTree>
    <p:extLst>
      <p:ext uri="{BB962C8B-B14F-4D97-AF65-F5344CB8AC3E}">
        <p14:creationId xmlns:p14="http://schemas.microsoft.com/office/powerpoint/2010/main" val="432383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90154" y="1524000"/>
            <a:ext cx="7772400" cy="4876800"/>
          </a:xfrm>
        </p:spPr>
        <p:txBody>
          <a:bodyPr/>
          <a:lstStyle/>
          <a:p>
            <a:r>
              <a:rPr lang="en-US" altLang="zh-CN" sz="1800" dirty="0" smtClean="0">
                <a:latin typeface="+mj-lt"/>
                <a:cs typeface="Calibri" panose="020F0502020204030204" pitchFamily="34" charset="0"/>
              </a:rPr>
              <a:t>There are still some issues regarding PSR SR. [2] has proposed two issues:</a:t>
            </a:r>
          </a:p>
          <a:p>
            <a:pPr marL="800100" lvl="1" indent="-342900">
              <a:buFont typeface="+mj-lt"/>
              <a:buAutoNum type="arabicPeriod"/>
            </a:pPr>
            <a:r>
              <a:rPr lang="en-US" altLang="zh-CN" sz="1400" dirty="0" smtClean="0">
                <a:latin typeface="+mj-lt"/>
                <a:cs typeface="Calibri" panose="020F0502020204030204" pitchFamily="34" charset="0"/>
              </a:rPr>
              <a:t>Punctured PSRR PPDU and Punctured PSRT PPDU. More discussions are shown below:</a:t>
            </a:r>
          </a:p>
          <a:p>
            <a:pPr marL="800100" lvl="1" indent="-342900">
              <a:buFont typeface="+mj-lt"/>
              <a:buAutoNum type="arabicPeriod"/>
            </a:pPr>
            <a:endParaRPr lang="en-US" altLang="zh-CN" sz="1400" dirty="0">
              <a:latin typeface="+mj-lt"/>
              <a:cs typeface="Calibri" panose="020F0502020204030204" pitchFamily="34" charset="0"/>
            </a:endParaRPr>
          </a:p>
          <a:p>
            <a:pPr marL="800100" lvl="1" indent="-342900">
              <a:buFont typeface="+mj-lt"/>
              <a:buAutoNum type="arabicPeriod"/>
            </a:pPr>
            <a:endParaRPr lang="en-US" altLang="zh-CN" sz="1400" dirty="0" smtClean="0">
              <a:latin typeface="+mj-lt"/>
              <a:cs typeface="Calibri" panose="020F0502020204030204" pitchFamily="34" charset="0"/>
            </a:endParaRPr>
          </a:p>
          <a:p>
            <a:pPr marL="457200" lvl="1" indent="0">
              <a:buNone/>
            </a:pPr>
            <a:r>
              <a:rPr lang="en-US" altLang="zh-CN" sz="1400" dirty="0" smtClean="0">
                <a:latin typeface="+mj-lt"/>
                <a:cs typeface="Calibri" panose="020F0502020204030204" pitchFamily="34" charset="0"/>
              </a:rPr>
              <a:t>can be rewritten as:</a:t>
            </a: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r>
              <a:rPr lang="en-US" altLang="zh-CN" sz="1400" dirty="0" smtClean="0">
                <a:latin typeface="+mj-lt"/>
                <a:cs typeface="Calibri" panose="020F0502020204030204" pitchFamily="34" charset="0"/>
              </a:rPr>
              <a:t>The PPDU_BW determination doesn’t account for the punctured channel. If assuming the max possible punctured channel percentage is </a:t>
            </a:r>
            <a:r>
              <a:rPr lang="en-US" altLang="zh-CN" sz="1400" dirty="0" smtClean="0">
                <a:solidFill>
                  <a:srgbClr val="FF0000"/>
                </a:solidFill>
                <a:latin typeface="+mj-lt"/>
                <a:cs typeface="Calibri" panose="020F0502020204030204" pitchFamily="34" charset="0"/>
              </a:rPr>
              <a:t>50%</a:t>
            </a:r>
            <a:r>
              <a:rPr lang="en-US" altLang="zh-CN" sz="1400" dirty="0" smtClean="0">
                <a:latin typeface="+mj-lt"/>
                <a:cs typeface="Calibri" panose="020F0502020204030204" pitchFamily="34" charset="0"/>
              </a:rPr>
              <a:t>, then the punctured channels will lead to </a:t>
            </a:r>
            <a:r>
              <a:rPr lang="en-US" altLang="zh-CN" sz="1400" dirty="0" smtClean="0">
                <a:solidFill>
                  <a:srgbClr val="FF0000"/>
                </a:solidFill>
                <a:latin typeface="+mj-lt"/>
                <a:cs typeface="Calibri" panose="020F0502020204030204" pitchFamily="34" charset="0"/>
              </a:rPr>
              <a:t>3dB+3dB</a:t>
            </a:r>
            <a:r>
              <a:rPr lang="en-US" altLang="zh-CN" sz="1400" dirty="0" smtClean="0">
                <a:latin typeface="+mj-lt"/>
                <a:cs typeface="Calibri" panose="020F0502020204030204" pitchFamily="34" charset="0"/>
              </a:rPr>
              <a:t> </a:t>
            </a:r>
            <a:r>
              <a:rPr lang="en-US" altLang="zh-CN" sz="1400" dirty="0" err="1" smtClean="0">
                <a:latin typeface="+mj-lt"/>
                <a:cs typeface="Calibri" panose="020F0502020204030204" pitchFamily="34" charset="0"/>
              </a:rPr>
              <a:t>Tx</a:t>
            </a:r>
            <a:r>
              <a:rPr lang="en-US" altLang="zh-CN" sz="1400" dirty="0" smtClean="0">
                <a:latin typeface="+mj-lt"/>
                <a:cs typeface="Calibri" panose="020F0502020204030204" pitchFamily="34" charset="0"/>
              </a:rPr>
              <a:t> Power increase of the PSRT PPDU.</a:t>
            </a: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4</a:t>
            </a:fld>
            <a:endParaRPr lang="en-US"/>
          </a:p>
        </p:txBody>
      </p:sp>
      <p:sp>
        <p:nvSpPr>
          <p:cNvPr id="4" name="标题 3"/>
          <p:cNvSpPr>
            <a:spLocks noGrp="1"/>
          </p:cNvSpPr>
          <p:nvPr>
            <p:ph type="title"/>
          </p:nvPr>
        </p:nvSpPr>
        <p:spPr>
          <a:xfrm>
            <a:off x="685800" y="457200"/>
            <a:ext cx="7772400" cy="1066800"/>
          </a:xfrm>
        </p:spPr>
        <p:txBody>
          <a:bodyPr/>
          <a:lstStyle/>
          <a:p>
            <a:r>
              <a:rPr lang="en-US" altLang="zh-CN" dirty="0" smtClean="0"/>
              <a:t>Further issues regarding PSR SR</a:t>
            </a:r>
            <a:endParaRPr lang="zh-CN" altLang="en-US" dirty="0"/>
          </a:p>
        </p:txBody>
      </p:sp>
      <p:sp>
        <p:nvSpPr>
          <p:cNvPr id="5" name="Rectangle 2"/>
          <p:cNvSpPr>
            <a:spLocks noChangeArrowheads="1"/>
          </p:cNvSpPr>
          <p:nvPr/>
        </p:nvSpPr>
        <p:spPr bwMode="auto">
          <a:xfrm>
            <a:off x="1828800" y="21653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6" name="对象 5"/>
          <p:cNvGraphicFramePr>
            <a:graphicFrameLocks noChangeAspect="1"/>
          </p:cNvGraphicFramePr>
          <p:nvPr>
            <p:extLst>
              <p:ext uri="{D42A27DB-BD31-4B8C-83A1-F6EECF244321}">
                <p14:modId xmlns:p14="http://schemas.microsoft.com/office/powerpoint/2010/main" val="4292062983"/>
              </p:ext>
            </p:extLst>
          </p:nvPr>
        </p:nvGraphicFramePr>
        <p:xfrm>
          <a:off x="1752600" y="2165350"/>
          <a:ext cx="5715000" cy="469569"/>
        </p:xfrm>
        <a:graphic>
          <a:graphicData uri="http://schemas.openxmlformats.org/presentationml/2006/ole">
            <mc:AlternateContent xmlns:mc="http://schemas.openxmlformats.org/markup-compatibility/2006">
              <mc:Choice xmlns:v="urn:schemas-microsoft-com:vml" Requires="v">
                <p:oleObj spid="_x0000_s2221" name="Equation" r:id="rId3" imgW="4749800" imgH="393700" progId="Equation.DSMT4">
                  <p:embed/>
                </p:oleObj>
              </mc:Choice>
              <mc:Fallback>
                <p:oleObj name="Equation" r:id="rId3" imgW="4749800" imgH="3937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2165350"/>
                        <a:ext cx="5715000" cy="469569"/>
                      </a:xfrm>
                      <a:prstGeom prst="rect">
                        <a:avLst/>
                      </a:prstGeom>
                      <a:noFill/>
                    </p:spPr>
                  </p:pic>
                </p:oleObj>
              </mc:Fallback>
            </mc:AlternateContent>
          </a:graphicData>
        </a:graphic>
      </p:graphicFrame>
      <p:sp>
        <p:nvSpPr>
          <p:cNvPr id="7" name="Rectangle 4"/>
          <p:cNvSpPr>
            <a:spLocks noChangeArrowheads="1"/>
          </p:cNvSpPr>
          <p:nvPr/>
        </p:nvSpPr>
        <p:spPr bwMode="auto">
          <a:xfrm>
            <a:off x="1905000" y="2805711"/>
            <a:ext cx="929390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8" name="对象 7"/>
          <p:cNvGraphicFramePr>
            <a:graphicFrameLocks noChangeAspect="1"/>
          </p:cNvGraphicFramePr>
          <p:nvPr>
            <p:extLst>
              <p:ext uri="{D42A27DB-BD31-4B8C-83A1-F6EECF244321}">
                <p14:modId xmlns:p14="http://schemas.microsoft.com/office/powerpoint/2010/main" val="816496689"/>
              </p:ext>
            </p:extLst>
          </p:nvPr>
        </p:nvGraphicFramePr>
        <p:xfrm>
          <a:off x="1676400" y="2898772"/>
          <a:ext cx="5600776" cy="470557"/>
        </p:xfrm>
        <a:graphic>
          <a:graphicData uri="http://schemas.openxmlformats.org/presentationml/2006/ole">
            <mc:AlternateContent xmlns:mc="http://schemas.openxmlformats.org/markup-compatibility/2006">
              <mc:Choice xmlns:v="urn:schemas-microsoft-com:vml" Requires="v">
                <p:oleObj spid="_x0000_s2222" name="Equation" r:id="rId5" imgW="4648200" imgH="393700" progId="Equation.DSMT4">
                  <p:embed/>
                </p:oleObj>
              </mc:Choice>
              <mc:Fallback>
                <p:oleObj name="Equation" r:id="rId5" imgW="4648200" imgH="39370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76400" y="2898772"/>
                        <a:ext cx="5600776" cy="470557"/>
                      </a:xfrm>
                      <a:prstGeom prst="rect">
                        <a:avLst/>
                      </a:prstGeom>
                      <a:noFill/>
                    </p:spPr>
                  </p:pic>
                </p:oleObj>
              </mc:Fallback>
            </mc:AlternateContent>
          </a:graphicData>
        </a:graphic>
      </p:graphicFrame>
      <p:pic>
        <p:nvPicPr>
          <p:cNvPr id="9" name="图片 8"/>
          <p:cNvPicPr>
            <a:picLocks noChangeAspect="1"/>
          </p:cNvPicPr>
          <p:nvPr/>
        </p:nvPicPr>
        <p:blipFill>
          <a:blip r:embed="rId7"/>
          <a:stretch>
            <a:fillRect/>
          </a:stretch>
        </p:blipFill>
        <p:spPr>
          <a:xfrm>
            <a:off x="1450181" y="3390464"/>
            <a:ext cx="6243638" cy="2271729"/>
          </a:xfrm>
          <a:prstGeom prst="rect">
            <a:avLst/>
          </a:prstGeom>
        </p:spPr>
      </p:pic>
    </p:spTree>
    <p:extLst>
      <p:ext uri="{BB962C8B-B14F-4D97-AF65-F5344CB8AC3E}">
        <p14:creationId xmlns:p14="http://schemas.microsoft.com/office/powerpoint/2010/main" val="25058383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723900" y="1246411"/>
            <a:ext cx="7772400" cy="3142188"/>
          </a:xfrm>
        </p:spPr>
        <p:txBody>
          <a:bodyPr/>
          <a:lstStyle/>
          <a:p>
            <a:r>
              <a:rPr lang="en-US" altLang="zh-CN" sz="1800" dirty="0" smtClean="0">
                <a:latin typeface="+mj-lt"/>
                <a:cs typeface="Calibri" panose="020F0502020204030204" pitchFamily="34" charset="0"/>
              </a:rPr>
              <a:t>The punctured channels of PSRT PPDU is known by AP2, which is not a problem.</a:t>
            </a:r>
          </a:p>
          <a:p>
            <a:r>
              <a:rPr lang="en-US" altLang="zh-CN" sz="1800" dirty="0" smtClean="0">
                <a:latin typeface="+mj-lt"/>
                <a:cs typeface="Calibri" panose="020F0502020204030204" pitchFamily="34" charset="0"/>
              </a:rPr>
              <a:t>The number of punctured channels of PSRR PPDU is not always known by AP2.</a:t>
            </a:r>
          </a:p>
          <a:p>
            <a:pPr lvl="1"/>
            <a:r>
              <a:rPr lang="en-US" altLang="zh-CN" sz="1400" dirty="0" smtClean="0">
                <a:latin typeface="+mj-lt"/>
                <a:cs typeface="Calibri" panose="020F0502020204030204" pitchFamily="34" charset="0"/>
              </a:rPr>
              <a:t>Can be known if the PSRR PPDU is an EHT MU PPDU, or an HE MU PPDU (BW=0 to 5), or Non-HT PPDU with static preamble puncturing information in beacon.</a:t>
            </a:r>
          </a:p>
          <a:p>
            <a:r>
              <a:rPr lang="en-US" altLang="zh-CN" sz="1800" dirty="0" smtClean="0">
                <a:latin typeface="+mj-lt"/>
                <a:cs typeface="Calibri" panose="020F0502020204030204" pitchFamily="34" charset="0"/>
              </a:rPr>
              <a:t>Potential solution for PSRR PPDU puncturing:</a:t>
            </a:r>
          </a:p>
          <a:p>
            <a:pPr lvl="1"/>
            <a:r>
              <a:rPr lang="en-US" altLang="zh-CN" sz="1400" dirty="0" smtClean="0">
                <a:latin typeface="+mj-lt"/>
                <a:cs typeface="Calibri" panose="020F0502020204030204" pitchFamily="34" charset="0"/>
              </a:rPr>
              <a:t>Still use PSRR PPDU BW, decrease the </a:t>
            </a:r>
            <a:r>
              <a:rPr lang="en-US" altLang="zh-CN" sz="1400" dirty="0" err="1" smtClean="0">
                <a:latin typeface="+mj-lt"/>
                <a:cs typeface="Calibri" panose="020F0502020204030204" pitchFamily="34" charset="0"/>
              </a:rPr>
              <a:t>Tx</a:t>
            </a:r>
            <a:r>
              <a:rPr lang="en-US" altLang="zh-CN" sz="1400" dirty="0" smtClean="0">
                <a:latin typeface="+mj-lt"/>
                <a:cs typeface="Calibri" panose="020F0502020204030204" pitchFamily="34" charset="0"/>
              </a:rPr>
              <a:t> Power of PSRT PPDU by 3dB by AP2 (always or if able to identify PSRR PPDU is punctured), or</a:t>
            </a:r>
          </a:p>
          <a:p>
            <a:pPr lvl="1"/>
            <a:r>
              <a:rPr lang="en-US" altLang="zh-CN" sz="1400" dirty="0" smtClean="0">
                <a:latin typeface="+mj-lt"/>
                <a:cs typeface="Calibri" panose="020F0502020204030204" pitchFamily="34" charset="0"/>
              </a:rPr>
              <a:t>If PSRR PPDU is punctured, decrease the UL PSR value by 3dB by AP1 (3dB more margin).</a:t>
            </a:r>
          </a:p>
          <a:p>
            <a:pPr lvl="1"/>
            <a:r>
              <a:rPr lang="en-US" altLang="zh-CN" sz="1400" dirty="0" smtClean="0">
                <a:latin typeface="+mj-lt"/>
                <a:cs typeface="Calibri" panose="020F0502020204030204" pitchFamily="34" charset="0"/>
              </a:rPr>
              <a:t>Define all PSR related parameters per 20 MHz, leave normalization to implementation (see more discussion in slide 8-10).</a:t>
            </a:r>
          </a:p>
          <a:p>
            <a:pPr lvl="1"/>
            <a:endParaRPr lang="en-US" altLang="zh-CN" sz="1400" dirty="0" smtClean="0">
              <a:latin typeface="+mj-lt"/>
              <a:cs typeface="Calibri" panose="020F0502020204030204" pitchFamily="34" charset="0"/>
            </a:endParaRPr>
          </a:p>
          <a:p>
            <a:pPr marL="800100" lvl="1" indent="-342900">
              <a:buFont typeface="+mj-lt"/>
              <a:buAutoNum type="arabicPeriod"/>
            </a:pPr>
            <a:endParaRPr lang="en-US" altLang="zh-CN" sz="1400" dirty="0">
              <a:latin typeface="+mj-lt"/>
              <a:cs typeface="Calibri" panose="020F0502020204030204" pitchFamily="34" charset="0"/>
            </a:endParaRPr>
          </a:p>
          <a:p>
            <a:pPr marL="800100" lvl="1" indent="-342900">
              <a:buFont typeface="+mj-lt"/>
              <a:buAutoNum type="arabicPeriod"/>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5</a:t>
            </a:fld>
            <a:endParaRPr lang="en-US"/>
          </a:p>
        </p:txBody>
      </p:sp>
      <p:sp>
        <p:nvSpPr>
          <p:cNvPr id="4" name="标题 3"/>
          <p:cNvSpPr>
            <a:spLocks noGrp="1"/>
          </p:cNvSpPr>
          <p:nvPr>
            <p:ph type="title"/>
          </p:nvPr>
        </p:nvSpPr>
        <p:spPr>
          <a:xfrm>
            <a:off x="685800" y="457200"/>
            <a:ext cx="7772400" cy="1066800"/>
          </a:xfrm>
        </p:spPr>
        <p:txBody>
          <a:bodyPr/>
          <a:lstStyle/>
          <a:p>
            <a:r>
              <a:rPr lang="en-US" altLang="zh-CN" dirty="0" smtClean="0"/>
              <a:t>Further issues regarding PSR SR</a:t>
            </a:r>
            <a:endParaRPr lang="zh-CN" altLang="en-US" dirty="0"/>
          </a:p>
        </p:txBody>
      </p:sp>
      <p:sp>
        <p:nvSpPr>
          <p:cNvPr id="5" name="Rectangle 2"/>
          <p:cNvSpPr>
            <a:spLocks noChangeArrowheads="1"/>
          </p:cNvSpPr>
          <p:nvPr/>
        </p:nvSpPr>
        <p:spPr bwMode="auto">
          <a:xfrm>
            <a:off x="1828800" y="21653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4"/>
          <p:cNvSpPr>
            <a:spLocks noChangeArrowheads="1"/>
          </p:cNvSpPr>
          <p:nvPr/>
        </p:nvSpPr>
        <p:spPr bwMode="auto">
          <a:xfrm>
            <a:off x="1905000" y="2805711"/>
            <a:ext cx="929390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pic>
        <p:nvPicPr>
          <p:cNvPr id="10" name="图片 9"/>
          <p:cNvPicPr>
            <a:picLocks noChangeAspect="1"/>
          </p:cNvPicPr>
          <p:nvPr/>
        </p:nvPicPr>
        <p:blipFill>
          <a:blip r:embed="rId2"/>
          <a:stretch>
            <a:fillRect/>
          </a:stretch>
        </p:blipFill>
        <p:spPr>
          <a:xfrm>
            <a:off x="4648200" y="4220009"/>
            <a:ext cx="3786346" cy="2200033"/>
          </a:xfrm>
          <a:prstGeom prst="rect">
            <a:avLst/>
          </a:prstGeom>
        </p:spPr>
      </p:pic>
      <p:sp>
        <p:nvSpPr>
          <p:cNvPr id="11" name="文本框 10"/>
          <p:cNvSpPr txBox="1"/>
          <p:nvPr/>
        </p:nvSpPr>
        <p:spPr>
          <a:xfrm>
            <a:off x="4153989" y="4590572"/>
            <a:ext cx="611188" cy="276999"/>
          </a:xfrm>
          <a:prstGeom prst="rect">
            <a:avLst/>
          </a:prstGeom>
          <a:noFill/>
        </p:spPr>
        <p:txBody>
          <a:bodyPr wrap="square" rtlCol="0">
            <a:spAutoFit/>
          </a:bodyPr>
          <a:lstStyle/>
          <a:p>
            <a:r>
              <a:rPr lang="en-US" altLang="zh-CN" dirty="0" smtClean="0"/>
              <a:t>AP1</a:t>
            </a:r>
            <a:endParaRPr lang="zh-CN" altLang="en-US" dirty="0"/>
          </a:p>
        </p:txBody>
      </p:sp>
      <p:sp>
        <p:nvSpPr>
          <p:cNvPr id="12" name="文本框 11"/>
          <p:cNvSpPr txBox="1"/>
          <p:nvPr/>
        </p:nvSpPr>
        <p:spPr>
          <a:xfrm>
            <a:off x="4095501" y="5038730"/>
            <a:ext cx="611188" cy="276999"/>
          </a:xfrm>
          <a:prstGeom prst="rect">
            <a:avLst/>
          </a:prstGeom>
          <a:noFill/>
        </p:spPr>
        <p:txBody>
          <a:bodyPr wrap="square" rtlCol="0">
            <a:spAutoFit/>
          </a:bodyPr>
          <a:lstStyle/>
          <a:p>
            <a:r>
              <a:rPr lang="en-US" altLang="zh-CN" dirty="0" smtClean="0"/>
              <a:t>STA1</a:t>
            </a:r>
            <a:endParaRPr lang="zh-CN" altLang="en-US" dirty="0"/>
          </a:p>
        </p:txBody>
      </p:sp>
      <p:sp>
        <p:nvSpPr>
          <p:cNvPr id="13" name="文本框 12"/>
          <p:cNvSpPr txBox="1"/>
          <p:nvPr/>
        </p:nvSpPr>
        <p:spPr>
          <a:xfrm>
            <a:off x="4114800" y="5572715"/>
            <a:ext cx="611188" cy="276999"/>
          </a:xfrm>
          <a:prstGeom prst="rect">
            <a:avLst/>
          </a:prstGeom>
          <a:noFill/>
        </p:spPr>
        <p:txBody>
          <a:bodyPr wrap="square" rtlCol="0">
            <a:spAutoFit/>
          </a:bodyPr>
          <a:lstStyle/>
          <a:p>
            <a:r>
              <a:rPr lang="en-US" altLang="zh-CN" dirty="0" smtClean="0"/>
              <a:t>AP2</a:t>
            </a:r>
            <a:endParaRPr lang="zh-CN" altLang="en-US" dirty="0"/>
          </a:p>
        </p:txBody>
      </p:sp>
      <p:sp>
        <p:nvSpPr>
          <p:cNvPr id="14" name="文本框 13"/>
          <p:cNvSpPr txBox="1"/>
          <p:nvPr/>
        </p:nvSpPr>
        <p:spPr>
          <a:xfrm>
            <a:off x="4071847" y="6183174"/>
            <a:ext cx="611188" cy="276999"/>
          </a:xfrm>
          <a:prstGeom prst="rect">
            <a:avLst/>
          </a:prstGeom>
          <a:noFill/>
        </p:spPr>
        <p:txBody>
          <a:bodyPr wrap="square" rtlCol="0">
            <a:spAutoFit/>
          </a:bodyPr>
          <a:lstStyle/>
          <a:p>
            <a:r>
              <a:rPr lang="en-US" altLang="zh-CN" dirty="0" smtClean="0"/>
              <a:t>STA2</a:t>
            </a:r>
            <a:endParaRPr lang="zh-CN" altLang="en-US" dirty="0"/>
          </a:p>
        </p:txBody>
      </p:sp>
      <p:sp>
        <p:nvSpPr>
          <p:cNvPr id="16" name="文本框 15"/>
          <p:cNvSpPr txBox="1"/>
          <p:nvPr/>
        </p:nvSpPr>
        <p:spPr>
          <a:xfrm>
            <a:off x="7391400" y="4800600"/>
            <a:ext cx="966946" cy="276999"/>
          </a:xfrm>
          <a:prstGeom prst="rect">
            <a:avLst/>
          </a:prstGeom>
          <a:noFill/>
        </p:spPr>
        <p:txBody>
          <a:bodyPr wrap="square" rtlCol="0">
            <a:spAutoFit/>
          </a:bodyPr>
          <a:lstStyle/>
          <a:p>
            <a:r>
              <a:rPr lang="en-US" altLang="zh-CN" dirty="0" smtClean="0"/>
              <a:t>or EHT TB</a:t>
            </a:r>
            <a:endParaRPr lang="zh-CN" altLang="en-US" dirty="0"/>
          </a:p>
        </p:txBody>
      </p:sp>
    </p:spTree>
    <p:extLst>
      <p:ext uri="{BB962C8B-B14F-4D97-AF65-F5344CB8AC3E}">
        <p14:creationId xmlns:p14="http://schemas.microsoft.com/office/powerpoint/2010/main" val="6806079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90154" y="1524000"/>
            <a:ext cx="7772400" cy="3581400"/>
          </a:xfrm>
        </p:spPr>
        <p:txBody>
          <a:bodyPr/>
          <a:lstStyle/>
          <a:p>
            <a:r>
              <a:rPr lang="en-US" altLang="zh-CN" sz="1800" dirty="0" smtClean="0">
                <a:latin typeface="+mj-lt"/>
                <a:cs typeface="Calibri" panose="020F0502020204030204" pitchFamily="34" charset="0"/>
              </a:rPr>
              <a:t>There are still some issues regarding PSR SR. [2] has proposed two issues:</a:t>
            </a:r>
          </a:p>
          <a:p>
            <a:pPr marL="457200" lvl="1" indent="0">
              <a:buNone/>
            </a:pPr>
            <a:r>
              <a:rPr lang="en-US" altLang="zh-CN" sz="1400" dirty="0" smtClean="0">
                <a:latin typeface="+mj-lt"/>
                <a:cs typeface="Calibri" panose="020F0502020204030204" pitchFamily="34" charset="0"/>
              </a:rPr>
              <a:t>2. Multiple EHT SRP (ESR) fields within the range of a PSRT PPDU. [2] proposes to use the minimum value of the two ESR fields.</a:t>
            </a:r>
          </a:p>
          <a:p>
            <a:pPr>
              <a:buFont typeface="+mj-lt"/>
              <a:buChar char="•"/>
            </a:pPr>
            <a:endParaRPr lang="en-US" altLang="zh-CN" sz="1800" dirty="0" smtClean="0">
              <a:latin typeface="+mj-lt"/>
              <a:cs typeface="Calibri" panose="020F0502020204030204" pitchFamily="34" charset="0"/>
            </a:endParaRPr>
          </a:p>
          <a:p>
            <a:pPr>
              <a:buFont typeface="+mj-lt"/>
              <a:buChar char="•"/>
            </a:pPr>
            <a:r>
              <a:rPr lang="en-US" altLang="zh-CN" sz="1800" dirty="0" smtClean="0">
                <a:latin typeface="+mj-lt"/>
                <a:cs typeface="Calibri" panose="020F0502020204030204" pitchFamily="34" charset="0"/>
              </a:rPr>
              <a:t>Another </a:t>
            </a:r>
            <a:r>
              <a:rPr lang="en-US" altLang="zh-CN" sz="1800" dirty="0">
                <a:latin typeface="+mj-lt"/>
                <a:cs typeface="Calibri" panose="020F0502020204030204" pitchFamily="34" charset="0"/>
              </a:rPr>
              <a:t>issue is discussed </a:t>
            </a:r>
            <a:r>
              <a:rPr lang="en-US" altLang="zh-CN" sz="1800" dirty="0" smtClean="0">
                <a:latin typeface="+mj-lt"/>
                <a:cs typeface="Calibri" panose="020F0502020204030204" pitchFamily="34" charset="0"/>
              </a:rPr>
              <a:t>as shown below</a:t>
            </a:r>
            <a:r>
              <a:rPr lang="en-US" altLang="zh-CN" sz="1800" dirty="0">
                <a:latin typeface="+mj-lt"/>
                <a:cs typeface="Calibri" panose="020F0502020204030204" pitchFamily="34" charset="0"/>
              </a:rPr>
              <a:t>:</a:t>
            </a:r>
          </a:p>
          <a:p>
            <a:pPr marL="457200" lvl="1" indent="0">
              <a:buNone/>
            </a:pPr>
            <a:r>
              <a:rPr lang="en-US" altLang="zh-CN" sz="1400" dirty="0" smtClean="0">
                <a:latin typeface="+mj-lt"/>
                <a:cs typeface="Calibri" panose="020F0502020204030204" pitchFamily="34" charset="0"/>
              </a:rPr>
              <a:t>3. PSRR PPDU BW and Rx BW of AP2 mismatch. There are two cases:</a:t>
            </a:r>
          </a:p>
          <a:p>
            <a:pPr marL="1028700" lvl="2">
              <a:buAutoNum type="alphaLcPeriod"/>
            </a:pPr>
            <a:r>
              <a:rPr lang="en-US" altLang="zh-CN" sz="1200" dirty="0" smtClean="0">
                <a:latin typeface="+mj-lt"/>
                <a:cs typeface="Calibri" panose="020F0502020204030204" pitchFamily="34" charset="0"/>
              </a:rPr>
              <a:t>PSRR PPDU BW=160 MHz, whilst AP2 is only 80 MHz operating STA.</a:t>
            </a:r>
          </a:p>
          <a:p>
            <a:pPr marL="1028700" lvl="2">
              <a:buAutoNum type="alphaLcPeriod"/>
            </a:pPr>
            <a:r>
              <a:rPr lang="en-US" altLang="zh-CN" sz="1200" dirty="0" smtClean="0">
                <a:latin typeface="+mj-lt"/>
                <a:cs typeface="Calibri" panose="020F0502020204030204" pitchFamily="34" charset="0"/>
              </a:rPr>
              <a:t>PSRR PPDU BW=320 MHz-1, whilst AP2’s BSS is in 320 MHz-2.</a:t>
            </a:r>
          </a:p>
          <a:p>
            <a:pPr marL="457200" lvl="1" indent="0">
              <a:buNone/>
            </a:pPr>
            <a:endParaRPr lang="en-US" altLang="zh-CN" sz="1400" dirty="0" smtClean="0">
              <a:latin typeface="+mj-lt"/>
              <a:cs typeface="Calibri" panose="020F0502020204030204" pitchFamily="34" charset="0"/>
            </a:endParaRPr>
          </a:p>
          <a:p>
            <a:pPr marL="457200" lvl="1" indent="0">
              <a:buNone/>
            </a:pPr>
            <a:r>
              <a:rPr lang="en-US" altLang="zh-CN" sz="1400" dirty="0" smtClean="0">
                <a:latin typeface="+mj-lt"/>
                <a:cs typeface="Calibri" panose="020F0502020204030204" pitchFamily="34" charset="0"/>
              </a:rPr>
              <a:t>Need to account for the BW mismatch. BW_PSRR needs to account for preamble puncturing and also the received portion of the PSRR PPDU BW by AP2.</a:t>
            </a:r>
          </a:p>
          <a:p>
            <a:pPr marL="800100" lvl="2" indent="0">
              <a:buNone/>
            </a:pPr>
            <a:r>
              <a:rPr lang="en-US" altLang="zh-CN" sz="1200" dirty="0" smtClean="0">
                <a:latin typeface="+mj-lt"/>
                <a:cs typeface="Calibri" panose="020F0502020204030204" pitchFamily="34" charset="0"/>
              </a:rPr>
              <a:t>Case a, assuming no puncturing, BW_PSRR is 80 </a:t>
            </a:r>
            <a:r>
              <a:rPr lang="en-US" altLang="zh-CN" sz="1200" dirty="0" err="1" smtClean="0">
                <a:latin typeface="+mj-lt"/>
                <a:cs typeface="Calibri" panose="020F0502020204030204" pitchFamily="34" charset="0"/>
              </a:rPr>
              <a:t>MHz.</a:t>
            </a:r>
            <a:endParaRPr lang="en-US" altLang="zh-CN" sz="1200" dirty="0" smtClean="0">
              <a:latin typeface="+mj-lt"/>
              <a:cs typeface="Calibri" panose="020F0502020204030204" pitchFamily="34" charset="0"/>
            </a:endParaRPr>
          </a:p>
          <a:p>
            <a:pPr marL="800100" lvl="2" indent="0">
              <a:buNone/>
            </a:pPr>
            <a:r>
              <a:rPr lang="en-US" altLang="zh-CN" sz="1200" dirty="0" smtClean="0">
                <a:latin typeface="+mj-lt"/>
                <a:cs typeface="Calibri" panose="020F0502020204030204" pitchFamily="34" charset="0"/>
              </a:rPr>
              <a:t>Case b, assuming no puncturing, BW_PSRR is 160 </a:t>
            </a:r>
            <a:r>
              <a:rPr lang="en-US" altLang="zh-CN" sz="1200" dirty="0" err="1" smtClean="0">
                <a:latin typeface="+mj-lt"/>
                <a:cs typeface="Calibri" panose="020F0502020204030204" pitchFamily="34" charset="0"/>
              </a:rPr>
              <a:t>MHz.</a:t>
            </a:r>
            <a:endParaRPr lang="en-US" altLang="zh-CN" sz="1200" dirty="0" smtClean="0">
              <a:latin typeface="+mj-lt"/>
              <a:cs typeface="Calibri" panose="020F0502020204030204" pitchFamily="34" charset="0"/>
            </a:endParaRPr>
          </a:p>
          <a:p>
            <a:pPr marL="800100" lvl="2" indent="0">
              <a:buNone/>
            </a:pPr>
            <a:r>
              <a:rPr lang="en-US" altLang="zh-CN" sz="1200" dirty="0" smtClean="0">
                <a:latin typeface="+mj-lt"/>
                <a:cs typeface="Calibri" panose="020F0502020204030204" pitchFamily="34" charset="0"/>
              </a:rPr>
              <a:t>Case c</a:t>
            </a:r>
            <a:r>
              <a:rPr lang="en-US" altLang="zh-CN" sz="1200" dirty="0">
                <a:latin typeface="+mj-lt"/>
                <a:cs typeface="Calibri" panose="020F0502020204030204" pitchFamily="34" charset="0"/>
              </a:rPr>
              <a:t>: </a:t>
            </a:r>
            <a:r>
              <a:rPr lang="en-US" altLang="zh-CN" sz="1200" dirty="0" smtClean="0">
                <a:latin typeface="+mj-lt"/>
                <a:cs typeface="Calibri" panose="020F0502020204030204" pitchFamily="34" charset="0"/>
              </a:rPr>
              <a:t>define </a:t>
            </a:r>
            <a:r>
              <a:rPr lang="en-US" altLang="zh-CN" sz="1200" dirty="0">
                <a:latin typeface="+mj-lt"/>
                <a:cs typeface="Calibri" panose="020F0502020204030204" pitchFamily="34" charset="0"/>
              </a:rPr>
              <a:t>all PSR related parameters per 20 MHz, leave normalization to implementation </a:t>
            </a:r>
            <a:endParaRPr lang="en-US" altLang="zh-CN" sz="1200" dirty="0" smtClean="0">
              <a:latin typeface="+mj-lt"/>
              <a:cs typeface="Calibri" panose="020F0502020204030204" pitchFamily="34" charset="0"/>
            </a:endParaRPr>
          </a:p>
          <a:p>
            <a:pPr marL="800100" lvl="2" indent="0">
              <a:buNone/>
            </a:pPr>
            <a:endParaRPr lang="en-US" altLang="zh-CN" sz="1200" dirty="0" smtClean="0">
              <a:latin typeface="+mj-lt"/>
              <a:cs typeface="Calibri" panose="020F0502020204030204" pitchFamily="34" charset="0"/>
            </a:endParaRPr>
          </a:p>
          <a:p>
            <a:pPr marL="457200" lvl="1" indent="0">
              <a:buNone/>
            </a:pPr>
            <a:r>
              <a:rPr lang="en-US" altLang="zh-CN" sz="1400" dirty="0" smtClean="0">
                <a:latin typeface="+mj-lt"/>
                <a:cs typeface="Calibri" panose="020F0502020204030204" pitchFamily="34" charset="0"/>
              </a:rPr>
              <a:t>4. Also, due to BW mismatch of PSRT PPDU and PSRR PPDU, </a:t>
            </a:r>
            <a:r>
              <a:rPr lang="en-US" altLang="zh-CN" sz="1400" dirty="0">
                <a:cs typeface="Calibri" panose="020F0502020204030204" pitchFamily="34" charset="0"/>
              </a:rPr>
              <a:t>within some 20 MHz </a:t>
            </a:r>
            <a:r>
              <a:rPr lang="en-US" altLang="zh-CN" sz="1400" dirty="0" err="1">
                <a:cs typeface="Calibri" panose="020F0502020204030204" pitchFamily="34" charset="0"/>
              </a:rPr>
              <a:t>subchannel</a:t>
            </a:r>
            <a:r>
              <a:rPr lang="en-US" altLang="zh-CN" sz="1400" dirty="0">
                <a:cs typeface="Calibri" panose="020F0502020204030204" pitchFamily="34" charset="0"/>
              </a:rPr>
              <a:t>, </a:t>
            </a:r>
            <a:r>
              <a:rPr lang="en-US" altLang="zh-CN" sz="1400" dirty="0" smtClean="0">
                <a:cs typeface="Calibri" panose="020F0502020204030204" pitchFamily="34" charset="0"/>
              </a:rPr>
              <a:t>there exists no corresponding EHT SRP fields, </a:t>
            </a:r>
            <a:r>
              <a:rPr lang="en-US" altLang="zh-CN" sz="1400" dirty="0">
                <a:cs typeface="Calibri" panose="020F0502020204030204" pitchFamily="34" charset="0"/>
              </a:rPr>
              <a:t>e.g. when PSRR PPDU is 160 MHz, PSRT PPDU is 320MHz-1, or PSRR PPDU is 320-1 MHz, PSRT PPDU is 320MHz-2. </a:t>
            </a:r>
            <a:endParaRPr lang="en-US" altLang="zh-CN" sz="1400" dirty="0" smtClean="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800100" lvl="1" indent="-342900">
              <a:buFont typeface="+mj-lt"/>
              <a:buAutoNum type="arabicPeriod"/>
            </a:pPr>
            <a:endParaRPr lang="en-US" altLang="zh-CN" sz="1400" dirty="0" smtClean="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a:p>
            <a:pPr marL="457200" lvl="1" indent="0">
              <a:buNone/>
            </a:pPr>
            <a:endParaRPr lang="en-US" altLang="zh-CN" sz="1400" dirty="0" smtClean="0">
              <a:latin typeface="+mj-lt"/>
              <a:cs typeface="Calibri" panose="020F0502020204030204" pitchFamily="34" charset="0"/>
            </a:endParaRPr>
          </a:p>
          <a:p>
            <a:pPr marL="457200" lvl="1" indent="0">
              <a:buNone/>
            </a:pPr>
            <a:endParaRPr lang="en-US" altLang="zh-CN" sz="1400" dirty="0">
              <a:latin typeface="+mj-lt"/>
              <a:cs typeface="Calibri" panose="020F0502020204030204" pitchFamily="34" charset="0"/>
            </a:endParaRPr>
          </a:p>
        </p:txBody>
      </p:sp>
      <p:sp>
        <p:nvSpPr>
          <p:cNvPr id="3" name="灯片编号占位符 2"/>
          <p:cNvSpPr>
            <a:spLocks noGrp="1"/>
          </p:cNvSpPr>
          <p:nvPr>
            <p:ph type="sldNum" sz="quarter" idx="12"/>
          </p:nvPr>
        </p:nvSpPr>
        <p:spPr/>
        <p:txBody>
          <a:bodyPr/>
          <a:lstStyle/>
          <a:p>
            <a:r>
              <a:rPr lang="en-US" smtClean="0"/>
              <a:t>Slide </a:t>
            </a:r>
            <a:fld id="{303B08C7-0CD1-8846-8502-BF7BB64F440C}" type="slidenum">
              <a:rPr lang="en-US" smtClean="0"/>
              <a:pPr/>
              <a:t>6</a:t>
            </a:fld>
            <a:endParaRPr lang="en-US"/>
          </a:p>
        </p:txBody>
      </p:sp>
      <p:sp>
        <p:nvSpPr>
          <p:cNvPr id="4" name="标题 3"/>
          <p:cNvSpPr>
            <a:spLocks noGrp="1"/>
          </p:cNvSpPr>
          <p:nvPr>
            <p:ph type="title"/>
          </p:nvPr>
        </p:nvSpPr>
        <p:spPr>
          <a:xfrm>
            <a:off x="685800" y="457200"/>
            <a:ext cx="7772400" cy="1066800"/>
          </a:xfrm>
        </p:spPr>
        <p:txBody>
          <a:bodyPr/>
          <a:lstStyle/>
          <a:p>
            <a:r>
              <a:rPr lang="en-US" altLang="zh-CN" dirty="0" smtClean="0"/>
              <a:t>Further issues regarding PSR SR</a:t>
            </a:r>
            <a:endParaRPr lang="zh-CN" altLang="en-US" dirty="0"/>
          </a:p>
        </p:txBody>
      </p:sp>
      <p:sp>
        <p:nvSpPr>
          <p:cNvPr id="6" name="矩形 5"/>
          <p:cNvSpPr/>
          <p:nvPr/>
        </p:nvSpPr>
        <p:spPr bwMode="auto">
          <a:xfrm>
            <a:off x="7010400" y="2372499"/>
            <a:ext cx="83820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BW:320-1</a:t>
            </a:r>
            <a:endParaRPr kumimoji="0" lang="zh-CN" altLang="en-US" sz="1200" b="0" i="0" u="none" strike="noStrike" cap="none" normalizeH="0" baseline="0" dirty="0">
              <a:ln>
                <a:noFill/>
              </a:ln>
              <a:solidFill>
                <a:schemeClr val="tx1"/>
              </a:solidFill>
              <a:effectLst/>
              <a:latin typeface="Times New Roman" charset="0"/>
            </a:endParaRPr>
          </a:p>
        </p:txBody>
      </p:sp>
      <p:sp>
        <p:nvSpPr>
          <p:cNvPr id="7" name="矩形 6"/>
          <p:cNvSpPr/>
          <p:nvPr/>
        </p:nvSpPr>
        <p:spPr bwMode="auto">
          <a:xfrm>
            <a:off x="7848600" y="2562999"/>
            <a:ext cx="838200" cy="381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dirty="0" smtClean="0"/>
              <a:t>BW:320-2</a:t>
            </a:r>
            <a:endParaRPr lang="zh-CN" altLang="en-US" dirty="0"/>
          </a:p>
        </p:txBody>
      </p:sp>
      <p:sp>
        <p:nvSpPr>
          <p:cNvPr id="8" name="文本框 7"/>
          <p:cNvSpPr txBox="1"/>
          <p:nvPr/>
        </p:nvSpPr>
        <p:spPr>
          <a:xfrm>
            <a:off x="6400800" y="2133600"/>
            <a:ext cx="1447800" cy="276999"/>
          </a:xfrm>
          <a:prstGeom prst="rect">
            <a:avLst/>
          </a:prstGeom>
          <a:noFill/>
        </p:spPr>
        <p:txBody>
          <a:bodyPr wrap="square" rtlCol="0">
            <a:spAutoFit/>
          </a:bodyPr>
          <a:lstStyle/>
          <a:p>
            <a:r>
              <a:rPr lang="en-US" altLang="zh-CN" dirty="0" smtClean="0"/>
              <a:t>PSRR PPDU</a:t>
            </a:r>
            <a:endParaRPr lang="zh-CN" altLang="en-US" dirty="0"/>
          </a:p>
        </p:txBody>
      </p:sp>
      <p:sp>
        <p:nvSpPr>
          <p:cNvPr id="9" name="文本框 8"/>
          <p:cNvSpPr txBox="1"/>
          <p:nvPr/>
        </p:nvSpPr>
        <p:spPr>
          <a:xfrm>
            <a:off x="7962900" y="2921139"/>
            <a:ext cx="1109254" cy="276999"/>
          </a:xfrm>
          <a:prstGeom prst="rect">
            <a:avLst/>
          </a:prstGeom>
          <a:noFill/>
        </p:spPr>
        <p:txBody>
          <a:bodyPr wrap="square" rtlCol="0">
            <a:spAutoFit/>
          </a:bodyPr>
          <a:lstStyle/>
          <a:p>
            <a:r>
              <a:rPr lang="en-US" altLang="zh-CN" dirty="0" smtClean="0"/>
              <a:t>PSRT PPDU</a:t>
            </a:r>
            <a:endParaRPr lang="zh-CN" altLang="en-US" dirty="0"/>
          </a:p>
        </p:txBody>
      </p:sp>
      <p:sp>
        <p:nvSpPr>
          <p:cNvPr id="10" name="矩形 9"/>
          <p:cNvSpPr/>
          <p:nvPr/>
        </p:nvSpPr>
        <p:spPr bwMode="auto">
          <a:xfrm>
            <a:off x="7010400" y="3581400"/>
            <a:ext cx="838200" cy="23395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altLang="zh-CN" dirty="0" smtClean="0"/>
              <a:t>BW:160</a:t>
            </a:r>
            <a:endParaRPr lang="zh-CN" altLang="en-US" dirty="0"/>
          </a:p>
        </p:txBody>
      </p:sp>
      <p:sp>
        <p:nvSpPr>
          <p:cNvPr id="11" name="矩形 10"/>
          <p:cNvSpPr/>
          <p:nvPr/>
        </p:nvSpPr>
        <p:spPr bwMode="auto">
          <a:xfrm>
            <a:off x="7848600" y="3302139"/>
            <a:ext cx="838200" cy="51321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charset="0"/>
              </a:rPr>
              <a:t>BW:320-1</a:t>
            </a:r>
            <a:endParaRPr kumimoji="0" lang="zh-CN" altLang="en-US" sz="1200" b="0" i="0" u="none" strike="noStrike" cap="none" normalizeH="0" baseline="0" dirty="0">
              <a:ln>
                <a:noFill/>
              </a:ln>
              <a:solidFill>
                <a:schemeClr val="tx1"/>
              </a:solidFill>
              <a:effectLst/>
              <a:latin typeface="Times New Roman" charset="0"/>
            </a:endParaRPr>
          </a:p>
        </p:txBody>
      </p:sp>
      <p:sp>
        <p:nvSpPr>
          <p:cNvPr id="12" name="文本框 11"/>
          <p:cNvSpPr txBox="1"/>
          <p:nvPr/>
        </p:nvSpPr>
        <p:spPr>
          <a:xfrm>
            <a:off x="6400800" y="3311098"/>
            <a:ext cx="1447800" cy="276999"/>
          </a:xfrm>
          <a:prstGeom prst="rect">
            <a:avLst/>
          </a:prstGeom>
          <a:noFill/>
        </p:spPr>
        <p:txBody>
          <a:bodyPr wrap="square" rtlCol="0">
            <a:spAutoFit/>
          </a:bodyPr>
          <a:lstStyle/>
          <a:p>
            <a:r>
              <a:rPr lang="en-US" altLang="zh-CN" dirty="0" smtClean="0"/>
              <a:t>PSRR PPDU</a:t>
            </a:r>
            <a:endParaRPr lang="zh-CN" altLang="en-US" dirty="0"/>
          </a:p>
        </p:txBody>
      </p:sp>
      <p:sp>
        <p:nvSpPr>
          <p:cNvPr id="13" name="文本框 12"/>
          <p:cNvSpPr txBox="1"/>
          <p:nvPr/>
        </p:nvSpPr>
        <p:spPr>
          <a:xfrm>
            <a:off x="7962900" y="3737818"/>
            <a:ext cx="1109254" cy="276999"/>
          </a:xfrm>
          <a:prstGeom prst="rect">
            <a:avLst/>
          </a:prstGeom>
          <a:noFill/>
        </p:spPr>
        <p:txBody>
          <a:bodyPr wrap="square" rtlCol="0">
            <a:spAutoFit/>
          </a:bodyPr>
          <a:lstStyle/>
          <a:p>
            <a:r>
              <a:rPr lang="en-US" altLang="zh-CN" dirty="0" smtClean="0"/>
              <a:t>PSRT PPDU</a:t>
            </a:r>
            <a:endParaRPr lang="zh-CN" altLang="en-US" dirty="0"/>
          </a:p>
        </p:txBody>
      </p:sp>
    </p:spTree>
    <p:extLst>
      <p:ext uri="{BB962C8B-B14F-4D97-AF65-F5344CB8AC3E}">
        <p14:creationId xmlns:p14="http://schemas.microsoft.com/office/powerpoint/2010/main" val="42458785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7</a:t>
            </a:fld>
            <a:endParaRPr lang="en-US" dirty="0"/>
          </a:p>
        </p:txBody>
      </p:sp>
      <p:sp>
        <p:nvSpPr>
          <p:cNvPr id="5" name="Shape 94"/>
          <p:cNvSpPr txBox="1">
            <a:spLocks noGrp="1"/>
          </p:cNvSpPr>
          <p:nvPr>
            <p:ph idx="1"/>
          </p:nvPr>
        </p:nvSpPr>
        <p:spPr>
          <a:xfrm>
            <a:off x="828673" y="1403848"/>
            <a:ext cx="7781927" cy="4930458"/>
          </a:xfrm>
          <a:prstGeom prst="rect">
            <a:avLst/>
          </a:prstGeom>
          <a:noFill/>
          <a:ln>
            <a:noFill/>
          </a:ln>
        </p:spPr>
        <p:txBody>
          <a:bodyPr lIns="92075" tIns="46025" rIns="92075" bIns="46025" anchor="t" anchorCtr="0">
            <a:noAutofit/>
          </a:bodyPr>
          <a:lstStyle/>
          <a:p>
            <a:r>
              <a:rPr lang="en-US" altLang="zh-CN" sz="2000" dirty="0" smtClean="0"/>
              <a:t>After we decide the normalization is always per 20MHz, there are still some remaining issues regarding PSR SR:</a:t>
            </a:r>
          </a:p>
          <a:p>
            <a:pPr lvl="1"/>
            <a:r>
              <a:rPr lang="en-US" altLang="zh-CN" sz="1600" dirty="0" smtClean="0"/>
              <a:t>1a: Puncturing of PSRT PPDU</a:t>
            </a:r>
          </a:p>
          <a:p>
            <a:pPr lvl="1"/>
            <a:r>
              <a:rPr lang="en-US" altLang="zh-CN" sz="1600" dirty="0" smtClean="0"/>
              <a:t>1b</a:t>
            </a:r>
            <a:r>
              <a:rPr lang="en-US" altLang="zh-CN" sz="1600" dirty="0"/>
              <a:t>:</a:t>
            </a:r>
            <a:r>
              <a:rPr lang="zh-CN" altLang="en-US" sz="1600" dirty="0" smtClean="0"/>
              <a:t> </a:t>
            </a:r>
            <a:r>
              <a:rPr lang="en-US" altLang="zh-CN" sz="1600" dirty="0" smtClean="0"/>
              <a:t>Puncturing of PSRR PPDU</a:t>
            </a:r>
          </a:p>
          <a:p>
            <a:pPr lvl="1"/>
            <a:r>
              <a:rPr lang="en-US" altLang="zh-CN" sz="1600" dirty="0" smtClean="0"/>
              <a:t>2: Multiple ESR fields within the range of PSRT PPDU</a:t>
            </a:r>
          </a:p>
          <a:p>
            <a:pPr lvl="1"/>
            <a:r>
              <a:rPr lang="en-US" altLang="zh-CN" sz="1600" dirty="0" smtClean="0">
                <a:cs typeface="Calibri" panose="020F0502020204030204" pitchFamily="34" charset="0"/>
              </a:rPr>
              <a:t>3: PSRR </a:t>
            </a:r>
            <a:r>
              <a:rPr lang="en-US" altLang="zh-CN" sz="1600" dirty="0">
                <a:cs typeface="Calibri" panose="020F0502020204030204" pitchFamily="34" charset="0"/>
              </a:rPr>
              <a:t>PPDU BW and Rx BW of AP2 </a:t>
            </a:r>
            <a:r>
              <a:rPr lang="en-US" altLang="zh-CN" sz="1600" dirty="0" smtClean="0">
                <a:cs typeface="Calibri" panose="020F0502020204030204" pitchFamily="34" charset="0"/>
              </a:rPr>
              <a:t>mismatch</a:t>
            </a:r>
          </a:p>
          <a:p>
            <a:pPr lvl="1"/>
            <a:r>
              <a:rPr lang="en-US" altLang="zh-CN" sz="1600" dirty="0" smtClean="0">
                <a:cs typeface="Calibri" panose="020F0502020204030204" pitchFamily="34" charset="0"/>
              </a:rPr>
              <a:t>4: PSRT </a:t>
            </a:r>
            <a:r>
              <a:rPr lang="en-US" altLang="zh-CN" sz="1600" dirty="0">
                <a:cs typeface="Calibri" panose="020F0502020204030204" pitchFamily="34" charset="0"/>
              </a:rPr>
              <a:t>PPDU and PSRR </a:t>
            </a:r>
            <a:r>
              <a:rPr lang="en-US" altLang="zh-CN" sz="1600" dirty="0" smtClean="0">
                <a:cs typeface="Calibri" panose="020F0502020204030204" pitchFamily="34" charset="0"/>
              </a:rPr>
              <a:t>PPDU </a:t>
            </a:r>
            <a:r>
              <a:rPr lang="en-US" altLang="zh-CN" sz="1600" dirty="0">
                <a:cs typeface="Calibri" panose="020F0502020204030204" pitchFamily="34" charset="0"/>
              </a:rPr>
              <a:t>BW </a:t>
            </a:r>
            <a:r>
              <a:rPr lang="en-US" altLang="zh-CN" sz="1600" dirty="0" smtClean="0">
                <a:cs typeface="Calibri" panose="020F0502020204030204" pitchFamily="34" charset="0"/>
              </a:rPr>
              <a:t>mismatch</a:t>
            </a:r>
            <a:endParaRPr lang="en-US" altLang="zh-CN" sz="1600" dirty="0" smtClean="0"/>
          </a:p>
          <a:p>
            <a:pPr lvl="1"/>
            <a:endParaRPr lang="en-US" altLang="zh-CN" sz="1600" dirty="0" smtClean="0"/>
          </a:p>
          <a:p>
            <a:r>
              <a:rPr lang="en-US" altLang="zh-CN" dirty="0" smtClean="0"/>
              <a:t>Some potential solutions are discussed:</a:t>
            </a:r>
          </a:p>
          <a:p>
            <a:pPr lvl="1"/>
            <a:r>
              <a:rPr lang="en-US" altLang="zh-CN" sz="1600" dirty="0" smtClean="0"/>
              <a:t>For PSRT PPDU:</a:t>
            </a:r>
          </a:p>
          <a:p>
            <a:pPr lvl="2"/>
            <a:r>
              <a:rPr lang="en-US" altLang="zh-CN" sz="1400" dirty="0" smtClean="0"/>
              <a:t>Normalized by PSRT </a:t>
            </a:r>
            <a:r>
              <a:rPr lang="en-US" altLang="zh-CN" sz="1400" dirty="0"/>
              <a:t>PPDU effective BW: non-punctured </a:t>
            </a:r>
            <a:r>
              <a:rPr lang="en-US" altLang="zh-CN" sz="1400" dirty="0" smtClean="0"/>
              <a:t>portion of the PSRT PPDU BW</a:t>
            </a:r>
            <a:endParaRPr lang="en-US" altLang="zh-CN" sz="1400" dirty="0"/>
          </a:p>
          <a:p>
            <a:pPr lvl="1"/>
            <a:r>
              <a:rPr lang="en-US" altLang="zh-CN" sz="1600" dirty="0" smtClean="0"/>
              <a:t>For PSRR PPDU:</a:t>
            </a:r>
          </a:p>
          <a:p>
            <a:pPr lvl="2"/>
            <a:r>
              <a:rPr lang="en-US" altLang="zh-CN" sz="1400" dirty="0" smtClean="0"/>
              <a:t>Normalized </a:t>
            </a:r>
            <a:r>
              <a:rPr lang="en-US" altLang="zh-CN" sz="1400" dirty="0"/>
              <a:t>by </a:t>
            </a:r>
            <a:r>
              <a:rPr lang="en-US" altLang="zh-CN" sz="1400" dirty="0" smtClean="0"/>
              <a:t>PSRR </a:t>
            </a:r>
            <a:r>
              <a:rPr lang="en-US" altLang="zh-CN" sz="1400" dirty="0"/>
              <a:t>PPDU effective </a:t>
            </a:r>
            <a:r>
              <a:rPr lang="en-US" altLang="zh-CN" sz="1400" dirty="0" smtClean="0"/>
              <a:t>BW:</a:t>
            </a:r>
          </a:p>
          <a:p>
            <a:pPr lvl="3"/>
            <a:r>
              <a:rPr lang="en-US" altLang="zh-CN" sz="1200" dirty="0" smtClean="0"/>
              <a:t>Opt1: </a:t>
            </a:r>
            <a:r>
              <a:rPr lang="en-US" altLang="zh-CN" sz="1200" dirty="0"/>
              <a:t>within Rx BW of </a:t>
            </a:r>
            <a:r>
              <a:rPr lang="en-US" altLang="zh-CN" sz="1200" dirty="0" smtClean="0"/>
              <a:t>AP2 + </a:t>
            </a:r>
            <a:r>
              <a:rPr lang="en-US" altLang="zh-CN" sz="1200" dirty="0"/>
              <a:t>non-punctured portion</a:t>
            </a:r>
          </a:p>
          <a:p>
            <a:pPr lvl="3"/>
            <a:r>
              <a:rPr lang="en-US" altLang="zh-CN" sz="1200" dirty="0" smtClean="0"/>
              <a:t>Opt2: </a:t>
            </a:r>
            <a:r>
              <a:rPr lang="en-US" altLang="zh-CN" sz="1200" dirty="0"/>
              <a:t>within Rx BW of </a:t>
            </a:r>
            <a:r>
              <a:rPr lang="en-US" altLang="zh-CN" sz="1200" dirty="0" smtClean="0"/>
              <a:t>AP2 + </a:t>
            </a:r>
            <a:r>
              <a:rPr lang="en-US" altLang="zh-CN" sz="1200" dirty="0"/>
              <a:t>decrease the </a:t>
            </a:r>
            <a:r>
              <a:rPr lang="en-US" altLang="zh-CN" sz="1200" dirty="0" err="1"/>
              <a:t>Tx</a:t>
            </a:r>
            <a:r>
              <a:rPr lang="en-US" altLang="zh-CN" sz="1200" dirty="0"/>
              <a:t> Power of PSRT or PSR value by </a:t>
            </a:r>
            <a:r>
              <a:rPr lang="en-US" altLang="zh-CN" sz="1200" dirty="0" smtClean="0"/>
              <a:t>3dB</a:t>
            </a:r>
          </a:p>
          <a:p>
            <a:pPr lvl="2"/>
            <a:r>
              <a:rPr lang="en-US" altLang="zh-CN" sz="1400" dirty="0" smtClean="0"/>
              <a:t>Define RPL as </a:t>
            </a:r>
            <a:r>
              <a:rPr lang="en-US" altLang="zh-CN" sz="1400" dirty="0" err="1" smtClean="0"/>
              <a:t>dBm</a:t>
            </a:r>
            <a:r>
              <a:rPr lang="en-US" altLang="zh-CN" sz="1400" dirty="0" smtClean="0"/>
              <a:t>/20 MHz, and leave normalization to implementation.</a:t>
            </a:r>
            <a:endParaRPr lang="en-US" altLang="zh-CN" sz="1400" dirty="0"/>
          </a:p>
        </p:txBody>
      </p:sp>
      <p:sp>
        <p:nvSpPr>
          <p:cNvPr id="8" name="Rectangle 2"/>
          <p:cNvSpPr>
            <a:spLocks noGrp="1" noChangeArrowheads="1"/>
          </p:cNvSpPr>
          <p:nvPr>
            <p:ph type="title"/>
          </p:nvPr>
        </p:nvSpPr>
        <p:spPr>
          <a:xfrm>
            <a:off x="609600" y="685800"/>
            <a:ext cx="8001000" cy="533400"/>
          </a:xfrm>
          <a:noFill/>
          <a:ln/>
        </p:spPr>
        <p:txBody>
          <a:bodyPr/>
          <a:lstStyle/>
          <a:p>
            <a:r>
              <a:rPr lang="en-US" altLang="zh-CN" dirty="0" smtClean="0"/>
              <a:t>Summary</a:t>
            </a:r>
            <a:endParaRPr lang="en-US" dirty="0">
              <a:solidFill>
                <a:schemeClr val="tx1"/>
              </a:solidFill>
            </a:endParaRPr>
          </a:p>
        </p:txBody>
      </p:sp>
    </p:spTree>
    <p:extLst>
      <p:ext uri="{BB962C8B-B14F-4D97-AF65-F5344CB8AC3E}">
        <p14:creationId xmlns:p14="http://schemas.microsoft.com/office/powerpoint/2010/main" val="5894873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8</a:t>
            </a:fld>
            <a:endParaRPr lang="en-US" dirty="0"/>
          </a:p>
        </p:txBody>
      </p:sp>
      <p:sp>
        <p:nvSpPr>
          <p:cNvPr id="5" name="Shape 94"/>
          <p:cNvSpPr txBox="1">
            <a:spLocks noGrp="1"/>
          </p:cNvSpPr>
          <p:nvPr>
            <p:ph idx="1"/>
          </p:nvPr>
        </p:nvSpPr>
        <p:spPr>
          <a:xfrm>
            <a:off x="828673" y="1281927"/>
            <a:ext cx="7781927" cy="4930458"/>
          </a:xfrm>
          <a:prstGeom prst="rect">
            <a:avLst/>
          </a:prstGeom>
          <a:noFill/>
          <a:ln>
            <a:noFill/>
          </a:ln>
        </p:spPr>
        <p:txBody>
          <a:bodyPr lIns="92075" tIns="46025" rIns="92075" bIns="46025" anchor="t" anchorCtr="0">
            <a:noAutofit/>
          </a:bodyPr>
          <a:lstStyle/>
          <a:p>
            <a:r>
              <a:rPr lang="en-US" altLang="zh-CN" sz="1600" dirty="0" smtClean="0"/>
              <a:t>Considering the preamble puncturing info of PSRR PPDU BW is not known by AP2, and the BW mismatch problem, an alternative way is to following UL power control, define per 20 MHz parameter, and leave the normalization to implementation: </a:t>
            </a:r>
            <a:endParaRPr lang="en-US" altLang="zh-CN" sz="1050" dirty="0"/>
          </a:p>
        </p:txBody>
      </p:sp>
      <p:sp>
        <p:nvSpPr>
          <p:cNvPr id="8" name="Rectangle 2"/>
          <p:cNvSpPr>
            <a:spLocks noGrp="1" noChangeArrowheads="1"/>
          </p:cNvSpPr>
          <p:nvPr>
            <p:ph type="title"/>
          </p:nvPr>
        </p:nvSpPr>
        <p:spPr>
          <a:xfrm>
            <a:off x="609600" y="685800"/>
            <a:ext cx="8001000" cy="533400"/>
          </a:xfrm>
          <a:noFill/>
          <a:ln/>
        </p:spPr>
        <p:txBody>
          <a:bodyPr/>
          <a:lstStyle/>
          <a:p>
            <a:r>
              <a:rPr lang="en-US" altLang="zh-CN" dirty="0" smtClean="0"/>
              <a:t>More discussion</a:t>
            </a:r>
            <a:endParaRPr lang="en-US" dirty="0">
              <a:solidFill>
                <a:schemeClr val="tx1"/>
              </a:solidFill>
            </a:endParaRPr>
          </a:p>
        </p:txBody>
      </p:sp>
      <p:pic>
        <p:nvPicPr>
          <p:cNvPr id="7" name="图片 6"/>
          <p:cNvPicPr>
            <a:picLocks noChangeAspect="1"/>
          </p:cNvPicPr>
          <p:nvPr/>
        </p:nvPicPr>
        <p:blipFill>
          <a:blip r:embed="rId3"/>
          <a:stretch>
            <a:fillRect/>
          </a:stretch>
        </p:blipFill>
        <p:spPr>
          <a:xfrm>
            <a:off x="1984412" y="2438400"/>
            <a:ext cx="5540721" cy="3886200"/>
          </a:xfrm>
          <a:prstGeom prst="rect">
            <a:avLst/>
          </a:prstGeom>
        </p:spPr>
      </p:pic>
      <p:sp>
        <p:nvSpPr>
          <p:cNvPr id="4" name="矩形 3"/>
          <p:cNvSpPr/>
          <p:nvPr/>
        </p:nvSpPr>
        <p:spPr>
          <a:xfrm>
            <a:off x="304801" y="3505200"/>
            <a:ext cx="1447800" cy="461665"/>
          </a:xfrm>
          <a:prstGeom prst="rect">
            <a:avLst/>
          </a:prstGeom>
        </p:spPr>
        <p:txBody>
          <a:bodyPr wrap="square">
            <a:spAutoFit/>
          </a:bodyPr>
          <a:lstStyle/>
          <a:p>
            <a:r>
              <a:rPr lang="en-US" altLang="zh-CN" b="1" dirty="0">
                <a:latin typeface="+mj-lt"/>
              </a:rPr>
              <a:t>27.3.15.2 Power pre-correction</a:t>
            </a:r>
            <a:endParaRPr lang="zh-CN" altLang="en-US" dirty="0">
              <a:latin typeface="+mj-lt"/>
            </a:endParaRPr>
          </a:p>
        </p:txBody>
      </p:sp>
    </p:spTree>
    <p:extLst>
      <p:ext uri="{BB962C8B-B14F-4D97-AF65-F5344CB8AC3E}">
        <p14:creationId xmlns:p14="http://schemas.microsoft.com/office/powerpoint/2010/main" val="3219787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9</a:t>
            </a:fld>
            <a:endParaRPr lang="en-US" dirty="0"/>
          </a:p>
        </p:txBody>
      </p:sp>
      <p:sp>
        <p:nvSpPr>
          <p:cNvPr id="5" name="Shape 94"/>
          <p:cNvSpPr txBox="1">
            <a:spLocks noGrp="1"/>
          </p:cNvSpPr>
          <p:nvPr>
            <p:ph idx="1"/>
          </p:nvPr>
        </p:nvSpPr>
        <p:spPr>
          <a:xfrm>
            <a:off x="828673" y="1242060"/>
            <a:ext cx="7781927" cy="456544"/>
          </a:xfrm>
          <a:prstGeom prst="rect">
            <a:avLst/>
          </a:prstGeom>
          <a:noFill/>
          <a:ln>
            <a:noFill/>
          </a:ln>
        </p:spPr>
        <p:txBody>
          <a:bodyPr lIns="92075" tIns="46025" rIns="92075" bIns="46025" anchor="t" anchorCtr="0">
            <a:noAutofit/>
          </a:bodyPr>
          <a:lstStyle/>
          <a:p>
            <a:r>
              <a:rPr lang="en-US" altLang="zh-CN" sz="2000" dirty="0" smtClean="0"/>
              <a:t>Then we have the following PSR related parameters:</a:t>
            </a:r>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a:p>
            <a:endParaRPr lang="en-US" altLang="zh-CN" sz="2000" dirty="0"/>
          </a:p>
          <a:p>
            <a:endParaRPr lang="en-US" altLang="zh-CN" sz="2000" dirty="0" smtClean="0"/>
          </a:p>
        </p:txBody>
      </p:sp>
      <p:sp>
        <p:nvSpPr>
          <p:cNvPr id="8" name="Rectangle 2"/>
          <p:cNvSpPr>
            <a:spLocks noGrp="1" noChangeArrowheads="1"/>
          </p:cNvSpPr>
          <p:nvPr>
            <p:ph type="title"/>
          </p:nvPr>
        </p:nvSpPr>
        <p:spPr>
          <a:xfrm>
            <a:off x="609600" y="685800"/>
            <a:ext cx="8001000" cy="533400"/>
          </a:xfrm>
          <a:noFill/>
          <a:ln/>
        </p:spPr>
        <p:txBody>
          <a:bodyPr/>
          <a:lstStyle/>
          <a:p>
            <a:r>
              <a:rPr lang="en-US" altLang="zh-CN" dirty="0" smtClean="0"/>
              <a:t>More discussion</a:t>
            </a:r>
            <a:endParaRPr lang="en-US" dirty="0">
              <a:solidFill>
                <a:schemeClr val="tx1"/>
              </a:solidFill>
            </a:endParaRPr>
          </a:p>
        </p:txBody>
      </p:sp>
      <mc:AlternateContent xmlns:mc="http://schemas.openxmlformats.org/markup-compatibility/2006" xmlns:a14="http://schemas.microsoft.com/office/drawing/2010/main">
        <mc:Choice Requires="a14">
          <p:graphicFrame>
            <p:nvGraphicFramePr>
              <p:cNvPr id="2" name="表格 1"/>
              <p:cNvGraphicFramePr>
                <a:graphicFrameLocks noGrp="1"/>
              </p:cNvGraphicFramePr>
              <p:nvPr>
                <p:extLst>
                  <p:ext uri="{D42A27DB-BD31-4B8C-83A1-F6EECF244321}">
                    <p14:modId xmlns:p14="http://schemas.microsoft.com/office/powerpoint/2010/main" val="2612078149"/>
                  </p:ext>
                </p:extLst>
              </p:nvPr>
            </p:nvGraphicFramePr>
            <p:xfrm>
              <a:off x="1752600" y="1650143"/>
              <a:ext cx="5715000" cy="2413000"/>
            </p:xfrm>
            <a:graphic>
              <a:graphicData uri="http://schemas.openxmlformats.org/drawingml/2006/table">
                <a:tbl>
                  <a:tblPr firstRow="1" firstCol="1" bandRow="1">
                    <a:tableStyleId>{5C22544A-7EE6-4342-B048-85BDC9FD1C3A}</a:tableStyleId>
                  </a:tblPr>
                  <a:tblGrid>
                    <a:gridCol w="3491711"/>
                    <a:gridCol w="2223289"/>
                  </a:tblGrid>
                  <a:tr h="275590">
                    <a:tc>
                      <a:txBody>
                        <a:bodyPr/>
                        <a:lstStyle/>
                        <a:p>
                          <a:pPr algn="just">
                            <a:spcAft>
                              <a:spcPts val="0"/>
                            </a:spcAft>
                          </a:pPr>
                          <a:r>
                            <a:rPr lang="en-US" sz="1200" dirty="0">
                              <a:effectLst/>
                              <a:latin typeface="+mj-lt"/>
                            </a:rPr>
                            <a:t>PSR </a:t>
                          </a:r>
                          <a:r>
                            <a:rPr lang="en-US" sz="1200" dirty="0" smtClean="0">
                              <a:effectLst/>
                              <a:latin typeface="+mj-lt"/>
                            </a:rPr>
                            <a:t>related Parameter</a:t>
                          </a:r>
                          <a:endParaRPr lang="zh-CN" sz="1200" dirty="0">
                            <a:effectLst/>
                            <a:latin typeface="+mj-lt"/>
                            <a:ea typeface="宋体" panose="02010600030101010101" pitchFamily="2" charset="-122"/>
                          </a:endParaRPr>
                        </a:p>
                      </a:txBody>
                      <a:tcPr marL="68580" marR="68580" marT="0" marB="0"/>
                    </a:tc>
                    <a:tc>
                      <a:txBody>
                        <a:bodyPr/>
                        <a:lstStyle/>
                        <a:p>
                          <a:pPr algn="ctr">
                            <a:spcAft>
                              <a:spcPts val="0"/>
                            </a:spcAft>
                          </a:pPr>
                          <a:r>
                            <a:rPr lang="en-US" sz="1200" dirty="0">
                              <a:effectLst/>
                              <a:latin typeface="+mj-lt"/>
                            </a:rPr>
                            <a:t>Dimensions (Proposal)</a:t>
                          </a:r>
                          <a:endParaRPr lang="zh-CN" sz="1200" dirty="0">
                            <a:effectLst/>
                            <a:latin typeface="+mj-lt"/>
                            <a:ea typeface="宋体" panose="02010600030101010101" pitchFamily="2" charset="-122"/>
                          </a:endParaRPr>
                        </a:p>
                      </a:txBody>
                      <a:tcPr marL="68580" marR="68580" marT="0" marB="0"/>
                    </a:tc>
                  </a:tr>
                  <a:tr h="826770">
                    <a:tc>
                      <a:txBody>
                        <a:bodyPr/>
                        <a:lstStyle/>
                        <a:p>
                          <a:pPr algn="just">
                            <a:spcAft>
                              <a:spcPts val="0"/>
                            </a:spcAft>
                          </a:pPr>
                          <a:r>
                            <a:rPr lang="en-US" sz="1200" dirty="0">
                              <a:effectLst/>
                              <a:latin typeface="+mj-lt"/>
                            </a:rPr>
                            <a:t>Spatial Reuse Field in U-SIG</a:t>
                          </a:r>
                          <a:endParaRPr lang="zh-CN" sz="1200" dirty="0">
                            <a:effectLst/>
                            <a:latin typeface="+mj-lt"/>
                          </a:endParaRPr>
                        </a:p>
                        <a:p>
                          <a:pPr algn="just">
                            <a:spcAft>
                              <a:spcPts val="0"/>
                            </a:spcAft>
                          </a:pPr>
                          <a:r>
                            <a:rPr lang="en-US" sz="1200" dirty="0">
                              <a:effectLst/>
                              <a:latin typeface="+mj-lt"/>
                            </a:rPr>
                            <a:t>(Also called PSR_INPUT)</a:t>
                          </a:r>
                          <a:endParaRPr lang="zh-CN" sz="1200" dirty="0">
                            <a:effectLst/>
                            <a:latin typeface="+mj-lt"/>
                          </a:endParaRPr>
                        </a:p>
                        <a:p>
                          <a:pPr algn="just">
                            <a:spcAft>
                              <a:spcPts val="0"/>
                            </a:spcAft>
                          </a:pPr>
                          <a:r>
                            <a:rPr lang="en-US" sz="1200" dirty="0">
                              <a:effectLst/>
                              <a:latin typeface="+mj-lt"/>
                            </a:rPr>
                            <a:t>(Also called </a:t>
                          </a:r>
                          <a:r>
                            <a:rPr lang="en-US" sz="1200" dirty="0" smtClean="0">
                              <a:effectLst/>
                              <a:latin typeface="+mj-lt"/>
                            </a:rPr>
                            <a:t>PSR/EHT PSR)</a:t>
                          </a:r>
                          <a:endParaRPr lang="zh-CN" sz="1200" dirty="0">
                            <a:effectLst/>
                            <a:latin typeface="+mj-lt"/>
                            <a:ea typeface="宋体" panose="02010600030101010101" pitchFamily="2" charset="-122"/>
                          </a:endParaRPr>
                        </a:p>
                      </a:txBody>
                      <a:tcPr marL="68580" marR="68580" marT="0" marB="0"/>
                    </a:tc>
                    <a:tc>
                      <a:txBody>
                        <a:bodyPr/>
                        <a:lstStyle/>
                        <a:p>
                          <a:pPr algn="ctr">
                            <a:spcAft>
                              <a:spcPts val="0"/>
                            </a:spcAft>
                          </a:pPr>
                          <a:r>
                            <a:rPr lang="en-US" sz="1200">
                              <a:effectLst/>
                              <a:latin typeface="+mj-lt"/>
                            </a:rPr>
                            <a:t>dBm/20MHz</a:t>
                          </a:r>
                          <a:endParaRPr lang="zh-CN" sz="1200">
                            <a:effectLst/>
                            <a:latin typeface="+mj-lt"/>
                            <a:ea typeface="宋体" panose="02010600030101010101" pitchFamily="2" charset="-122"/>
                          </a:endParaRPr>
                        </a:p>
                      </a:txBody>
                      <a:tcPr marL="68580" marR="68580" marT="0" marB="0"/>
                    </a:tc>
                  </a:tr>
                  <a:tr h="314960">
                    <a:tc>
                      <a:txBody>
                        <a:bodyPr/>
                        <a:lstStyle/>
                        <a:p>
                          <a:pPr algn="just">
                            <a:spcAft>
                              <a:spcPts val="0"/>
                            </a:spcAft>
                          </a:pPr>
                          <a14:m>
                            <m:oMath xmlns:m="http://schemas.openxmlformats.org/officeDocument/2006/math">
                              <m:sSub>
                                <m:sSubPr>
                                  <m:ctrlPr>
                                    <a:rPr lang="zh-CN" sz="1200" b="1" i="1" kern="1200" smtClean="0">
                                      <a:solidFill>
                                        <a:schemeClr val="lt1"/>
                                      </a:solidFill>
                                      <a:effectLst/>
                                      <a:latin typeface="Cambria Math" panose="02040503050406030204" pitchFamily="18" charset="0"/>
                                      <a:ea typeface="+mn-ea"/>
                                      <a:cs typeface="+mn-cs"/>
                                    </a:rPr>
                                  </m:ctrlPr>
                                </m:sSubPr>
                                <m:e>
                                  <m:r>
                                    <a:rPr lang="en-US" altLang="zh-CN" sz="1200" b="1" kern="1200" smtClean="0">
                                      <a:solidFill>
                                        <a:schemeClr val="lt1"/>
                                      </a:solidFill>
                                      <a:effectLst/>
                                      <a:latin typeface="Cambria Math" panose="02040503050406030204" pitchFamily="18" charset="0"/>
                                      <a:ea typeface="+mn-ea"/>
                                      <a:cs typeface="+mn-cs"/>
                                    </a:rPr>
                                    <m:t>𝑇</m:t>
                                  </m:r>
                                  <m:r>
                                    <a:rPr lang="en-US" altLang="zh-CN" sz="1200" b="1" i="0" kern="1200" smtClean="0">
                                      <a:solidFill>
                                        <a:schemeClr val="lt1"/>
                                      </a:solidFill>
                                      <a:effectLst/>
                                      <a:latin typeface="Cambria Math" panose="02040503050406030204" pitchFamily="18" charset="0"/>
                                      <a:ea typeface="+mn-ea"/>
                                      <a:cs typeface="+mn-cs"/>
                                    </a:rPr>
                                    <m:t>𝐱𝐏𝐨𝐰𝐞𝐫</m:t>
                                  </m:r>
                                </m:e>
                                <m:sub>
                                  <m:r>
                                    <a:rPr lang="en-US" sz="1200" b="1" kern="1200" smtClean="0">
                                      <a:solidFill>
                                        <a:schemeClr val="lt1"/>
                                      </a:solidFill>
                                      <a:effectLst/>
                                      <a:latin typeface="Cambria Math" panose="02040503050406030204" pitchFamily="18" charset="0"/>
                                      <a:ea typeface="+mn-ea"/>
                                      <a:cs typeface="+mn-cs"/>
                                    </a:rPr>
                                    <m:t>𝐏𝐒𝐑𝐑</m:t>
                                  </m:r>
                                </m:sub>
                              </m:sSub>
                            </m:oMath>
                          </a14:m>
                          <a:r>
                            <a:rPr lang="en-US" altLang="zh-CN" sz="1200" b="1" kern="1200" dirty="0" smtClean="0">
                              <a:solidFill>
                                <a:schemeClr val="lt1"/>
                              </a:solidFill>
                              <a:effectLst/>
                              <a:latin typeface="+mj-lt"/>
                              <a:ea typeface="+mn-ea"/>
                              <a:cs typeface="+mn-cs"/>
                            </a:rPr>
                            <a:t> or</a:t>
                          </a:r>
                          <a14:m>
                            <m:oMath xmlns:m="http://schemas.openxmlformats.org/officeDocument/2006/math">
                              <m:r>
                                <a:rPr lang="en-US" altLang="zh-CN" sz="1200" b="1" i="0" kern="1200" smtClean="0">
                                  <a:solidFill>
                                    <a:schemeClr val="lt1"/>
                                  </a:solidFill>
                                  <a:effectLst/>
                                  <a:latin typeface="Cambria Math" panose="02040503050406030204" pitchFamily="18" charset="0"/>
                                  <a:ea typeface="+mn-ea"/>
                                  <a:cs typeface="+mn-cs"/>
                                </a:rPr>
                                <m:t> </m:t>
                              </m:r>
                              <m:sSub>
                                <m:sSubPr>
                                  <m:ctrlPr>
                                    <a:rPr lang="zh-CN" altLang="zh-CN" sz="1200" b="1" i="1" kern="1200" smtClean="0">
                                      <a:solidFill>
                                        <a:schemeClr val="lt1"/>
                                      </a:solidFill>
                                      <a:effectLst/>
                                      <a:latin typeface="Cambria Math" panose="02040503050406030204" pitchFamily="18" charset="0"/>
                                      <a:ea typeface="+mn-ea"/>
                                      <a:cs typeface="+mn-cs"/>
                                    </a:rPr>
                                  </m:ctrlPr>
                                </m:sSubPr>
                                <m:e>
                                  <m:r>
                                    <a:rPr lang="en-US" altLang="zh-CN" sz="1200" b="1" i="0" kern="1200" smtClean="0">
                                      <a:solidFill>
                                        <a:schemeClr val="lt1"/>
                                      </a:solidFill>
                                      <a:effectLst/>
                                      <a:latin typeface="Cambria Math" panose="02040503050406030204" pitchFamily="18" charset="0"/>
                                      <a:ea typeface="+mn-ea"/>
                                      <a:cs typeface="+mn-cs"/>
                                    </a:rPr>
                                    <m:t>𝐓𝐱𝐏𝐨𝐰𝐞𝐫</m:t>
                                  </m:r>
                                </m:e>
                                <m:sub>
                                  <m:r>
                                    <a:rPr lang="en-US" altLang="zh-CN" sz="1200" b="1" i="0" kern="1200" smtClean="0">
                                      <a:solidFill>
                                        <a:schemeClr val="lt1"/>
                                      </a:solidFill>
                                      <a:effectLst/>
                                      <a:latin typeface="Cambria Math" panose="02040503050406030204" pitchFamily="18" charset="0"/>
                                      <a:ea typeface="+mn-ea"/>
                                      <a:cs typeface="+mn-cs"/>
                                    </a:rPr>
                                    <m:t>𝐀</m:t>
                                  </m:r>
                                  <m:r>
                                    <a:rPr lang="en-US" altLang="zh-CN" sz="1200" b="1" kern="1200" smtClean="0">
                                      <a:solidFill>
                                        <a:schemeClr val="lt1"/>
                                      </a:solidFill>
                                      <a:effectLst/>
                                      <a:latin typeface="Cambria Math" panose="02040503050406030204" pitchFamily="18" charset="0"/>
                                      <a:ea typeface="+mn-ea"/>
                                      <a:cs typeface="+mn-cs"/>
                                    </a:rPr>
                                    <m:t>𝐏</m:t>
                                  </m:r>
                                  <m:r>
                                    <a:rPr lang="en-US" altLang="zh-CN" sz="1200" b="1" i="0" kern="1200" smtClean="0">
                                      <a:solidFill>
                                        <a:schemeClr val="lt1"/>
                                      </a:solidFill>
                                      <a:effectLst/>
                                      <a:latin typeface="Cambria Math" panose="02040503050406030204" pitchFamily="18" charset="0"/>
                                      <a:ea typeface="+mn-ea"/>
                                      <a:cs typeface="+mn-cs"/>
                                    </a:rPr>
                                    <m:t>𝟏</m:t>
                                  </m:r>
                                </m:sub>
                              </m:sSub>
                            </m:oMath>
                          </a14:m>
                          <a:endParaRPr lang="zh-CN" sz="1200" b="1" kern="1200" dirty="0">
                            <a:solidFill>
                              <a:schemeClr val="lt1"/>
                            </a:solidFill>
                            <a:effectLst/>
                            <a:latin typeface="+mj-lt"/>
                            <a:ea typeface="+mn-ea"/>
                            <a:cs typeface="+mn-cs"/>
                          </a:endParaRPr>
                        </a:p>
                      </a:txBody>
                      <a:tcPr marL="68580" marR="68580" marT="0" marB="0"/>
                    </a:tc>
                    <a:tc>
                      <a:txBody>
                        <a:bodyPr/>
                        <a:lstStyle/>
                        <a:p>
                          <a:pPr algn="ctr">
                            <a:spcAft>
                              <a:spcPts val="0"/>
                            </a:spcAft>
                          </a:pPr>
                          <a:r>
                            <a:rPr lang="en-US" sz="1200" dirty="0" err="1">
                              <a:effectLst/>
                              <a:latin typeface="+mj-lt"/>
                            </a:rPr>
                            <a:t>dBm</a:t>
                          </a:r>
                          <a:r>
                            <a:rPr lang="en-US" sz="1200" dirty="0">
                              <a:effectLst/>
                              <a:latin typeface="+mj-lt"/>
                            </a:rPr>
                            <a:t>/20MHz</a:t>
                          </a:r>
                          <a:endParaRPr lang="zh-CN" sz="1200" dirty="0">
                            <a:effectLst/>
                            <a:latin typeface="+mj-lt"/>
                            <a:ea typeface="宋体" panose="02010600030101010101" pitchFamily="2" charset="-122"/>
                          </a:endParaRPr>
                        </a:p>
                      </a:txBody>
                      <a:tcPr marL="68580" marR="68580" marT="0" marB="0"/>
                    </a:tc>
                  </a:tr>
                  <a:tr h="314960">
                    <a:tc>
                      <a:txBody>
                        <a:bodyPr/>
                        <a:lstStyle/>
                        <a:p>
                          <a:pPr algn="just">
                            <a:spcAft>
                              <a:spcPts val="0"/>
                            </a:spcAft>
                          </a:pPr>
                          <a:r>
                            <a:rPr lang="en-US" sz="1200" dirty="0" smtClean="0">
                              <a:effectLst/>
                              <a:latin typeface="+mj-lt"/>
                            </a:rPr>
                            <a:t>Acceptable Receiver Interference</a:t>
                          </a:r>
                          <a14:m>
                            <m:oMath xmlns:m="http://schemas.openxmlformats.org/officeDocument/2006/math">
                              <m:r>
                                <m:rPr>
                                  <m:sty m:val="p"/>
                                </m:rPr>
                                <a:rPr lang="en-US" sz="1200">
                                  <a:effectLst/>
                                  <a:latin typeface="Cambria Math" panose="02040503050406030204" pitchFamily="18" charset="0"/>
                                </a:rPr>
                                <m:t>Leve</m:t>
                              </m:r>
                              <m:sSub>
                                <m:sSubPr>
                                  <m:ctrlPr>
                                    <a:rPr lang="zh-CN" sz="1400" i="1">
                                      <a:effectLst/>
                                      <a:latin typeface="Cambria Math" panose="02040503050406030204" pitchFamily="18" charset="0"/>
                                    </a:rPr>
                                  </m:ctrlPr>
                                </m:sSubPr>
                                <m:e>
                                  <m:r>
                                    <m:rPr>
                                      <m:sty m:val="p"/>
                                    </m:rPr>
                                    <a:rPr lang="en-US" sz="1200">
                                      <a:effectLst/>
                                      <a:latin typeface="Cambria Math" panose="02040503050406030204" pitchFamily="18" charset="0"/>
                                    </a:rPr>
                                    <m:t>l</m:t>
                                  </m:r>
                                </m:e>
                                <m:sub>
                                  <m:r>
                                    <m:rPr>
                                      <m:sty m:val="p"/>
                                    </m:rPr>
                                    <a:rPr lang="en-US" sz="1200">
                                      <a:effectLst/>
                                      <a:latin typeface="Cambria Math" panose="02040503050406030204" pitchFamily="18" charset="0"/>
                                    </a:rPr>
                                    <m:t>AP</m:t>
                                  </m:r>
                                  <m:r>
                                    <a:rPr lang="en-US" sz="1200" b="1" i="0" smtClean="0">
                                      <a:effectLst/>
                                      <a:latin typeface="Cambria Math" panose="02040503050406030204" pitchFamily="18" charset="0"/>
                                    </a:rPr>
                                    <m:t>𝟏</m:t>
                                  </m:r>
                                </m:sub>
                              </m:sSub>
                            </m:oMath>
                          </a14:m>
                          <a:endParaRPr lang="zh-CN" sz="1200" dirty="0">
                            <a:effectLst/>
                            <a:latin typeface="+mj-lt"/>
                            <a:ea typeface="宋体" panose="02010600030101010101" pitchFamily="2" charset="-122"/>
                          </a:endParaRPr>
                        </a:p>
                      </a:txBody>
                      <a:tcPr marL="68580" marR="68580" marT="0" marB="0"/>
                    </a:tc>
                    <a:tc>
                      <a:txBody>
                        <a:bodyPr/>
                        <a:lstStyle/>
                        <a:p>
                          <a:pPr algn="ctr">
                            <a:spcAft>
                              <a:spcPts val="0"/>
                            </a:spcAft>
                          </a:pPr>
                          <a:r>
                            <a:rPr lang="en-US" sz="1200">
                              <a:effectLst/>
                              <a:latin typeface="+mj-lt"/>
                            </a:rPr>
                            <a:t>dBm/20MHz</a:t>
                          </a:r>
                          <a:endParaRPr lang="zh-CN" sz="1200">
                            <a:effectLst/>
                            <a:latin typeface="+mj-lt"/>
                            <a:ea typeface="宋体" panose="02010600030101010101" pitchFamily="2" charset="-122"/>
                          </a:endParaRPr>
                        </a:p>
                      </a:txBody>
                      <a:tcPr marL="68580" marR="68580" marT="0" marB="0"/>
                    </a:tc>
                  </a:tr>
                  <a:tr h="314960">
                    <a:tc>
                      <a:txBody>
                        <a:bodyPr/>
                        <a:lstStyle/>
                        <a:p>
                          <a:pPr algn="just">
                            <a:spcAft>
                              <a:spcPts val="0"/>
                            </a:spcAft>
                          </a:pPr>
                          <a:r>
                            <a:rPr lang="en-US" sz="1200" dirty="0" smtClean="0">
                              <a:effectLst/>
                              <a:latin typeface="+mj-lt"/>
                            </a:rPr>
                            <a:t>RPL</a:t>
                          </a:r>
                          <a:r>
                            <a:rPr lang="en-US" sz="1200" baseline="-25000" dirty="0" smtClean="0">
                              <a:effectLst/>
                              <a:latin typeface="+mj-lt"/>
                            </a:rPr>
                            <a:t>PSRR</a:t>
                          </a:r>
                          <a:r>
                            <a:rPr lang="en-US" sz="1200" dirty="0" smtClean="0">
                              <a:effectLst/>
                              <a:latin typeface="+mj-lt"/>
                            </a:rPr>
                            <a:t> </a:t>
                          </a:r>
                          <a:r>
                            <a:rPr lang="en-US" sz="1200" dirty="0">
                              <a:effectLst/>
                              <a:latin typeface="+mj-lt"/>
                            </a:rPr>
                            <a:t>(Received Power Level)</a:t>
                          </a:r>
                          <a:endParaRPr lang="zh-CN" sz="1200" dirty="0">
                            <a:effectLst/>
                            <a:latin typeface="+mj-lt"/>
                            <a:ea typeface="宋体" panose="02010600030101010101" pitchFamily="2" charset="-122"/>
                          </a:endParaRPr>
                        </a:p>
                      </a:txBody>
                      <a:tcPr marL="68580" marR="68580" marT="0" marB="0"/>
                    </a:tc>
                    <a:tc>
                      <a:txBody>
                        <a:bodyPr/>
                        <a:lstStyle/>
                        <a:p>
                          <a:pPr algn="ctr">
                            <a:spcAft>
                              <a:spcPts val="0"/>
                            </a:spcAft>
                          </a:pPr>
                          <a:r>
                            <a:rPr lang="en-US" sz="1200">
                              <a:effectLst/>
                              <a:latin typeface="+mj-lt"/>
                            </a:rPr>
                            <a:t>dBm/20MHz</a:t>
                          </a:r>
                          <a:endParaRPr lang="zh-CN" sz="1200">
                            <a:effectLst/>
                            <a:latin typeface="+mj-lt"/>
                            <a:ea typeface="宋体" panose="02010600030101010101" pitchFamily="2" charset="-122"/>
                          </a:endParaRPr>
                        </a:p>
                      </a:txBody>
                      <a:tcPr marL="68580" marR="68580" marT="0" marB="0"/>
                    </a:tc>
                  </a:tr>
                  <a:tr h="314960">
                    <a:tc>
                      <a:txBody>
                        <a:bodyPr/>
                        <a:lstStyle/>
                        <a:p>
                          <a:pPr algn="just">
                            <a:spcAft>
                              <a:spcPts val="0"/>
                            </a:spcAft>
                          </a:pPr>
                          <a14:m>
                            <m:oMath xmlns:m="http://schemas.openxmlformats.org/officeDocument/2006/math">
                              <m:sSub>
                                <m:sSubPr>
                                  <m:ctrlPr>
                                    <a:rPr lang="zh-CN" altLang="zh-CN" sz="1200" b="1" i="1" kern="1200" smtClean="0">
                                      <a:solidFill>
                                        <a:schemeClr val="lt1"/>
                                      </a:solidFill>
                                      <a:effectLst/>
                                      <a:latin typeface="Cambria Math" panose="02040503050406030204" pitchFamily="18" charset="0"/>
                                      <a:ea typeface="+mn-ea"/>
                                      <a:cs typeface="+mn-cs"/>
                                    </a:rPr>
                                  </m:ctrlPr>
                                </m:sSubPr>
                                <m:e>
                                  <m:r>
                                    <a:rPr lang="en-US" altLang="zh-CN" sz="1200" b="1" i="0" kern="1200" smtClean="0">
                                      <a:solidFill>
                                        <a:schemeClr val="lt1"/>
                                      </a:solidFill>
                                      <a:effectLst/>
                                      <a:latin typeface="Cambria Math" panose="02040503050406030204" pitchFamily="18" charset="0"/>
                                      <a:ea typeface="+mn-ea"/>
                                      <a:cs typeface="+mn-cs"/>
                                    </a:rPr>
                                    <m:t>𝐓</m:t>
                                  </m:r>
                                  <m:r>
                                    <a:rPr lang="en-US" altLang="zh-CN" sz="1200" b="1" i="1" kern="1200" smtClean="0">
                                      <a:solidFill>
                                        <a:schemeClr val="lt1"/>
                                      </a:solidFill>
                                      <a:effectLst/>
                                      <a:latin typeface="Cambria Math" panose="02040503050406030204" pitchFamily="18" charset="0"/>
                                      <a:ea typeface="+mn-ea"/>
                                      <a:cs typeface="+mn-cs"/>
                                    </a:rPr>
                                    <m:t>𝒙𝑷𝒐𝒘𝒆𝒓</m:t>
                                  </m:r>
                                </m:e>
                                <m:sub>
                                  <m:r>
                                    <a:rPr lang="en-US" altLang="zh-CN" sz="1200" b="1" kern="1200" smtClean="0">
                                      <a:solidFill>
                                        <a:schemeClr val="lt1"/>
                                      </a:solidFill>
                                      <a:effectLst/>
                                      <a:latin typeface="Cambria Math" panose="02040503050406030204" pitchFamily="18" charset="0"/>
                                      <a:ea typeface="+mn-ea"/>
                                      <a:cs typeface="+mn-cs"/>
                                    </a:rPr>
                                    <m:t>𝐏𝐒𝐑</m:t>
                                  </m:r>
                                  <m:r>
                                    <a:rPr lang="en-US" altLang="zh-CN" sz="1200" b="1" i="0" kern="1200" smtClean="0">
                                      <a:solidFill>
                                        <a:schemeClr val="lt1"/>
                                      </a:solidFill>
                                      <a:effectLst/>
                                      <a:latin typeface="Cambria Math" panose="02040503050406030204" pitchFamily="18" charset="0"/>
                                      <a:ea typeface="+mn-ea"/>
                                      <a:cs typeface="+mn-cs"/>
                                    </a:rPr>
                                    <m:t>𝐓</m:t>
                                  </m:r>
                                </m:sub>
                              </m:sSub>
                            </m:oMath>
                          </a14:m>
                          <a:r>
                            <a:rPr lang="en-US" altLang="zh-CN" sz="1200" b="1" kern="1200" dirty="0" smtClean="0">
                              <a:solidFill>
                                <a:schemeClr val="lt1"/>
                              </a:solidFill>
                              <a:effectLst/>
                              <a:latin typeface="+mn-lt"/>
                              <a:ea typeface="+mn-ea"/>
                              <a:cs typeface="+mn-cs"/>
                            </a:rPr>
                            <a:t> or</a:t>
                          </a:r>
                          <a14:m>
                            <m:oMath xmlns:m="http://schemas.openxmlformats.org/officeDocument/2006/math">
                              <m:r>
                                <a:rPr lang="en-US" altLang="zh-CN" sz="1200" b="1" i="0" kern="1200" smtClean="0">
                                  <a:solidFill>
                                    <a:schemeClr val="lt1"/>
                                  </a:solidFill>
                                  <a:effectLst/>
                                  <a:latin typeface="Cambria Math" panose="02040503050406030204" pitchFamily="18" charset="0"/>
                                  <a:ea typeface="+mn-ea"/>
                                  <a:cs typeface="+mn-cs"/>
                                </a:rPr>
                                <m:t> </m:t>
                              </m:r>
                              <m:sSub>
                                <m:sSubPr>
                                  <m:ctrlPr>
                                    <a:rPr lang="zh-CN" altLang="zh-CN" sz="1200" b="1" i="1" kern="1200" smtClean="0">
                                      <a:solidFill>
                                        <a:schemeClr val="lt1"/>
                                      </a:solidFill>
                                      <a:effectLst/>
                                      <a:latin typeface="Cambria Math" panose="02040503050406030204" pitchFamily="18" charset="0"/>
                                      <a:ea typeface="+mn-ea"/>
                                      <a:cs typeface="+mn-cs"/>
                                    </a:rPr>
                                  </m:ctrlPr>
                                </m:sSubPr>
                                <m:e>
                                  <m:r>
                                    <a:rPr lang="en-US" altLang="zh-CN" sz="1200" b="1" i="0" kern="1200" smtClean="0">
                                      <a:solidFill>
                                        <a:schemeClr val="lt1"/>
                                      </a:solidFill>
                                      <a:effectLst/>
                                      <a:latin typeface="Cambria Math" panose="02040503050406030204" pitchFamily="18" charset="0"/>
                                      <a:ea typeface="+mn-ea"/>
                                      <a:cs typeface="+mn-cs"/>
                                    </a:rPr>
                                    <m:t>𝐓𝐱𝐏𝐨𝐰𝐞𝐫</m:t>
                                  </m:r>
                                </m:e>
                                <m:sub>
                                  <m:r>
                                    <a:rPr lang="en-US" altLang="zh-CN" sz="1200" b="1" i="0" kern="1200" smtClean="0">
                                      <a:solidFill>
                                        <a:schemeClr val="lt1"/>
                                      </a:solidFill>
                                      <a:effectLst/>
                                      <a:latin typeface="Cambria Math" panose="02040503050406030204" pitchFamily="18" charset="0"/>
                                      <a:ea typeface="+mn-ea"/>
                                      <a:cs typeface="+mn-cs"/>
                                    </a:rPr>
                                    <m:t>𝐀</m:t>
                                  </m:r>
                                  <m:r>
                                    <a:rPr lang="en-US" altLang="zh-CN" sz="1200" b="1" kern="1200" smtClean="0">
                                      <a:solidFill>
                                        <a:schemeClr val="lt1"/>
                                      </a:solidFill>
                                      <a:effectLst/>
                                      <a:latin typeface="Cambria Math" panose="02040503050406030204" pitchFamily="18" charset="0"/>
                                      <a:ea typeface="+mn-ea"/>
                                      <a:cs typeface="+mn-cs"/>
                                    </a:rPr>
                                    <m:t>𝐏</m:t>
                                  </m:r>
                                  <m:r>
                                    <a:rPr lang="en-US" altLang="zh-CN" sz="1200" b="1" i="0" kern="1200" smtClean="0">
                                      <a:solidFill>
                                        <a:schemeClr val="lt1"/>
                                      </a:solidFill>
                                      <a:effectLst/>
                                      <a:latin typeface="Cambria Math" panose="02040503050406030204" pitchFamily="18" charset="0"/>
                                      <a:ea typeface="+mn-ea"/>
                                      <a:cs typeface="+mn-cs"/>
                                    </a:rPr>
                                    <m:t>𝟐</m:t>
                                  </m:r>
                                </m:sub>
                              </m:sSub>
                            </m:oMath>
                          </a14:m>
                          <a:endParaRPr lang="zh-CN" sz="1200" dirty="0">
                            <a:effectLst/>
                            <a:latin typeface="+mj-lt"/>
                            <a:ea typeface="宋体" panose="02010600030101010101" pitchFamily="2" charset="-122"/>
                          </a:endParaRPr>
                        </a:p>
                      </a:txBody>
                      <a:tcPr marL="68580" marR="68580" marT="0" marB="0"/>
                    </a:tc>
                    <a:tc>
                      <a:txBody>
                        <a:bodyPr/>
                        <a:lstStyle/>
                        <a:p>
                          <a:pPr algn="ctr">
                            <a:spcAft>
                              <a:spcPts val="0"/>
                            </a:spcAft>
                          </a:pPr>
                          <a:r>
                            <a:rPr lang="en-US" sz="1200" dirty="0" err="1" smtClean="0">
                              <a:effectLst/>
                              <a:latin typeface="+mj-lt"/>
                            </a:rPr>
                            <a:t>dBm</a:t>
                          </a:r>
                          <a:r>
                            <a:rPr lang="en-US" sz="1200" dirty="0" smtClean="0">
                              <a:effectLst/>
                              <a:latin typeface="+mj-lt"/>
                            </a:rPr>
                            <a:t>/20MHz or</a:t>
                          </a:r>
                          <a:r>
                            <a:rPr lang="en-US" sz="1200" baseline="0" dirty="0" smtClean="0">
                              <a:effectLst/>
                              <a:latin typeface="+mj-lt"/>
                            </a:rPr>
                            <a:t> directly using </a:t>
                          </a:r>
                          <a:r>
                            <a:rPr lang="en-US" sz="1200" baseline="0" dirty="0" err="1" smtClean="0">
                              <a:effectLst/>
                              <a:latin typeface="+mj-lt"/>
                            </a:rPr>
                            <a:t>dBm</a:t>
                          </a:r>
                          <a:r>
                            <a:rPr lang="en-US" sz="1200" baseline="0" dirty="0" smtClean="0">
                              <a:effectLst/>
                              <a:latin typeface="+mj-lt"/>
                            </a:rPr>
                            <a:t> (needed for transmission)</a:t>
                          </a:r>
                          <a:endParaRPr lang="zh-CN" sz="1200" dirty="0">
                            <a:effectLst/>
                            <a:latin typeface="+mj-lt"/>
                            <a:ea typeface="宋体" panose="02010600030101010101" pitchFamily="2" charset="-122"/>
                          </a:endParaRPr>
                        </a:p>
                      </a:txBody>
                      <a:tcPr marL="68580" marR="68580" marT="0" marB="0"/>
                    </a:tc>
                  </a:tr>
                </a:tbl>
              </a:graphicData>
            </a:graphic>
          </p:graphicFrame>
        </mc:Choice>
        <mc:Fallback xmlns="">
          <p:graphicFrame>
            <p:nvGraphicFramePr>
              <p:cNvPr id="2" name="表格 1"/>
              <p:cNvGraphicFramePr>
                <a:graphicFrameLocks noGrp="1"/>
              </p:cNvGraphicFramePr>
              <p:nvPr>
                <p:extLst>
                  <p:ext uri="{D42A27DB-BD31-4B8C-83A1-F6EECF244321}">
                    <p14:modId xmlns:p14="http://schemas.microsoft.com/office/powerpoint/2010/main" val="2612078149"/>
                  </p:ext>
                </p:extLst>
              </p:nvPr>
            </p:nvGraphicFramePr>
            <p:xfrm>
              <a:off x="1752600" y="1650143"/>
              <a:ext cx="5715000" cy="2413000"/>
            </p:xfrm>
            <a:graphic>
              <a:graphicData uri="http://schemas.openxmlformats.org/drawingml/2006/table">
                <a:tbl>
                  <a:tblPr firstRow="1" firstCol="1" bandRow="1">
                    <a:tableStyleId>{5C22544A-7EE6-4342-B048-85BDC9FD1C3A}</a:tableStyleId>
                  </a:tblPr>
                  <a:tblGrid>
                    <a:gridCol w="3491711"/>
                    <a:gridCol w="2223289"/>
                  </a:tblGrid>
                  <a:tr h="275590">
                    <a:tc>
                      <a:txBody>
                        <a:bodyPr/>
                        <a:lstStyle/>
                        <a:p>
                          <a:pPr algn="just">
                            <a:spcAft>
                              <a:spcPts val="0"/>
                            </a:spcAft>
                          </a:pPr>
                          <a:r>
                            <a:rPr lang="en-US" sz="1200" dirty="0">
                              <a:effectLst/>
                              <a:latin typeface="+mj-lt"/>
                            </a:rPr>
                            <a:t>PSR </a:t>
                          </a:r>
                          <a:r>
                            <a:rPr lang="en-US" sz="1200" dirty="0" smtClean="0">
                              <a:effectLst/>
                              <a:latin typeface="+mj-lt"/>
                            </a:rPr>
                            <a:t>related Parameter</a:t>
                          </a:r>
                          <a:endParaRPr lang="zh-CN" sz="1200" dirty="0">
                            <a:effectLst/>
                            <a:latin typeface="+mj-lt"/>
                            <a:ea typeface="宋体" panose="02010600030101010101" pitchFamily="2" charset="-122"/>
                          </a:endParaRPr>
                        </a:p>
                      </a:txBody>
                      <a:tcPr marL="68580" marR="68580" marT="0" marB="0"/>
                    </a:tc>
                    <a:tc>
                      <a:txBody>
                        <a:bodyPr/>
                        <a:lstStyle/>
                        <a:p>
                          <a:pPr algn="ctr">
                            <a:spcAft>
                              <a:spcPts val="0"/>
                            </a:spcAft>
                          </a:pPr>
                          <a:r>
                            <a:rPr lang="en-US" sz="1200" dirty="0">
                              <a:effectLst/>
                              <a:latin typeface="+mj-lt"/>
                            </a:rPr>
                            <a:t>Dimensions (Proposal)</a:t>
                          </a:r>
                          <a:endParaRPr lang="zh-CN" sz="1200" dirty="0">
                            <a:effectLst/>
                            <a:latin typeface="+mj-lt"/>
                            <a:ea typeface="宋体" panose="02010600030101010101" pitchFamily="2" charset="-122"/>
                          </a:endParaRPr>
                        </a:p>
                      </a:txBody>
                      <a:tcPr marL="68580" marR="68580" marT="0" marB="0"/>
                    </a:tc>
                  </a:tr>
                  <a:tr h="826770">
                    <a:tc>
                      <a:txBody>
                        <a:bodyPr/>
                        <a:lstStyle/>
                        <a:p>
                          <a:pPr algn="just">
                            <a:spcAft>
                              <a:spcPts val="0"/>
                            </a:spcAft>
                          </a:pPr>
                          <a:r>
                            <a:rPr lang="en-US" sz="1200" dirty="0">
                              <a:effectLst/>
                              <a:latin typeface="+mj-lt"/>
                            </a:rPr>
                            <a:t>Spatial Reuse Field in U-SIG</a:t>
                          </a:r>
                          <a:endParaRPr lang="zh-CN" sz="1200" dirty="0">
                            <a:effectLst/>
                            <a:latin typeface="+mj-lt"/>
                          </a:endParaRPr>
                        </a:p>
                        <a:p>
                          <a:pPr algn="just">
                            <a:spcAft>
                              <a:spcPts val="0"/>
                            </a:spcAft>
                          </a:pPr>
                          <a:r>
                            <a:rPr lang="en-US" sz="1200" dirty="0">
                              <a:effectLst/>
                              <a:latin typeface="+mj-lt"/>
                            </a:rPr>
                            <a:t>(Also called PSR_INPUT)</a:t>
                          </a:r>
                          <a:endParaRPr lang="zh-CN" sz="1200" dirty="0">
                            <a:effectLst/>
                            <a:latin typeface="+mj-lt"/>
                          </a:endParaRPr>
                        </a:p>
                        <a:p>
                          <a:pPr algn="just">
                            <a:spcAft>
                              <a:spcPts val="0"/>
                            </a:spcAft>
                          </a:pPr>
                          <a:r>
                            <a:rPr lang="en-US" sz="1200" dirty="0">
                              <a:effectLst/>
                              <a:latin typeface="+mj-lt"/>
                            </a:rPr>
                            <a:t>(Also called </a:t>
                          </a:r>
                          <a:r>
                            <a:rPr lang="en-US" sz="1200" dirty="0" smtClean="0">
                              <a:effectLst/>
                              <a:latin typeface="+mj-lt"/>
                            </a:rPr>
                            <a:t>PSR/EHT PSR)</a:t>
                          </a:r>
                          <a:endParaRPr lang="zh-CN" sz="1200" dirty="0">
                            <a:effectLst/>
                            <a:latin typeface="+mj-lt"/>
                            <a:ea typeface="宋体" panose="02010600030101010101" pitchFamily="2" charset="-122"/>
                          </a:endParaRPr>
                        </a:p>
                      </a:txBody>
                      <a:tcPr marL="68580" marR="68580" marT="0" marB="0"/>
                    </a:tc>
                    <a:tc>
                      <a:txBody>
                        <a:bodyPr/>
                        <a:lstStyle/>
                        <a:p>
                          <a:pPr algn="ctr">
                            <a:spcAft>
                              <a:spcPts val="0"/>
                            </a:spcAft>
                          </a:pPr>
                          <a:r>
                            <a:rPr lang="en-US" sz="1200">
                              <a:effectLst/>
                              <a:latin typeface="+mj-lt"/>
                            </a:rPr>
                            <a:t>dBm/20MHz</a:t>
                          </a:r>
                          <a:endParaRPr lang="zh-CN" sz="1200">
                            <a:effectLst/>
                            <a:latin typeface="+mj-lt"/>
                            <a:ea typeface="宋体" panose="02010600030101010101" pitchFamily="2" charset="-122"/>
                          </a:endParaRPr>
                        </a:p>
                      </a:txBody>
                      <a:tcPr marL="68580" marR="68580" marT="0" marB="0"/>
                    </a:tc>
                  </a:tr>
                  <a:tr h="314960">
                    <a:tc>
                      <a:txBody>
                        <a:bodyPr/>
                        <a:lstStyle/>
                        <a:p>
                          <a:endParaRPr lang="zh-CN"/>
                        </a:p>
                      </a:txBody>
                      <a:tcPr marL="68580" marR="68580" marT="0" marB="0">
                        <a:blipFill rotWithShape="0">
                          <a:blip r:embed="rId4"/>
                          <a:stretch>
                            <a:fillRect l="-175" t="-361538" r="-64572" b="-344231"/>
                          </a:stretch>
                        </a:blipFill>
                      </a:tcPr>
                    </a:tc>
                    <a:tc>
                      <a:txBody>
                        <a:bodyPr/>
                        <a:lstStyle/>
                        <a:p>
                          <a:pPr algn="ctr">
                            <a:spcAft>
                              <a:spcPts val="0"/>
                            </a:spcAft>
                          </a:pPr>
                          <a:r>
                            <a:rPr lang="en-US" sz="1200" dirty="0" err="1">
                              <a:effectLst/>
                              <a:latin typeface="+mj-lt"/>
                            </a:rPr>
                            <a:t>dBm</a:t>
                          </a:r>
                          <a:r>
                            <a:rPr lang="en-US" sz="1200" dirty="0">
                              <a:effectLst/>
                              <a:latin typeface="+mj-lt"/>
                            </a:rPr>
                            <a:t>/20MHz</a:t>
                          </a:r>
                          <a:endParaRPr lang="zh-CN" sz="1200" dirty="0">
                            <a:effectLst/>
                            <a:latin typeface="+mj-lt"/>
                            <a:ea typeface="宋体" panose="02010600030101010101" pitchFamily="2" charset="-122"/>
                          </a:endParaRPr>
                        </a:p>
                      </a:txBody>
                      <a:tcPr marL="68580" marR="68580" marT="0" marB="0"/>
                    </a:tc>
                  </a:tr>
                  <a:tr h="314960">
                    <a:tc>
                      <a:txBody>
                        <a:bodyPr/>
                        <a:lstStyle/>
                        <a:p>
                          <a:endParaRPr lang="zh-CN"/>
                        </a:p>
                      </a:txBody>
                      <a:tcPr marL="68580" marR="68580" marT="0" marB="0">
                        <a:blipFill rotWithShape="0">
                          <a:blip r:embed="rId4"/>
                          <a:stretch>
                            <a:fillRect l="-175" t="-461538" r="-64572" b="-244231"/>
                          </a:stretch>
                        </a:blipFill>
                      </a:tcPr>
                    </a:tc>
                    <a:tc>
                      <a:txBody>
                        <a:bodyPr/>
                        <a:lstStyle/>
                        <a:p>
                          <a:pPr algn="ctr">
                            <a:spcAft>
                              <a:spcPts val="0"/>
                            </a:spcAft>
                          </a:pPr>
                          <a:r>
                            <a:rPr lang="en-US" sz="1200">
                              <a:effectLst/>
                              <a:latin typeface="+mj-lt"/>
                            </a:rPr>
                            <a:t>dBm/20MHz</a:t>
                          </a:r>
                          <a:endParaRPr lang="zh-CN" sz="1200">
                            <a:effectLst/>
                            <a:latin typeface="+mj-lt"/>
                            <a:ea typeface="宋体" panose="02010600030101010101" pitchFamily="2" charset="-122"/>
                          </a:endParaRPr>
                        </a:p>
                      </a:txBody>
                      <a:tcPr marL="68580" marR="68580" marT="0" marB="0"/>
                    </a:tc>
                  </a:tr>
                  <a:tr h="314960">
                    <a:tc>
                      <a:txBody>
                        <a:bodyPr/>
                        <a:lstStyle/>
                        <a:p>
                          <a:pPr algn="just">
                            <a:spcAft>
                              <a:spcPts val="0"/>
                            </a:spcAft>
                          </a:pPr>
                          <a:r>
                            <a:rPr lang="en-US" sz="1200" dirty="0" smtClean="0">
                              <a:effectLst/>
                              <a:latin typeface="+mj-lt"/>
                            </a:rPr>
                            <a:t>RPL</a:t>
                          </a:r>
                          <a:r>
                            <a:rPr lang="en-US" sz="1200" baseline="-25000" dirty="0" smtClean="0">
                              <a:effectLst/>
                              <a:latin typeface="+mj-lt"/>
                            </a:rPr>
                            <a:t>PSRR</a:t>
                          </a:r>
                          <a:r>
                            <a:rPr lang="en-US" sz="1200" dirty="0" smtClean="0">
                              <a:effectLst/>
                              <a:latin typeface="+mj-lt"/>
                            </a:rPr>
                            <a:t> </a:t>
                          </a:r>
                          <a:r>
                            <a:rPr lang="en-US" sz="1200" dirty="0">
                              <a:effectLst/>
                              <a:latin typeface="+mj-lt"/>
                            </a:rPr>
                            <a:t>(Received Power Level)</a:t>
                          </a:r>
                          <a:endParaRPr lang="zh-CN" sz="1200" dirty="0">
                            <a:effectLst/>
                            <a:latin typeface="+mj-lt"/>
                            <a:ea typeface="宋体" panose="02010600030101010101" pitchFamily="2" charset="-122"/>
                          </a:endParaRPr>
                        </a:p>
                      </a:txBody>
                      <a:tcPr marL="68580" marR="68580" marT="0" marB="0"/>
                    </a:tc>
                    <a:tc>
                      <a:txBody>
                        <a:bodyPr/>
                        <a:lstStyle/>
                        <a:p>
                          <a:pPr algn="ctr">
                            <a:spcAft>
                              <a:spcPts val="0"/>
                            </a:spcAft>
                          </a:pPr>
                          <a:r>
                            <a:rPr lang="en-US" sz="1200">
                              <a:effectLst/>
                              <a:latin typeface="+mj-lt"/>
                            </a:rPr>
                            <a:t>dBm/20MHz</a:t>
                          </a:r>
                          <a:endParaRPr lang="zh-CN" sz="1200">
                            <a:effectLst/>
                            <a:latin typeface="+mj-lt"/>
                            <a:ea typeface="宋体" panose="02010600030101010101" pitchFamily="2" charset="-122"/>
                          </a:endParaRPr>
                        </a:p>
                      </a:txBody>
                      <a:tcPr marL="68580" marR="68580" marT="0" marB="0"/>
                    </a:tc>
                  </a:tr>
                  <a:tr h="365760">
                    <a:tc>
                      <a:txBody>
                        <a:bodyPr/>
                        <a:lstStyle/>
                        <a:p>
                          <a:endParaRPr lang="zh-CN"/>
                        </a:p>
                      </a:txBody>
                      <a:tcPr marL="68580" marR="68580" marT="0" marB="0">
                        <a:blipFill rotWithShape="0">
                          <a:blip r:embed="rId4"/>
                          <a:stretch>
                            <a:fillRect l="-175" t="-573333" r="-64572" b="-25000"/>
                          </a:stretch>
                        </a:blipFill>
                      </a:tcPr>
                    </a:tc>
                    <a:tc>
                      <a:txBody>
                        <a:bodyPr/>
                        <a:lstStyle/>
                        <a:p>
                          <a:pPr algn="ctr">
                            <a:spcAft>
                              <a:spcPts val="0"/>
                            </a:spcAft>
                          </a:pPr>
                          <a:r>
                            <a:rPr lang="en-US" sz="1200" dirty="0" err="1" smtClean="0">
                              <a:effectLst/>
                              <a:latin typeface="+mj-lt"/>
                            </a:rPr>
                            <a:t>dBm</a:t>
                          </a:r>
                          <a:r>
                            <a:rPr lang="en-US" sz="1200" dirty="0" smtClean="0">
                              <a:effectLst/>
                              <a:latin typeface="+mj-lt"/>
                            </a:rPr>
                            <a:t>/20MHz or</a:t>
                          </a:r>
                          <a:r>
                            <a:rPr lang="en-US" sz="1200" baseline="0" dirty="0" smtClean="0">
                              <a:effectLst/>
                              <a:latin typeface="+mj-lt"/>
                            </a:rPr>
                            <a:t> directly using </a:t>
                          </a:r>
                          <a:r>
                            <a:rPr lang="en-US" sz="1200" baseline="0" dirty="0" err="1" smtClean="0">
                              <a:effectLst/>
                              <a:latin typeface="+mj-lt"/>
                            </a:rPr>
                            <a:t>dBm</a:t>
                          </a:r>
                          <a:r>
                            <a:rPr lang="en-US" sz="1200" baseline="0" dirty="0" smtClean="0">
                              <a:effectLst/>
                              <a:latin typeface="+mj-lt"/>
                            </a:rPr>
                            <a:t> (needed for transmission)</a:t>
                          </a:r>
                          <a:endParaRPr lang="zh-CN" sz="1200" dirty="0">
                            <a:effectLst/>
                            <a:latin typeface="+mj-lt"/>
                            <a:ea typeface="宋体" panose="02010600030101010101" pitchFamily="2" charset="-122"/>
                          </a:endParaRPr>
                        </a:p>
                      </a:txBody>
                      <a:tcPr marL="68580" marR="68580" marT="0" marB="0"/>
                    </a:tc>
                  </a:tr>
                </a:tbl>
              </a:graphicData>
            </a:graphic>
          </p:graphicFrame>
        </mc:Fallback>
      </mc:AlternateContent>
      <p:graphicFrame>
        <p:nvGraphicFramePr>
          <p:cNvPr id="18" name="对象 17"/>
          <p:cNvGraphicFramePr>
            <a:graphicFrameLocks noChangeAspect="1"/>
          </p:cNvGraphicFramePr>
          <p:nvPr>
            <p:extLst>
              <p:ext uri="{D42A27DB-BD31-4B8C-83A1-F6EECF244321}">
                <p14:modId xmlns:p14="http://schemas.microsoft.com/office/powerpoint/2010/main" val="2182978865"/>
              </p:ext>
            </p:extLst>
          </p:nvPr>
        </p:nvGraphicFramePr>
        <p:xfrm>
          <a:off x="2281238" y="4689475"/>
          <a:ext cx="4875212" cy="527050"/>
        </p:xfrm>
        <a:graphic>
          <a:graphicData uri="http://schemas.openxmlformats.org/presentationml/2006/ole">
            <mc:AlternateContent xmlns:mc="http://schemas.openxmlformats.org/markup-compatibility/2006">
              <mc:Choice xmlns:v="urn:schemas-microsoft-com:vml" Requires="v">
                <p:oleObj spid="_x0000_s5249" name="Equation" r:id="rId5" imgW="3835080" imgH="419040" progId="Equation.DSMT4">
                  <p:embed/>
                </p:oleObj>
              </mc:Choice>
              <mc:Fallback>
                <p:oleObj name="Equation" r:id="rId5" imgW="3835080" imgH="419040" progId="Equation.DSMT4">
                  <p:embed/>
                  <p:pic>
                    <p:nvPicPr>
                      <p:cNvPr id="0" name=""/>
                      <p:cNvPicPr>
                        <a:picLocks noChangeAspect="1" noChangeArrowheads="1"/>
                      </p:cNvPicPr>
                      <p:nvPr/>
                    </p:nvPicPr>
                    <p:blipFill>
                      <a:blip r:embed="rId6"/>
                      <a:srcRect/>
                      <a:stretch>
                        <a:fillRect/>
                      </a:stretch>
                    </p:blipFill>
                    <p:spPr bwMode="auto">
                      <a:xfrm>
                        <a:off x="2281238" y="4689475"/>
                        <a:ext cx="4875212" cy="527050"/>
                      </a:xfrm>
                      <a:prstGeom prst="rect">
                        <a:avLst/>
                      </a:prstGeom>
                      <a:noFill/>
                    </p:spPr>
                  </p:pic>
                </p:oleObj>
              </mc:Fallback>
            </mc:AlternateContent>
          </a:graphicData>
        </a:graphic>
      </p:graphicFrame>
      <p:graphicFrame>
        <p:nvGraphicFramePr>
          <p:cNvPr id="19" name="对象 18"/>
          <p:cNvGraphicFramePr>
            <a:graphicFrameLocks noChangeAspect="1"/>
          </p:cNvGraphicFramePr>
          <p:nvPr>
            <p:extLst>
              <p:ext uri="{D42A27DB-BD31-4B8C-83A1-F6EECF244321}">
                <p14:modId xmlns:p14="http://schemas.microsoft.com/office/powerpoint/2010/main" val="2543156157"/>
              </p:ext>
            </p:extLst>
          </p:nvPr>
        </p:nvGraphicFramePr>
        <p:xfrm>
          <a:off x="2947988" y="4246563"/>
          <a:ext cx="3098800" cy="303212"/>
        </p:xfrm>
        <a:graphic>
          <a:graphicData uri="http://schemas.openxmlformats.org/presentationml/2006/ole">
            <mc:AlternateContent xmlns:mc="http://schemas.openxmlformats.org/markup-compatibility/2006">
              <mc:Choice xmlns:v="urn:schemas-microsoft-com:vml" Requires="v">
                <p:oleObj spid="_x0000_s5250" name="Equation" r:id="rId7" imgW="2438280" imgH="241200" progId="Equation.DSMT4">
                  <p:embed/>
                </p:oleObj>
              </mc:Choice>
              <mc:Fallback>
                <p:oleObj name="Equation" r:id="rId7" imgW="2438280" imgH="241200" progId="Equation.DSMT4">
                  <p:embed/>
                  <p:pic>
                    <p:nvPicPr>
                      <p:cNvPr id="0" name=""/>
                      <p:cNvPicPr>
                        <a:picLocks noChangeAspect="1" noChangeArrowheads="1"/>
                      </p:cNvPicPr>
                      <p:nvPr/>
                    </p:nvPicPr>
                    <p:blipFill>
                      <a:blip r:embed="rId8"/>
                      <a:srcRect/>
                      <a:stretch>
                        <a:fillRect/>
                      </a:stretch>
                    </p:blipFill>
                    <p:spPr bwMode="auto">
                      <a:xfrm>
                        <a:off x="2947988" y="4246563"/>
                        <a:ext cx="3098800" cy="303212"/>
                      </a:xfrm>
                      <a:prstGeom prst="rect">
                        <a:avLst/>
                      </a:prstGeom>
                      <a:noFill/>
                    </p:spPr>
                  </p:pic>
                </p:oleObj>
              </mc:Fallback>
            </mc:AlternateContent>
          </a:graphicData>
        </a:graphic>
      </p:graphicFrame>
      <p:sp>
        <p:nvSpPr>
          <p:cNvPr id="7" name="文本框 6"/>
          <p:cNvSpPr txBox="1"/>
          <p:nvPr/>
        </p:nvSpPr>
        <p:spPr>
          <a:xfrm>
            <a:off x="180972" y="4836849"/>
            <a:ext cx="1343027" cy="276999"/>
          </a:xfrm>
          <a:prstGeom prst="rect">
            <a:avLst/>
          </a:prstGeom>
          <a:noFill/>
        </p:spPr>
        <p:txBody>
          <a:bodyPr wrap="square" rtlCol="0">
            <a:spAutoFit/>
          </a:bodyPr>
          <a:lstStyle/>
          <a:p>
            <a:r>
              <a:rPr lang="en-US" altLang="zh-CN" dirty="0" smtClean="0"/>
              <a:t>Equivalently:</a:t>
            </a:r>
            <a:endParaRPr lang="zh-CN" altLang="en-US" dirty="0"/>
          </a:p>
        </p:txBody>
      </p:sp>
      <mc:AlternateContent xmlns:mc="http://schemas.openxmlformats.org/markup-compatibility/2006" xmlns:a14="http://schemas.microsoft.com/office/drawing/2010/main">
        <mc:Choice Requires="a14">
          <p:sp>
            <p:nvSpPr>
              <p:cNvPr id="21" name="矩形 20"/>
              <p:cNvSpPr/>
              <p:nvPr/>
            </p:nvSpPr>
            <p:spPr>
              <a:xfrm>
                <a:off x="457200" y="5243975"/>
                <a:ext cx="1194558" cy="28520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zh-CN" altLang="en-US" i="1">
                          <a:latin typeface="Cambria Math" panose="02040503050406030204" pitchFamily="18" charset="0"/>
                        </a:rPr>
                        <m:t>𝑅𝑃</m:t>
                      </m:r>
                      <m:sSub>
                        <m:sSubPr>
                          <m:ctrlPr>
                            <a:rPr lang="zh-CN" altLang="en-US" i="1">
                              <a:latin typeface="Cambria Math" panose="02040503050406030204" pitchFamily="18" charset="0"/>
                            </a:rPr>
                          </m:ctrlPr>
                        </m:sSubPr>
                        <m:e>
                          <m:r>
                            <a:rPr lang="zh-CN" altLang="en-US" i="1">
                              <a:latin typeface="Cambria Math" panose="02040503050406030204" pitchFamily="18" charset="0"/>
                            </a:rPr>
                            <m:t>𝐿</m:t>
                          </m:r>
                        </m:e>
                        <m:sub>
                          <m:r>
                            <a:rPr lang="zh-CN" altLang="en-US" i="1">
                              <a:latin typeface="Cambria Math" panose="02040503050406030204" pitchFamily="18" charset="0"/>
                            </a:rPr>
                            <m:t>𝑃𝑆𝑅𝑅</m:t>
                          </m:r>
                          <m:r>
                            <a:rPr lang="zh-CN" altLang="en-US" i="0">
                              <a:latin typeface="Cambria Math" panose="02040503050406030204" pitchFamily="18" charset="0"/>
                            </a:rPr>
                            <m:t>,20</m:t>
                          </m:r>
                          <m:r>
                            <a:rPr lang="zh-CN" altLang="en-US" i="1">
                              <a:latin typeface="Cambria Math" panose="02040503050406030204" pitchFamily="18" charset="0"/>
                            </a:rPr>
                            <m:t>𝑀𝐻𝑧</m:t>
                          </m:r>
                        </m:sub>
                      </m:sSub>
                    </m:oMath>
                  </m:oMathPara>
                </a14:m>
                <a:endParaRPr lang="zh-CN" altLang="en-US" dirty="0"/>
              </a:p>
            </p:txBody>
          </p:sp>
        </mc:Choice>
        <mc:Fallback xmlns="">
          <p:sp>
            <p:nvSpPr>
              <p:cNvPr id="21" name="矩形 20"/>
              <p:cNvSpPr>
                <a:spLocks noRot="1" noChangeAspect="1" noMove="1" noResize="1" noEditPoints="1" noAdjustHandles="1" noChangeArrowheads="1" noChangeShapeType="1" noTextEdit="1"/>
              </p:cNvSpPr>
              <p:nvPr/>
            </p:nvSpPr>
            <p:spPr>
              <a:xfrm>
                <a:off x="457200" y="5243975"/>
                <a:ext cx="1194558" cy="285206"/>
              </a:xfrm>
              <a:prstGeom prst="rect">
                <a:avLst/>
              </a:prstGeom>
              <a:blipFill rotWithShape="0">
                <a:blip r:embed="rId9"/>
                <a:stretch>
                  <a:fillRect/>
                </a:stretch>
              </a:blipFill>
            </p:spPr>
            <p:txBody>
              <a:bodyPr/>
              <a:lstStyle/>
              <a:p>
                <a:r>
                  <a:rPr lang="zh-CN" altLang="en-US">
                    <a:noFill/>
                  </a:rPr>
                  <a:t> </a:t>
                </a:r>
              </a:p>
            </p:txBody>
          </p:sp>
        </mc:Fallback>
      </mc:AlternateContent>
      <p:sp>
        <p:nvSpPr>
          <p:cNvPr id="22" name="文本框 21"/>
          <p:cNvSpPr txBox="1"/>
          <p:nvPr/>
        </p:nvSpPr>
        <p:spPr>
          <a:xfrm>
            <a:off x="1562896" y="5288287"/>
            <a:ext cx="5904704" cy="646331"/>
          </a:xfrm>
          <a:prstGeom prst="rect">
            <a:avLst/>
          </a:prstGeom>
          <a:noFill/>
        </p:spPr>
        <p:txBody>
          <a:bodyPr wrap="square" rtlCol="0">
            <a:spAutoFit/>
          </a:bodyPr>
          <a:lstStyle/>
          <a:p>
            <a:r>
              <a:rPr lang="en-US" altLang="zh-CN" dirty="0" smtClean="0"/>
              <a:t>is defined in </a:t>
            </a:r>
            <a:r>
              <a:rPr lang="en-US" altLang="zh-CN" dirty="0" err="1" smtClean="0"/>
              <a:t>dBm</a:t>
            </a:r>
            <a:r>
              <a:rPr lang="en-US" altLang="zh-CN" dirty="0" smtClean="0"/>
              <a:t>/20MHz. The calculation is implementation specific. It can be measured on </a:t>
            </a:r>
            <a:r>
              <a:rPr lang="zh-CN" altLang="en-US" dirty="0" smtClean="0"/>
              <a:t> </a:t>
            </a:r>
            <a:r>
              <a:rPr lang="en-US" altLang="zh-CN" dirty="0" smtClean="0"/>
              <a:t>only one received 20MHz </a:t>
            </a:r>
            <a:r>
              <a:rPr lang="en-US" altLang="zh-CN" dirty="0" err="1" smtClean="0"/>
              <a:t>subchannel</a:t>
            </a:r>
            <a:r>
              <a:rPr lang="en-US" altLang="zh-CN" dirty="0" smtClean="0"/>
              <a:t>, or measured on </a:t>
            </a:r>
            <a:r>
              <a:rPr lang="en-US" altLang="zh-CN" i="1" dirty="0" smtClean="0"/>
              <a:t>N</a:t>
            </a:r>
            <a:r>
              <a:rPr lang="en-US" altLang="zh-CN" dirty="0" smtClean="0"/>
              <a:t> received non-punctured 20MHz </a:t>
            </a:r>
            <a:r>
              <a:rPr lang="en-US" altLang="zh-CN" dirty="0" err="1" smtClean="0"/>
              <a:t>subchannels</a:t>
            </a:r>
            <a:r>
              <a:rPr lang="en-US" altLang="zh-CN" dirty="0" smtClean="0"/>
              <a:t> of the PSRR PPDU, and normalized by </a:t>
            </a:r>
            <a:r>
              <a:rPr lang="en-US" altLang="zh-CN" i="1" dirty="0" smtClean="0"/>
              <a:t>N</a:t>
            </a:r>
            <a:r>
              <a:rPr lang="en-US" altLang="zh-CN" dirty="0" smtClean="0"/>
              <a:t>.</a:t>
            </a:r>
          </a:p>
        </p:txBody>
      </p:sp>
      <p:sp>
        <p:nvSpPr>
          <p:cNvPr id="11" name="文本框 10"/>
          <p:cNvSpPr txBox="1"/>
          <p:nvPr/>
        </p:nvSpPr>
        <p:spPr>
          <a:xfrm>
            <a:off x="609600" y="5956858"/>
            <a:ext cx="7162800" cy="461665"/>
          </a:xfrm>
          <a:prstGeom prst="rect">
            <a:avLst/>
          </a:prstGeom>
          <a:noFill/>
        </p:spPr>
        <p:txBody>
          <a:bodyPr wrap="square" rtlCol="0">
            <a:spAutoFit/>
          </a:bodyPr>
          <a:lstStyle/>
          <a:p>
            <a:r>
              <a:rPr lang="en-US" altLang="zh-CN" dirty="0" smtClean="0"/>
              <a:t>PSR is defined in </a:t>
            </a:r>
            <a:r>
              <a:rPr lang="en-US" altLang="zh-CN" dirty="0" err="1" smtClean="0"/>
              <a:t>dBm</a:t>
            </a:r>
            <a:r>
              <a:rPr lang="en-US" altLang="zh-CN" dirty="0" smtClean="0"/>
              <a:t>/20Mhz, and is equal to minimum of multiple PSR values if there exists multiple PSR values within the PSRT PPDU</a:t>
            </a:r>
          </a:p>
        </p:txBody>
      </p:sp>
    </p:spTree>
    <p:extLst>
      <p:ext uri="{BB962C8B-B14F-4D97-AF65-F5344CB8AC3E}">
        <p14:creationId xmlns:p14="http://schemas.microsoft.com/office/powerpoint/2010/main" val="353762577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89836</TotalTime>
  <Words>1242</Words>
  <Application>Microsoft Office PowerPoint</Application>
  <PresentationFormat>全屏显示(4:3)</PresentationFormat>
  <Paragraphs>220</Paragraphs>
  <Slides>11</Slides>
  <Notes>4</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2</vt:i4>
      </vt:variant>
      <vt:variant>
        <vt:lpstr>幻灯片标题</vt:lpstr>
      </vt:variant>
      <vt:variant>
        <vt:i4>11</vt:i4>
      </vt:variant>
    </vt:vector>
  </HeadingPairs>
  <TitlesOfParts>
    <vt:vector size="20" baseType="lpstr">
      <vt:lpstr>MS PGothic</vt:lpstr>
      <vt:lpstr>宋体</vt:lpstr>
      <vt:lpstr>Arial</vt:lpstr>
      <vt:lpstr>Calibri</vt:lpstr>
      <vt:lpstr>Cambria Math</vt:lpstr>
      <vt:lpstr>Times New Roman</vt:lpstr>
      <vt:lpstr>802-11-Submission</vt:lpstr>
      <vt:lpstr>Equation</vt:lpstr>
      <vt:lpstr>Visio</vt:lpstr>
      <vt:lpstr>PSR-based SR Discussion Follow-up</vt:lpstr>
      <vt:lpstr>PSR-based SR</vt:lpstr>
      <vt:lpstr>Background</vt:lpstr>
      <vt:lpstr>Further issues regarding PSR SR</vt:lpstr>
      <vt:lpstr>Further issues regarding PSR SR</vt:lpstr>
      <vt:lpstr>Further issues regarding PSR SR</vt:lpstr>
      <vt:lpstr>Summary</vt:lpstr>
      <vt:lpstr>More discussion</vt:lpstr>
      <vt:lpstr>More discussion</vt:lpstr>
      <vt:lpstr>Straw Poll #1</vt:lpstr>
      <vt:lpstr>PowerPoint 演示文稿</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PSR SR</dc:title>
  <dc:creator>Ross Jian Yu</dc:creator>
  <cp:lastModifiedBy>Yujian (Ross Yu)</cp:lastModifiedBy>
  <cp:revision>1565</cp:revision>
  <cp:lastPrinted>1998-02-10T13:28:06Z</cp:lastPrinted>
  <dcterms:created xsi:type="dcterms:W3CDTF">2013-11-12T18:41:50Z</dcterms:created>
  <dcterms:modified xsi:type="dcterms:W3CDTF">2021-06-08T11:00:47Z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(3)h7cI/Z+8VnBFE7SKgT1UTsN7JwqsWJJKv0dojLpXE6pHhnY1t/qfZ+Yg4h0KRt/mEG0AoQv+
BDdqHZuyLBWcSlfK1RbaX0LAZts8jshEWzkvPVxwjEkjpbErREC3CCzKtJdL9RisKp8X/bch
9/pW7P5rE+g5UgFG3jjrgSJIpebnQ73DJHjv9BJnSoKvqYz+UOP20FuJxcsKJ1ItMon67X6X
ixnsQF7K+M54d9wG9D</vt:lpwstr>
  </property>
  <property fmtid="{D5CDD505-2E9C-101B-9397-08002B2CF9AE}" pid="4" name="_2015_ms_pID_7253431">
    <vt:lpwstr>+JMQd7jR+IN/SDWadXqjV2PL0gKxaavnekYt4YxnSVMtGp23TYlAv1
NYYyXbtlWFiDJviD+sMlFWMaTIA1AR2ghEhAOFAmu5mavA0frkisYPz5N6F1Yb6mnZzCFaRj
vRxFz+DBqQkj004sLZ7izhUAp0Uv472cfNM+EKA7f1/HcAX7S1s7itB0JGZJUd1juOMuMlj6
YOtyODxEamY5tBStDdBWTVi2et6KQGnVXa5k</vt:lpwstr>
  </property>
  <property fmtid="{D5CDD505-2E9C-101B-9397-08002B2CF9AE}" pid="5" name="_2015_ms_pID_7253432">
    <vt:lpwstr>YkOSo0UXRbAdrkTn0iUgLuQ=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1575852556</vt:lpwstr>
  </property>
</Properties>
</file>