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42" r:id="rId3"/>
    <p:sldId id="332" r:id="rId4"/>
    <p:sldId id="340" r:id="rId5"/>
    <p:sldId id="343" r:id="rId6"/>
    <p:sldId id="341" r:id="rId7"/>
    <p:sldId id="339" r:id="rId8"/>
    <p:sldId id="330" r:id="rId9"/>
    <p:sldId id="27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60"/>
  </p:normalViewPr>
  <p:slideViewPr>
    <p:cSldViewPr>
      <p:cViewPr varScale="1">
        <p:scale>
          <a:sx n="110" d="100"/>
          <a:sy n="110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913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</a:t>
            </a:r>
            <a:r>
              <a:rPr lang="en-US" sz="1800" b="1" dirty="0" smtClean="0"/>
              <a:t>-21/</a:t>
            </a:r>
            <a:r>
              <a:rPr lang="en-US" altLang="zh-CN" sz="1800" b="1" dirty="0" smtClean="0"/>
              <a:t>0673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Apr</a:t>
            </a:r>
            <a:r>
              <a:rPr lang="en-US" sz="1800" b="1" dirty="0" smtClean="0"/>
              <a:t> 2021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PSR-based SR Discussion Follow-up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2021-04-07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027123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Jason Yuchen Guo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Yunbo</a:t>
                      </a:r>
                      <a:r>
                        <a:rPr lang="en-US" altLang="zh-CN" sz="1400" dirty="0" smtClean="0"/>
                        <a:t> Li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Yan Chen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PSR-based SR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1905000"/>
            <a:ext cx="4732938" cy="2750045"/>
          </a:xfrm>
          <a:prstGeom prst="rect">
            <a:avLst/>
          </a:prstGeom>
        </p:spPr>
      </p:pic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076785"/>
              </p:ext>
            </p:extLst>
          </p:nvPr>
        </p:nvGraphicFramePr>
        <p:xfrm>
          <a:off x="467544" y="2293615"/>
          <a:ext cx="2376190" cy="2155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Visio" r:id="rId4" imgW="2171657" imgH="1952792" progId="Visio.Drawing.15">
                  <p:embed/>
                </p:oleObj>
              </mc:Choice>
              <mc:Fallback>
                <p:oleObj name="Visio" r:id="rId4" imgW="2171657" imgH="1952792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293615"/>
                        <a:ext cx="2376190" cy="21551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3733800" y="2060823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AP1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3733800" y="2822823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STA1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810000" y="3280023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AP2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3847011" y="3927723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STA2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7543800" y="2851126"/>
            <a:ext cx="966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or EHT TB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560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11777" y="1524000"/>
            <a:ext cx="7920446" cy="4114800"/>
          </a:xfrm>
        </p:spPr>
        <p:txBody>
          <a:bodyPr/>
          <a:lstStyle/>
          <a:p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The following SP has passed to solve the normalization issue of PSR SR [1]:</a:t>
            </a:r>
          </a:p>
          <a:p>
            <a:pPr algn="just"/>
            <a:r>
              <a:rPr lang="en-US" altLang="zh-CN" sz="1800" dirty="0"/>
              <a:t>Do you agree that:</a:t>
            </a:r>
          </a:p>
          <a:p>
            <a:pPr lvl="1" algn="just"/>
            <a:r>
              <a:rPr lang="en-US" altLang="zh-CN" sz="1600" dirty="0"/>
              <a:t>For </a:t>
            </a:r>
            <a:r>
              <a:rPr lang="en-US" altLang="zh-CN" sz="1400" dirty="0" err="1">
                <a:cs typeface="Calibri" panose="020F0502020204030204" pitchFamily="34" charset="0"/>
              </a:rPr>
              <a:t>TxPower_PSRT</a:t>
            </a:r>
            <a:r>
              <a:rPr lang="en-US" altLang="zh-CN" sz="1400" dirty="0">
                <a:cs typeface="Calibri" panose="020F0502020204030204" pitchFamily="34" charset="0"/>
              </a:rPr>
              <a:t>, PSR, RPL, the normalization is always per 20MHz regardless of the BW field of the EHT TB PPDU?</a:t>
            </a:r>
          </a:p>
          <a:p>
            <a:pPr lvl="1" algn="just"/>
            <a:r>
              <a:rPr lang="en-US" altLang="zh-CN" sz="1400" dirty="0"/>
              <a:t>when BW=80MHz, </a:t>
            </a:r>
          </a:p>
          <a:p>
            <a:pPr lvl="2" algn="just"/>
            <a:r>
              <a:rPr lang="en-US" altLang="zh-CN" sz="1200" dirty="0"/>
              <a:t>Spatial Reuse 1 field applies to each 20MHz </a:t>
            </a:r>
            <a:r>
              <a:rPr lang="en-US" altLang="zh-CN" sz="1200" dirty="0" err="1"/>
              <a:t>subchannel</a:t>
            </a:r>
            <a:r>
              <a:rPr lang="en-US" altLang="zh-CN" sz="1200" dirty="0"/>
              <a:t> of the first 40 MHz </a:t>
            </a:r>
            <a:r>
              <a:rPr lang="en-US" altLang="zh-CN" sz="1200" dirty="0" err="1"/>
              <a:t>subband</a:t>
            </a:r>
            <a:r>
              <a:rPr lang="en-US" altLang="zh-CN" sz="1200" dirty="0"/>
              <a:t> of the 80MHz operating band.</a:t>
            </a:r>
          </a:p>
          <a:p>
            <a:pPr lvl="2" algn="just"/>
            <a:r>
              <a:rPr lang="en-US" altLang="zh-CN" sz="1200" dirty="0"/>
              <a:t>Spatial Reuse 2 field applies to each 20MHz </a:t>
            </a:r>
            <a:r>
              <a:rPr lang="en-US" altLang="zh-CN" sz="1200" dirty="0" err="1"/>
              <a:t>subchannel</a:t>
            </a:r>
            <a:r>
              <a:rPr lang="en-US" altLang="zh-CN" sz="1200" dirty="0"/>
              <a:t> of the second 40 MHz </a:t>
            </a:r>
            <a:r>
              <a:rPr lang="en-US" altLang="zh-CN" sz="1200" dirty="0" err="1"/>
              <a:t>subband</a:t>
            </a:r>
            <a:r>
              <a:rPr lang="en-US" altLang="zh-CN" sz="1200" dirty="0"/>
              <a:t> of the 80MHz operating band.</a:t>
            </a:r>
          </a:p>
          <a:p>
            <a:pPr lvl="1" algn="just"/>
            <a:r>
              <a:rPr lang="en-US" altLang="zh-CN" sz="1400" dirty="0"/>
              <a:t>When BW=160MHz, </a:t>
            </a:r>
          </a:p>
          <a:p>
            <a:pPr lvl="2" algn="just"/>
            <a:r>
              <a:rPr lang="en-US" altLang="zh-CN" sz="1200" dirty="0"/>
              <a:t>Spatial Reuse 1 field applies to each 20MHz </a:t>
            </a:r>
            <a:r>
              <a:rPr lang="en-US" altLang="zh-CN" sz="1200" dirty="0" err="1"/>
              <a:t>subchannel</a:t>
            </a:r>
            <a:r>
              <a:rPr lang="en-US" altLang="zh-CN" sz="1200" dirty="0"/>
              <a:t> of the first 80 MHz </a:t>
            </a:r>
            <a:r>
              <a:rPr lang="en-US" altLang="zh-CN" sz="1200" dirty="0" err="1"/>
              <a:t>subband</a:t>
            </a:r>
            <a:r>
              <a:rPr lang="en-US" altLang="zh-CN" sz="1200" dirty="0"/>
              <a:t> of the 160MHz operating band.</a:t>
            </a:r>
          </a:p>
          <a:p>
            <a:pPr lvl="2" algn="just"/>
            <a:r>
              <a:rPr lang="en-US" altLang="zh-CN" sz="1200" dirty="0"/>
              <a:t>Spatial Reuse 2 field applies to each 20MHz </a:t>
            </a:r>
            <a:r>
              <a:rPr lang="en-US" altLang="zh-CN" sz="1200" dirty="0" err="1"/>
              <a:t>subchannel</a:t>
            </a:r>
            <a:r>
              <a:rPr lang="en-US" altLang="zh-CN" sz="1200" dirty="0"/>
              <a:t> of the second 80 MHz </a:t>
            </a:r>
            <a:r>
              <a:rPr lang="en-US" altLang="zh-CN" sz="1200" dirty="0" err="1"/>
              <a:t>subband</a:t>
            </a:r>
            <a:r>
              <a:rPr lang="en-US" altLang="zh-CN" sz="1200" dirty="0"/>
              <a:t> of the 160MHz operating band.</a:t>
            </a:r>
          </a:p>
          <a:p>
            <a:pPr lvl="1" algn="just"/>
            <a:r>
              <a:rPr lang="en-US" altLang="zh-CN" sz="1400" dirty="0"/>
              <a:t>When BW=320MHz, </a:t>
            </a:r>
          </a:p>
          <a:p>
            <a:pPr lvl="2" algn="just"/>
            <a:r>
              <a:rPr lang="en-US" altLang="zh-CN" sz="1200" dirty="0"/>
              <a:t>Spatial Reuse 1 field applies to each 20MHz </a:t>
            </a:r>
            <a:r>
              <a:rPr lang="en-US" altLang="zh-CN" sz="1200" dirty="0" err="1"/>
              <a:t>subchannel</a:t>
            </a:r>
            <a:r>
              <a:rPr lang="en-US" altLang="zh-CN" sz="1200" dirty="0"/>
              <a:t> of the first 160 MHz </a:t>
            </a:r>
            <a:r>
              <a:rPr lang="en-US" altLang="zh-CN" sz="1200" dirty="0" err="1"/>
              <a:t>subband</a:t>
            </a:r>
            <a:r>
              <a:rPr lang="en-US" altLang="zh-CN" sz="1200" dirty="0"/>
              <a:t> of the 320MHz operating band.</a:t>
            </a:r>
          </a:p>
          <a:p>
            <a:pPr lvl="2" algn="just"/>
            <a:r>
              <a:rPr lang="en-US" altLang="zh-CN" sz="1200" dirty="0"/>
              <a:t>Spatial Reuse 2 field applies to each 20MHz </a:t>
            </a:r>
            <a:r>
              <a:rPr lang="en-US" altLang="zh-CN" sz="1200" dirty="0" err="1"/>
              <a:t>subchannel</a:t>
            </a:r>
            <a:r>
              <a:rPr lang="en-US" altLang="zh-CN" sz="1200" dirty="0"/>
              <a:t> of the second 160 MHz </a:t>
            </a:r>
            <a:r>
              <a:rPr lang="en-US" altLang="zh-CN" sz="1200" dirty="0" err="1"/>
              <a:t>subband</a:t>
            </a:r>
            <a:r>
              <a:rPr lang="en-US" altLang="zh-CN" sz="1200" dirty="0"/>
              <a:t> of the 320MHz operating band.</a:t>
            </a:r>
          </a:p>
          <a:p>
            <a:pPr lvl="1" algn="just"/>
            <a:r>
              <a:rPr lang="en-US" altLang="zh-CN" sz="1400" dirty="0"/>
              <a:t>This is for R1, will bring a PDT for P802.11be D0.4</a:t>
            </a:r>
          </a:p>
          <a:p>
            <a:pPr lvl="1" algn="just"/>
            <a:endParaRPr lang="en-US" altLang="zh-CN" sz="1400" dirty="0"/>
          </a:p>
          <a:p>
            <a:pPr lvl="1" algn="just"/>
            <a:endParaRPr lang="en-US" altLang="zh-CN" sz="1600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endParaRPr lang="en-US" altLang="zh-CN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23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0154" y="1524000"/>
            <a:ext cx="7772400" cy="4876800"/>
          </a:xfrm>
        </p:spPr>
        <p:txBody>
          <a:bodyPr/>
          <a:lstStyle/>
          <a:p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There are still some issues regarding PSR SR. [2] has proposed two issues: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Punctured PSRR PPDU and Punctured PSRT PPDU. More discussions are shown below:</a:t>
            </a:r>
          </a:p>
          <a:p>
            <a:pPr marL="800100" lvl="1" indent="-342900">
              <a:buFont typeface="+mj-lt"/>
              <a:buAutoNum type="arabicPeriod"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can be rewritten as:</a:t>
            </a: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The PPDU_BW determination doesn’t account for the punctured channel. If assuming the max possible punctured channel percentage is </a:t>
            </a:r>
            <a:r>
              <a:rPr lang="en-US" altLang="zh-CN" sz="1400" dirty="0" smtClean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50%</a:t>
            </a: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, then the punctured channels will lead to </a:t>
            </a:r>
            <a:r>
              <a:rPr lang="en-US" altLang="zh-CN" sz="1400" dirty="0" smtClean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3dB+3dB</a:t>
            </a: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altLang="zh-CN" sz="1400" dirty="0" err="1" smtClean="0">
                <a:latin typeface="+mj-lt"/>
                <a:cs typeface="Calibri" panose="020F0502020204030204" pitchFamily="34" charset="0"/>
              </a:rPr>
              <a:t>Tx</a:t>
            </a: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 Power increase of the PSRT PPDU.</a:t>
            </a: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Further issues regarding PSR SR</a:t>
            </a:r>
            <a:endParaRPr lang="zh-CN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28800" y="2165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062983"/>
              </p:ext>
            </p:extLst>
          </p:nvPr>
        </p:nvGraphicFramePr>
        <p:xfrm>
          <a:off x="1752600" y="2165350"/>
          <a:ext cx="5715000" cy="469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3" imgW="4749800" imgH="393700" progId="Equation.DSMT4">
                  <p:embed/>
                </p:oleObj>
              </mc:Choice>
              <mc:Fallback>
                <p:oleObj name="Equation" r:id="rId3" imgW="4749800" imgH="393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65350"/>
                        <a:ext cx="5715000" cy="4695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905000" y="2805711"/>
            <a:ext cx="929390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496689"/>
              </p:ext>
            </p:extLst>
          </p:nvPr>
        </p:nvGraphicFramePr>
        <p:xfrm>
          <a:off x="1676400" y="2898772"/>
          <a:ext cx="5600776" cy="470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quation" r:id="rId5" imgW="4648200" imgH="393700" progId="Equation.DSMT4">
                  <p:embed/>
                </p:oleObj>
              </mc:Choice>
              <mc:Fallback>
                <p:oleObj name="Equation" r:id="rId5" imgW="4648200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898772"/>
                        <a:ext cx="5600776" cy="470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50181" y="3390464"/>
            <a:ext cx="6243638" cy="227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83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23900" y="1246411"/>
            <a:ext cx="7772400" cy="4876800"/>
          </a:xfrm>
        </p:spPr>
        <p:txBody>
          <a:bodyPr/>
          <a:lstStyle/>
          <a:p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The punctured channels of PSRT PPDU is known by AP2, which is not a problem.</a:t>
            </a:r>
          </a:p>
          <a:p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The number of punctured channels of PSRR PPDU is not always known by AP2.</a:t>
            </a:r>
          </a:p>
          <a:p>
            <a:pPr lvl="1"/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Can be known if the PSRR PPDU is an EHT MU PPDU, or an HE MU PPDU (BW=0 to 5), or Non-HT PPDU with static preamble puncturing information in beacon.</a:t>
            </a:r>
          </a:p>
          <a:p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Potential solution for PSRR PPDU puncturing:</a:t>
            </a:r>
          </a:p>
          <a:p>
            <a:pPr lvl="1"/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Still use PSRR PPDU BW, decrease the </a:t>
            </a:r>
            <a:r>
              <a:rPr lang="en-US" altLang="zh-CN" sz="1400" dirty="0" err="1" smtClean="0">
                <a:latin typeface="+mj-lt"/>
                <a:cs typeface="Calibri" panose="020F0502020204030204" pitchFamily="34" charset="0"/>
              </a:rPr>
              <a:t>Tx</a:t>
            </a: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 Power of PSRT PPDU by 3dB by AP2 (always or if able to identify PSRR PPDU is punctured), or</a:t>
            </a:r>
          </a:p>
          <a:p>
            <a:pPr lvl="1"/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If PSRR PPDU is punctured, decrease the UL PSR value by 3dB by AP1.</a:t>
            </a:r>
          </a:p>
          <a:p>
            <a:pPr lvl="1"/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Further issues regarding PSR SR</a:t>
            </a:r>
            <a:endParaRPr lang="zh-CN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28800" y="2165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905000" y="2805711"/>
            <a:ext cx="929390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3546" y="3984887"/>
            <a:ext cx="4191000" cy="243515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733800" y="4388599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AP1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3675312" y="4836757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STA1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3694611" y="5370742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AP2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3651658" y="5981201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STA2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7391400" y="4800600"/>
            <a:ext cx="966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or EHT TB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060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0154" y="1524000"/>
            <a:ext cx="7772400" cy="4114800"/>
          </a:xfrm>
        </p:spPr>
        <p:txBody>
          <a:bodyPr/>
          <a:lstStyle/>
          <a:p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There are still some issues regarding PSR SR. [2] has proposed two issues:</a:t>
            </a:r>
          </a:p>
          <a:p>
            <a:pPr marL="457200" lvl="1" indent="0">
              <a:buNone/>
            </a:pP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2. Multiple EHT SRP (ESR) fields within the range of a PSRT PPDU. [2] proposes to use the minimum value of the two ESR fields.</a:t>
            </a:r>
          </a:p>
          <a:p>
            <a:pPr>
              <a:buFont typeface="+mj-lt"/>
              <a:buChar char="•"/>
            </a:pPr>
            <a:endParaRPr lang="en-US" altLang="zh-CN" sz="1800" dirty="0" smtClean="0">
              <a:latin typeface="+mj-lt"/>
              <a:cs typeface="Calibri" panose="020F0502020204030204" pitchFamily="34" charset="0"/>
            </a:endParaRPr>
          </a:p>
          <a:p>
            <a:pPr>
              <a:buFont typeface="+mj-lt"/>
              <a:buChar char="•"/>
            </a:pPr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Another </a:t>
            </a:r>
            <a:r>
              <a:rPr lang="en-US" altLang="zh-CN" sz="1800" dirty="0">
                <a:latin typeface="+mj-lt"/>
                <a:cs typeface="Calibri" panose="020F0502020204030204" pitchFamily="34" charset="0"/>
              </a:rPr>
              <a:t>issue is discussed </a:t>
            </a:r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as shown below</a:t>
            </a:r>
            <a:r>
              <a:rPr lang="en-US" altLang="zh-CN" sz="1800" dirty="0">
                <a:latin typeface="+mj-lt"/>
                <a:cs typeface="Calibri" panose="020F0502020204030204" pitchFamily="34" charset="0"/>
              </a:rPr>
              <a:t>:</a:t>
            </a:r>
          </a:p>
          <a:p>
            <a:pPr marL="457200" lvl="1" indent="0">
              <a:buNone/>
            </a:pP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3. PSRR PPDU BW and Rx BW of AP2 mismatch. There are two cases:</a:t>
            </a:r>
          </a:p>
          <a:p>
            <a:pPr marL="1028700" lvl="2">
              <a:buAutoNum type="alphaLcPeriod"/>
            </a:pP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PSRR PPDU BW=160 MHz, whilst AP2 is only 80 MHz operating STA.</a:t>
            </a:r>
          </a:p>
          <a:p>
            <a:pPr marL="1028700" lvl="2">
              <a:buAutoNum type="alphaLcPeriod"/>
            </a:pP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PSRR PPDU BW=320 MHz-1, whilst AP2’s BSS is in 320 MHz-2.</a:t>
            </a: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Need to account for the BW mismatch. BW_PSRR needs to account for preamble puncturing and also the received portion of the PSRR PPDU BW by AP2.</a:t>
            </a:r>
          </a:p>
          <a:p>
            <a:pPr marL="800100" lvl="2" indent="0">
              <a:buNone/>
            </a:pP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Case a, assuming no puncturing, BW_PSRR is 80 </a:t>
            </a:r>
            <a:r>
              <a:rPr lang="en-US" altLang="zh-CN" sz="1200" dirty="0" err="1" smtClean="0">
                <a:latin typeface="+mj-lt"/>
                <a:cs typeface="Calibri" panose="020F0502020204030204" pitchFamily="34" charset="0"/>
              </a:rPr>
              <a:t>MHz.</a:t>
            </a:r>
            <a:endParaRPr lang="en-US" altLang="zh-CN" sz="1200" dirty="0" smtClean="0">
              <a:latin typeface="+mj-lt"/>
              <a:cs typeface="Calibri" panose="020F0502020204030204" pitchFamily="34" charset="0"/>
            </a:endParaRPr>
          </a:p>
          <a:p>
            <a:pPr marL="800100" lvl="2" indent="0">
              <a:buNone/>
            </a:pP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Case b, assuming no puncturing, BW_PSRR is 160 </a:t>
            </a:r>
            <a:r>
              <a:rPr lang="en-US" altLang="zh-CN" sz="1200" dirty="0" err="1" smtClean="0">
                <a:latin typeface="+mj-lt"/>
                <a:cs typeface="Calibri" panose="020F0502020204030204" pitchFamily="34" charset="0"/>
              </a:rPr>
              <a:t>MHz.</a:t>
            </a:r>
            <a:endParaRPr lang="en-US" altLang="zh-CN" sz="12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+mj-lt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Further issues regarding PSR SR</a:t>
            </a:r>
            <a:endParaRPr lang="zh-CN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28800" y="2165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587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403848"/>
            <a:ext cx="7781927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/>
              <a:t>After we decide the normalization is always per 20MHz, there are still some remaining issues regarding PSR SR:</a:t>
            </a:r>
          </a:p>
          <a:p>
            <a:pPr lvl="1"/>
            <a:r>
              <a:rPr lang="en-US" altLang="zh-CN" sz="1600" dirty="0" smtClean="0"/>
              <a:t>Puncturing of PSRT PPDU</a:t>
            </a:r>
          </a:p>
          <a:p>
            <a:pPr lvl="1"/>
            <a:r>
              <a:rPr lang="en-US" altLang="zh-CN" sz="1600" dirty="0" smtClean="0"/>
              <a:t>Puncturing of PSRR PPDU</a:t>
            </a:r>
          </a:p>
          <a:p>
            <a:pPr lvl="1"/>
            <a:r>
              <a:rPr lang="en-US" altLang="zh-CN" sz="1600" dirty="0" smtClean="0"/>
              <a:t>Multiple ESR fields within the range of PSRT PPDU</a:t>
            </a:r>
          </a:p>
          <a:p>
            <a:pPr lvl="1"/>
            <a:r>
              <a:rPr lang="en-US" altLang="zh-CN" sz="1600" dirty="0">
                <a:cs typeface="Calibri" panose="020F0502020204030204" pitchFamily="34" charset="0"/>
              </a:rPr>
              <a:t>PSRR PPDU BW and Rx BW of AP2 mismatch</a:t>
            </a:r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r>
              <a:rPr lang="en-US" altLang="zh-CN" dirty="0" smtClean="0"/>
              <a:t>Some potential solutions are discussed:</a:t>
            </a:r>
          </a:p>
          <a:p>
            <a:pPr lvl="1"/>
            <a:r>
              <a:rPr lang="en-US" altLang="zh-CN" sz="1600" dirty="0" smtClean="0"/>
              <a:t>For PSRT PPDU:</a:t>
            </a:r>
          </a:p>
          <a:p>
            <a:pPr lvl="2"/>
            <a:r>
              <a:rPr lang="en-US" altLang="zh-CN" sz="1400" dirty="0" smtClean="0"/>
              <a:t>Normalized by PSRT </a:t>
            </a:r>
            <a:r>
              <a:rPr lang="en-US" altLang="zh-CN" sz="1400" dirty="0"/>
              <a:t>PPDU effective BW: non-punctured </a:t>
            </a:r>
            <a:r>
              <a:rPr lang="en-US" altLang="zh-CN" sz="1400" dirty="0" smtClean="0"/>
              <a:t>portion of the PSRT PPDU BW</a:t>
            </a:r>
            <a:endParaRPr lang="en-US" altLang="zh-CN" sz="1400" dirty="0"/>
          </a:p>
          <a:p>
            <a:pPr lvl="1"/>
            <a:r>
              <a:rPr lang="en-US" altLang="zh-CN" sz="1600" dirty="0" smtClean="0"/>
              <a:t>For PSRR PPDU:</a:t>
            </a:r>
          </a:p>
          <a:p>
            <a:pPr lvl="2"/>
            <a:r>
              <a:rPr lang="en-US" altLang="zh-CN" sz="1400" dirty="0" smtClean="0"/>
              <a:t>Normalized </a:t>
            </a:r>
            <a:r>
              <a:rPr lang="en-US" altLang="zh-CN" sz="1400" dirty="0"/>
              <a:t>by </a:t>
            </a:r>
            <a:r>
              <a:rPr lang="en-US" altLang="zh-CN" sz="1400" dirty="0" smtClean="0"/>
              <a:t>PSRR </a:t>
            </a:r>
            <a:r>
              <a:rPr lang="en-US" altLang="zh-CN" sz="1400" dirty="0"/>
              <a:t>PPDU effective </a:t>
            </a:r>
            <a:r>
              <a:rPr lang="en-US" altLang="zh-CN" sz="1400" dirty="0" smtClean="0"/>
              <a:t>BW:</a:t>
            </a:r>
          </a:p>
          <a:p>
            <a:pPr lvl="3"/>
            <a:r>
              <a:rPr lang="en-US" altLang="zh-CN" sz="1200" dirty="0" smtClean="0"/>
              <a:t>Opt1: </a:t>
            </a:r>
            <a:r>
              <a:rPr lang="en-US" altLang="zh-CN" sz="1200" dirty="0"/>
              <a:t>within Rx BW of </a:t>
            </a:r>
            <a:r>
              <a:rPr lang="en-US" altLang="zh-CN" sz="1200" dirty="0" smtClean="0"/>
              <a:t>AP2 + </a:t>
            </a:r>
            <a:r>
              <a:rPr lang="en-US" altLang="zh-CN" sz="1200" dirty="0"/>
              <a:t>non-punctured portion</a:t>
            </a:r>
          </a:p>
          <a:p>
            <a:pPr lvl="3"/>
            <a:r>
              <a:rPr lang="en-US" altLang="zh-CN" sz="1200" dirty="0" smtClean="0"/>
              <a:t>Opt2: </a:t>
            </a:r>
            <a:r>
              <a:rPr lang="en-US" altLang="zh-CN" sz="1200" dirty="0"/>
              <a:t>within Rx BW of </a:t>
            </a:r>
            <a:r>
              <a:rPr lang="en-US" altLang="zh-CN" sz="1200" dirty="0" smtClean="0"/>
              <a:t>AP2 + </a:t>
            </a:r>
            <a:r>
              <a:rPr lang="en-US" altLang="zh-CN" sz="1200" dirty="0"/>
              <a:t>decrease the </a:t>
            </a:r>
            <a:r>
              <a:rPr lang="en-US" altLang="zh-CN" sz="1200" dirty="0" err="1"/>
              <a:t>Tx</a:t>
            </a:r>
            <a:r>
              <a:rPr lang="en-US" altLang="zh-CN" sz="1200" dirty="0"/>
              <a:t> Power of PSRT or PSR value by </a:t>
            </a:r>
            <a:r>
              <a:rPr lang="en-US" altLang="zh-CN" sz="1200" dirty="0" smtClean="0"/>
              <a:t>3dB </a:t>
            </a:r>
            <a:endParaRPr lang="en-US" altLang="zh-CN" sz="120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4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724400"/>
          </a:xfrm>
        </p:spPr>
        <p:txBody>
          <a:bodyPr/>
          <a:lstStyle/>
          <a:p>
            <a:pPr algn="just"/>
            <a:r>
              <a:rPr lang="en-US" altLang="zh-CN" sz="2000" dirty="0"/>
              <a:t>Do you agree </a:t>
            </a:r>
            <a:r>
              <a:rPr lang="en-US" altLang="zh-CN" sz="2000" dirty="0" smtClean="0"/>
              <a:t>that the following problems need to be considered for PSR SR:</a:t>
            </a:r>
            <a:endParaRPr lang="en-US" altLang="zh-CN" sz="2000" dirty="0"/>
          </a:p>
          <a:p>
            <a:pPr lvl="1" algn="just"/>
            <a:r>
              <a:rPr lang="en-US" altLang="zh-CN" sz="1800" dirty="0"/>
              <a:t>Puncturing of PSRT </a:t>
            </a:r>
            <a:r>
              <a:rPr lang="en-US" altLang="zh-CN" sz="1800" dirty="0" smtClean="0"/>
              <a:t>PPDU</a:t>
            </a:r>
          </a:p>
          <a:p>
            <a:pPr lvl="1" algn="just"/>
            <a:r>
              <a:rPr lang="en-US" altLang="zh-CN" sz="1800" dirty="0" smtClean="0"/>
              <a:t>Puncturing </a:t>
            </a:r>
            <a:r>
              <a:rPr lang="en-US" altLang="zh-CN" sz="1800" dirty="0"/>
              <a:t>of PSRR PPDU</a:t>
            </a:r>
          </a:p>
          <a:p>
            <a:pPr lvl="1" algn="just"/>
            <a:r>
              <a:rPr lang="en-US" altLang="zh-CN" sz="1800" dirty="0"/>
              <a:t>Multiple ESR fields</a:t>
            </a:r>
          </a:p>
          <a:p>
            <a:pPr lvl="1" algn="just"/>
            <a:r>
              <a:rPr lang="en-US" altLang="zh-CN" sz="1800" dirty="0"/>
              <a:t>PSRR PPDU BW and Rx BW of AP2 mismatch</a:t>
            </a:r>
          </a:p>
          <a:p>
            <a:pPr lvl="1" algn="just"/>
            <a:endParaRPr lang="en-US" altLang="zh-CN" sz="1600" dirty="0" smtClean="0"/>
          </a:p>
          <a:p>
            <a:pPr lvl="1" algn="just"/>
            <a:endParaRPr lang="en-US" altLang="zh-CN" sz="18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781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https://mentor.ieee.org/802.11/dcn/21/11-21-0269-01-00be-psr-based-sr-normalization-discussion.pptx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 smtClean="0"/>
              <a:t>https</a:t>
            </a:r>
            <a:r>
              <a:rPr lang="en-US" altLang="zh-CN" sz="1800" b="0" dirty="0"/>
              <a:t>://mentor.ieee.org/802.11/dcn/21/11-21-0601-00-00be-discussion-on-spatial-reuse-issues.pptx</a:t>
            </a:r>
            <a:endParaRPr lang="zh-CN" alt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89383</TotalTime>
  <Words>802</Words>
  <Application>Microsoft Office PowerPoint</Application>
  <PresentationFormat>全屏显示(4:3)</PresentationFormat>
  <Paragraphs>165</Paragraphs>
  <Slides>9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ＭＳ Ｐゴシック</vt:lpstr>
      <vt:lpstr>宋体</vt:lpstr>
      <vt:lpstr>Arial</vt:lpstr>
      <vt:lpstr>Calibri</vt:lpstr>
      <vt:lpstr>Times New Roman</vt:lpstr>
      <vt:lpstr>802-11-Submission</vt:lpstr>
      <vt:lpstr>Visio</vt:lpstr>
      <vt:lpstr>Equation</vt:lpstr>
      <vt:lpstr>PSR-based SR Discussion Follow-up</vt:lpstr>
      <vt:lpstr>PSR-based SR</vt:lpstr>
      <vt:lpstr>Background</vt:lpstr>
      <vt:lpstr>Further issues regarding PSR SR</vt:lpstr>
      <vt:lpstr>Further issues regarding PSR SR</vt:lpstr>
      <vt:lpstr>Further issues regarding PSR SR</vt:lpstr>
      <vt:lpstr>Summary</vt:lpstr>
      <vt:lpstr>Straw Poll #1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PSR SR</dc:title>
  <dc:creator>Ross Jian Yu</dc:creator>
  <cp:lastModifiedBy>Yujian (Ross Yu)</cp:lastModifiedBy>
  <cp:revision>1529</cp:revision>
  <cp:lastPrinted>1998-02-10T13:28:06Z</cp:lastPrinted>
  <dcterms:created xsi:type="dcterms:W3CDTF">2013-11-12T18:41:50Z</dcterms:created>
  <dcterms:modified xsi:type="dcterms:W3CDTF">2021-04-15T03:09:03Z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(3)pRYDkJV7m93iXIvr0/DwH/arRpiNgCsqqgydGpDw+2qLR7FOJFGXbmvt7gVSXwZ4jPOGuecS
ARnu37/X6rEv974kLDFH5FPVBsHItUSm0KkyofxvK1XlW2H0xRSxEQs6G7QMMFNsKZH+hvMk
wKhuQg9fWqls8/t/etbXLUnWltQh/0H8gV+TVcB9UOb1Ku3htSWT2DuBIQZOLNEQEeRB6NKB
ddXgAYilTmqfXW5jQf</vt:lpwstr>
  </property>
  <property fmtid="{D5CDD505-2E9C-101B-9397-08002B2CF9AE}" pid="4" name="_2015_ms_pID_7253431">
    <vt:lpwstr>2fxb8uyTM8VJOj/9F+kbQuO7O/JCHVsUgwZZQ7QG33I0znclMUONWl
lIpk/ztk0QwUefUmrKG4+dmJ7X2xhF6iD9APe3HYZ5O535TRWRcY6tyqQpAnHZR+2XNcoqfU
OFqZm/o4JsZYYcrFr8XdOH1EgVHY4X8T7l8NyZ6IpSP/mvXJIj7EyE6cmvyhjXvbfIWheMfq
U1uvyOVSQi0DprGv2OlArp8cJdaRkgPqMNy7</vt:lpwstr>
  </property>
  <property fmtid="{D5CDD505-2E9C-101B-9397-08002B2CF9AE}" pid="5" name="_2015_ms_pID_7253432">
    <vt:lpwstr>pGNkXKR5D2/nrtSNFBLIz9o=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